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 id="2147483741" r:id="rId2"/>
    <p:sldMasterId id="2147483742" r:id="rId3"/>
    <p:sldMasterId id="2147483743" r:id="rId4"/>
    <p:sldMasterId id="2147483744" r:id="rId5"/>
  </p:sldMasterIdLst>
  <p:notesMasterIdLst>
    <p:notesMasterId r:id="rId31"/>
  </p:notesMasterIdLst>
  <p:handoutMasterIdLst>
    <p:handoutMasterId r:id="rId32"/>
  </p:handoutMasterIdLst>
  <p:sldIdLst>
    <p:sldId id="284" r:id="rId6"/>
    <p:sldId id="293" r:id="rId7"/>
    <p:sldId id="260" r:id="rId8"/>
    <p:sldId id="287" r:id="rId9"/>
    <p:sldId id="288" r:id="rId10"/>
    <p:sldId id="286" r:id="rId11"/>
    <p:sldId id="262" r:id="rId12"/>
    <p:sldId id="265" r:id="rId13"/>
    <p:sldId id="277" r:id="rId14"/>
    <p:sldId id="266" r:id="rId15"/>
    <p:sldId id="267" r:id="rId16"/>
    <p:sldId id="268" r:id="rId17"/>
    <p:sldId id="269" r:id="rId18"/>
    <p:sldId id="270" r:id="rId19"/>
    <p:sldId id="263" r:id="rId20"/>
    <p:sldId id="291" r:id="rId21"/>
    <p:sldId id="272" r:id="rId22"/>
    <p:sldId id="283" r:id="rId23"/>
    <p:sldId id="280" r:id="rId24"/>
    <p:sldId id="289" r:id="rId25"/>
    <p:sldId id="276" r:id="rId26"/>
    <p:sldId id="498" r:id="rId27"/>
    <p:sldId id="499" r:id="rId28"/>
    <p:sldId id="500" r:id="rId29"/>
    <p:sldId id="292" r:id="rId30"/>
  </p:sldIdLst>
  <p:sldSz cx="12192000" cy="6858000"/>
  <p:notesSz cx="6858000" cy="9144000"/>
  <p:custDataLst>
    <p:tags r:id="rId3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81A"/>
    <a:srgbClr val="7D7D7A"/>
    <a:srgbClr val="005CBF"/>
    <a:srgbClr val="33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p:cViewPr varScale="1">
        <p:scale>
          <a:sx n="59" d="100"/>
          <a:sy n="59" d="100"/>
        </p:scale>
        <p:origin x="536" y="6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anose="020B0600070205080204" pitchFamily="34" charset="-128"/>
              </a:defRPr>
            </a:lvl1pPr>
          </a:lstStyle>
          <a:p>
            <a:pPr>
              <a:defRPr/>
            </a:pPr>
            <a:fld id="{3352E7B1-AF4A-483F-BC0C-89087DDC3712}" type="slidenum">
              <a:rPr lang="en-US" altLang="en-US"/>
              <a:pPr>
                <a:defRPr/>
              </a:pPr>
              <a:t>‹#›</a:t>
            </a:fld>
            <a:endParaRPr lang="en-US" altLang="en-US"/>
          </a:p>
        </p:txBody>
      </p:sp>
    </p:spTree>
    <p:extLst>
      <p:ext uri="{BB962C8B-B14F-4D97-AF65-F5344CB8AC3E}">
        <p14:creationId xmlns:p14="http://schemas.microsoft.com/office/powerpoint/2010/main" val="410358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anose="020B0600070205080204" pitchFamily="34" charset="-128"/>
              </a:defRPr>
            </a:lvl1pPr>
          </a:lstStyle>
          <a:p>
            <a:pPr>
              <a:defRPr/>
            </a:pPr>
            <a:fld id="{CB902DBB-25A0-4B05-BC7C-55ED1BB73687}" type="slidenum">
              <a:rPr lang="en-US" altLang="en-US"/>
              <a:pPr>
                <a:defRPr/>
              </a:pPr>
              <a:t>‹#›</a:t>
            </a:fld>
            <a:endParaRPr lang="en-US" altLang="en-US"/>
          </a:p>
        </p:txBody>
      </p:sp>
    </p:spTree>
    <p:extLst>
      <p:ext uri="{BB962C8B-B14F-4D97-AF65-F5344CB8AC3E}">
        <p14:creationId xmlns:p14="http://schemas.microsoft.com/office/powerpoint/2010/main" val="3212695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wresearch.org/fact-tank/2018/05/04/more-than-a-million-millennials-are-becoming-moms-each-yea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wresearch.org/fact-tank/2018/05/04/more-than-a-million-millennials-are-becoming-moms-each-yea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fact-tank/2018/05/04/more-than-a-million-millennials-are-becoming-moms-each-yea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participants to consider these questions before getting into the presentation. </a:t>
            </a:r>
          </a:p>
          <a:p>
            <a:endParaRPr lang="en-US" baseline="0" dirty="0"/>
          </a:p>
          <a:p>
            <a:r>
              <a:rPr lang="en-US" baseline="0" dirty="0"/>
              <a:t>The goal is to have participants critically think about what brought them here today so they can participate by bringing up their questions and situations. If shared, presentation can be tailored to </a:t>
            </a:r>
            <a:r>
              <a:rPr lang="en-US" baseline="0"/>
              <a:t>the audience. </a:t>
            </a:r>
            <a:endParaRPr lang="en-US" dirty="0"/>
          </a:p>
        </p:txBody>
      </p:sp>
      <p:sp>
        <p:nvSpPr>
          <p:cNvPr id="4" name="Slide Number Placeholder 3"/>
          <p:cNvSpPr>
            <a:spLocks noGrp="1"/>
          </p:cNvSpPr>
          <p:nvPr>
            <p:ph type="sldNum" sz="quarter" idx="10"/>
          </p:nvPr>
        </p:nvSpPr>
        <p:spPr/>
        <p:txBody>
          <a:bodyPr/>
          <a:lstStyle/>
          <a:p>
            <a:pPr>
              <a:defRPr/>
            </a:pPr>
            <a:fld id="{CB902DBB-25A0-4B05-BC7C-55ED1BB73687}" type="slidenum">
              <a:rPr lang="en-US" altLang="en-US" smtClean="0"/>
              <a:pPr>
                <a:defRPr/>
              </a:pPr>
              <a:t>2</a:t>
            </a:fld>
            <a:endParaRPr lang="en-US" altLang="en-US"/>
          </a:p>
        </p:txBody>
      </p:sp>
    </p:spTree>
    <p:extLst>
      <p:ext uri="{BB962C8B-B14F-4D97-AF65-F5344CB8AC3E}">
        <p14:creationId xmlns:p14="http://schemas.microsoft.com/office/powerpoint/2010/main" val="220614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https://www.bls.gov/opub/ted/2017/employment-in-families-with-children-in-2016.htm; https://www.bls.gov/opub/mlr/2007/02/art2full.pdf; </a:t>
            </a:r>
          </a:p>
          <a:p>
            <a:r>
              <a:rPr lang="en-US" dirty="0"/>
              <a:t>http://www.pewsocialtrends.org/2013/01/30/the-sandwich-generation/.  Sandwich generation first named by social worker Dorothy Miller in 1981, described specifically 30- or 40-something women who were caring for both children and aging parents. Now, in 2020, 40- to 50-something men and women have the main sandwich generation responsibilities. but the baton will pass again soon: The oldest millennials turn 40 next year, notes Kim Parker, director of social trends research with the Pew Research Center  And because millennials </a:t>
            </a:r>
            <a:r>
              <a:rPr lang="en-US" dirty="0">
                <a:hlinkClick r:id="rId3"/>
              </a:rPr>
              <a:t>have waited longer</a:t>
            </a:r>
            <a:r>
              <a:rPr lang="en-US" dirty="0"/>
              <a:t> to have children than prior generations, they are even more likely than their predecessors to find themselves balancing care for even younger children and aging parents, Parker says. (Washington Post 2020)</a:t>
            </a:r>
          </a:p>
        </p:txBody>
      </p:sp>
      <p:sp>
        <p:nvSpPr>
          <p:cNvPr id="4" name="Slide Number Placeholder 3"/>
          <p:cNvSpPr>
            <a:spLocks noGrp="1"/>
          </p:cNvSpPr>
          <p:nvPr>
            <p:ph type="sldNum" sz="quarter" idx="10"/>
          </p:nvPr>
        </p:nvSpPr>
        <p:spPr/>
        <p:txBody>
          <a:bodyPr/>
          <a:lstStyle/>
          <a:p>
            <a:pPr>
              <a:defRPr/>
            </a:pPr>
            <a:fld id="{CB902DBB-25A0-4B05-BC7C-55ED1BB73687}" type="slidenum">
              <a:rPr lang="en-US" altLang="en-US" smtClean="0"/>
              <a:pPr>
                <a:defRPr/>
              </a:pPr>
              <a:t>5</a:t>
            </a:fld>
            <a:endParaRPr lang="en-US" altLang="en-US"/>
          </a:p>
        </p:txBody>
      </p:sp>
    </p:spTree>
    <p:extLst>
      <p:ext uri="{BB962C8B-B14F-4D97-AF65-F5344CB8AC3E}">
        <p14:creationId xmlns:p14="http://schemas.microsoft.com/office/powerpoint/2010/main" val="369218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000" i="1">
                <a:latin typeface="Arial" panose="020B0604020202020204" pitchFamily="34" charset="0"/>
              </a:rPr>
              <a:t>07/16/96</a:t>
            </a:r>
          </a:p>
        </p:txBody>
      </p:sp>
      <p:sp>
        <p:nvSpPr>
          <p:cNvPr id="122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000" i="1">
                <a:latin typeface="Arial" panose="020B0604020202020204" pitchFamily="34" charset="0"/>
              </a:rPr>
              <a:t>##</a:t>
            </a:r>
          </a:p>
        </p:txBody>
      </p:sp>
      <p:sp>
        <p:nvSpPr>
          <p:cNvPr id="122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i="1">
                <a:latin typeface="Arial" panose="020B0604020202020204" pitchFamily="34" charset="0"/>
              </a:rPr>
              <a:t>*</a:t>
            </a:r>
          </a:p>
        </p:txBody>
      </p:sp>
      <p:sp>
        <p:nvSpPr>
          <p:cNvPr id="122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i="1">
                <a:latin typeface="Arial" panose="020B0604020202020204" pitchFamily="34" charset="0"/>
              </a:rPr>
              <a:t>*</a:t>
            </a:r>
          </a:p>
        </p:txBody>
      </p:sp>
      <p:sp>
        <p:nvSpPr>
          <p:cNvPr id="12294" name="Rectangle 6"/>
          <p:cNvSpPr>
            <a:spLocks noGrp="1" noRot="1" noChangeAspect="1" noChangeArrowheads="1" noTextEdit="1"/>
          </p:cNvSpPr>
          <p:nvPr>
            <p:ph type="sldImg"/>
          </p:nvPr>
        </p:nvSpPr>
        <p:spPr>
          <a:xfrm>
            <a:off x="404813" y="688975"/>
            <a:ext cx="6049962" cy="3403600"/>
          </a:xfrm>
          <a:ln cap="flat"/>
        </p:spPr>
      </p:sp>
      <p:sp>
        <p:nvSpPr>
          <p:cNvPr id="1229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147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000" i="1">
                <a:latin typeface="Arial" panose="020B0604020202020204" pitchFamily="34" charset="0"/>
              </a:rPr>
              <a:t>07/16/96</a:t>
            </a:r>
          </a:p>
        </p:txBody>
      </p:sp>
      <p:sp>
        <p:nvSpPr>
          <p:cNvPr id="204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000" i="1">
                <a:latin typeface="Arial" panose="020B0604020202020204" pitchFamily="34" charset="0"/>
              </a:rPr>
              <a:t>##</a:t>
            </a:r>
          </a:p>
        </p:txBody>
      </p:sp>
      <p:sp>
        <p:nvSpPr>
          <p:cNvPr id="204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i="1">
                <a:latin typeface="Arial" panose="020B0604020202020204" pitchFamily="34" charset="0"/>
              </a:rPr>
              <a:t>*</a:t>
            </a:r>
          </a:p>
        </p:txBody>
      </p:sp>
      <p:sp>
        <p:nvSpPr>
          <p:cNvPr id="204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i="1">
                <a:latin typeface="Arial" panose="020B0604020202020204" pitchFamily="34" charset="0"/>
              </a:rPr>
              <a:t>*</a:t>
            </a:r>
          </a:p>
        </p:txBody>
      </p:sp>
      <p:sp>
        <p:nvSpPr>
          <p:cNvPr id="20486" name="Rectangle 6"/>
          <p:cNvSpPr>
            <a:spLocks noGrp="1" noRot="1" noChangeAspect="1" noChangeArrowheads="1" noTextEdit="1"/>
          </p:cNvSpPr>
          <p:nvPr>
            <p:ph type="sldImg"/>
          </p:nvPr>
        </p:nvSpPr>
        <p:spPr>
          <a:xfrm>
            <a:off x="404813" y="688975"/>
            <a:ext cx="6049962" cy="3403600"/>
          </a:xfrm>
          <a:ln cap="flat"/>
        </p:spPr>
      </p:sp>
      <p:sp>
        <p:nvSpPr>
          <p:cNvPr id="2048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926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ECC2D1F-DBCA-4715-8BA2-A9A6602160F9}" type="slidenum">
              <a:rPr lang="en-US" altLang="en-US" sz="1200" smtClean="0"/>
              <a:pPr/>
              <a:t>21</a:t>
            </a:fld>
            <a:endParaRPr lang="en-US" altLang="en-US" sz="1200"/>
          </a:p>
        </p:txBody>
      </p:sp>
    </p:spTree>
    <p:extLst>
      <p:ext uri="{BB962C8B-B14F-4D97-AF65-F5344CB8AC3E}">
        <p14:creationId xmlns:p14="http://schemas.microsoft.com/office/powerpoint/2010/main" val="171579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https://www.bls.gov/opub/ted/2017/employment-in-families-with-children-in-2016.htm; https://www.bls.gov/opub/mlr/2007/02/art2full.pdf; </a:t>
            </a:r>
          </a:p>
          <a:p>
            <a:r>
              <a:rPr lang="en-US" dirty="0"/>
              <a:t>http://www.pewsocialtrends.org/2013/01/30/the-sandwich-generation/.  Sandwich generation first named by social worker Dorothy Miller in 1981, described specifically 30- or 40-something women who were caring for both children and aging parents. Now, in 2020, 40- to 50-something men and women have the main sandwich generation responsibilities. but the baton will pass again soon: The oldest millennials turn 40 next year, notes Kim Parker, director of social trends research with the Pew Research Center  And because millennials </a:t>
            </a:r>
            <a:r>
              <a:rPr lang="en-US" dirty="0">
                <a:hlinkClick r:id="rId3"/>
              </a:rPr>
              <a:t>have waited longer</a:t>
            </a:r>
            <a:r>
              <a:rPr lang="en-US" dirty="0"/>
              <a:t> to have children than prior generations, they are even more likely than their predecessors to find themselves balancing care for even younger children and aging parents, Parker says. (Washington Post 2020)</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902DBB-25A0-4B05-BC7C-55ED1BB736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48128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https://www.bls.gov/opub/ted/2017/employment-in-families-with-children-in-2016.htm; https://www.bls.gov/opub/mlr/2007/02/art2full.pdf; </a:t>
            </a:r>
          </a:p>
          <a:p>
            <a:r>
              <a:rPr lang="en-US" dirty="0"/>
              <a:t>http://www.pewsocialtrends.org/2013/01/30/the-sandwich-generation/.  Sandwich generation first named by social worker Dorothy Miller in 1981, described specifically 30- or 40-something women who were caring for both children and aging parents. Now, in 2020, 40- to 50-something men and women have the main sandwich generation responsibilities. but the baton will pass again soon: The oldest millennials turn 40 next year, notes Kim Parker, director of social trends research with the Pew Research Center  And because millennials </a:t>
            </a:r>
            <a:r>
              <a:rPr lang="en-US" dirty="0">
                <a:hlinkClick r:id="rId3"/>
              </a:rPr>
              <a:t>have waited longer</a:t>
            </a:r>
            <a:r>
              <a:rPr lang="en-US" dirty="0"/>
              <a:t> to have children than prior generations, they are even more likely than their predecessors to find themselves balancing care for even younger children and aging parents, Parker says. (Washington Post 2020)</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902DBB-25A0-4B05-BC7C-55ED1BB736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81807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latin typeface="Arial" panose="020B0604020202020204" pitchFamily="34" charset="0"/>
              </a:rPr>
              <a:t>Your EAP Benefit is free to you and a</a:t>
            </a:r>
            <a:r>
              <a:rPr lang="en-US" sz="1200" kern="1200" dirty="0">
                <a:solidFill>
                  <a:schemeClr val="tx1"/>
                </a:solidFill>
                <a:effectLst/>
                <a:latin typeface="Times New Roman" pitchFamily="18" charset="0"/>
                <a:ea typeface="+mn-ea"/>
                <a:cs typeface="+mn-cs"/>
              </a:rPr>
              <a:t>ll household members (family or otherwise);</a:t>
            </a:r>
            <a:r>
              <a:rPr lang="en-US" altLang="en-US" sz="1200" dirty="0">
                <a:latin typeface="Arial" panose="020B0604020202020204" pitchFamily="34" charset="0"/>
              </a:rPr>
              <a:t>   There is no co-pay.  This is not part of your insurance benefit. </a:t>
            </a:r>
          </a:p>
          <a:p>
            <a:pPr>
              <a:lnSpc>
                <a:spcPct val="80000"/>
              </a:lnSpc>
              <a:buFontTx/>
              <a:buChar char="-"/>
            </a:pPr>
            <a:r>
              <a:rPr lang="en-US" altLang="en-US" sz="1200" dirty="0">
                <a:latin typeface="Arial" panose="020B0604020202020204" pitchFamily="34" charset="0"/>
              </a:rPr>
              <a:t>On the web site, you will find info about your specific benefits and many articles, self-assessment tools, calculators – for wellness, relationships, finances, legal issues and many more.  </a:t>
            </a:r>
          </a:p>
          <a:p>
            <a:pPr>
              <a:lnSpc>
                <a:spcPct val="80000"/>
              </a:lnSpc>
              <a:buFontTx/>
              <a:buChar char="-"/>
            </a:pPr>
            <a:r>
              <a:rPr lang="en-US" altLang="en-US" sz="1200" dirty="0">
                <a:latin typeface="Arial" panose="020B0604020202020204" pitchFamily="34" charset="0"/>
              </a:rPr>
              <a:t> CONFIDENTIALITY - No one at the company will know you use this service unless you tell them.  We will not tell them.  Nothing is returned to the place of employment that identifies any person in any way.  The company will receive a quarterly Utilization Report but it is generic numbers – not reported by department, job title, or anything that can identify you.  </a:t>
            </a:r>
          </a:p>
          <a:p>
            <a:pPr>
              <a:lnSpc>
                <a:spcPct val="80000"/>
              </a:lnSpc>
              <a:buFontTx/>
              <a:buChar char="-"/>
            </a:pPr>
            <a:r>
              <a:rPr lang="en-US" altLang="en-US" sz="1200" dirty="0">
                <a:latin typeface="Arial" panose="020B0604020202020204" pitchFamily="34" charset="0"/>
              </a:rPr>
              <a:t>“How often can I use this?”  If a contract is for ‘up to 6 free sessions’ that means they have up to 6 sessions per issue per year.  For example, if someone comes in for relationship issues and 3 months later is experiencing grief, then can come back for up to 6 more sessions.  I always say, when in doubt – call.  We’ll figure it out from there.</a:t>
            </a:r>
          </a:p>
          <a:p>
            <a:pPr>
              <a:lnSpc>
                <a:spcPct val="80000"/>
              </a:lnSpc>
              <a:buFontTx/>
              <a:buChar char="-"/>
            </a:pPr>
            <a:r>
              <a:rPr lang="en-US" altLang="en-US" sz="1200" dirty="0">
                <a:latin typeface="Arial" panose="020B0604020202020204" pitchFamily="34" charset="0"/>
              </a:rPr>
              <a:t>If anyone comes up to you afterward talking about how they had a bad experience with the EAP, ask for their name and tell them we want to remedy it.  The Acct. Mgr. will follow-up on this.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5A540-5C8B-4281-9C3A-5F286BDCD6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2114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eap.ndbh.com/" TargetMode="Externa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5805" t="28054" r="6092" b="11222"/>
          <a:stretch/>
        </p:blipFill>
        <p:spPr>
          <a:xfrm>
            <a:off x="-16042" y="0"/>
            <a:ext cx="12208042" cy="6336632"/>
          </a:xfrm>
          <a:prstGeom prst="rect">
            <a:avLst/>
          </a:prstGeom>
          <a:effectLst>
            <a:outerShdw blurRad="50800" dist="38100" dir="5400000" algn="t" rotWithShape="0">
              <a:prstClr val="black">
                <a:alpha val="40000"/>
              </a:prstClr>
            </a:outerShdw>
          </a:effectLst>
        </p:spPr>
      </p:pic>
      <p:sp>
        <p:nvSpPr>
          <p:cNvPr id="7" name="Rectangle 6"/>
          <p:cNvSpPr/>
          <p:nvPr userDrawn="1"/>
        </p:nvSpPr>
        <p:spPr>
          <a:xfrm>
            <a:off x="4278087" y="4384566"/>
            <a:ext cx="7946572" cy="1456377"/>
          </a:xfrm>
          <a:prstGeom prst="rect">
            <a:avLst/>
          </a:prstGeom>
          <a:solidFill>
            <a:srgbClr val="5BBFBF">
              <a:alpha val="9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4267301" y="4320726"/>
            <a:ext cx="7979228" cy="63834"/>
          </a:xfrm>
          <a:prstGeom prst="rect">
            <a:avLst/>
          </a:prstGeom>
        </p:spPr>
      </p:pic>
      <p:sp>
        <p:nvSpPr>
          <p:cNvPr id="4" name="Content Placeholder 3"/>
          <p:cNvSpPr>
            <a:spLocks noGrp="1"/>
          </p:cNvSpPr>
          <p:nvPr>
            <p:ph sz="quarter" idx="13" hasCustomPrompt="1"/>
          </p:nvPr>
        </p:nvSpPr>
        <p:spPr>
          <a:xfrm>
            <a:off x="4394199" y="4705560"/>
            <a:ext cx="6565152" cy="814388"/>
          </a:xfrm>
          <a:prstGeom prst="rect">
            <a:avLst/>
          </a:prstGeom>
        </p:spPr>
        <p:txBody>
          <a:bodyPr/>
          <a:lstStyle>
            <a:lvl1pPr marL="0" indent="0">
              <a:buNone/>
              <a:defRPr sz="4000">
                <a:solidFill>
                  <a:schemeClr val="bg1"/>
                </a:solidFill>
                <a:latin typeface="+mj-lt"/>
              </a:defRPr>
            </a:lvl1pPr>
          </a:lstStyle>
          <a:p>
            <a:pPr lvl="0"/>
            <a:r>
              <a:rPr lang="en-US" sz="4000" dirty="0">
                <a:latin typeface="+mj-lt"/>
              </a:rPr>
              <a:t>Course Name</a:t>
            </a:r>
            <a:endParaRPr lang="en-US" dirty="0"/>
          </a:p>
        </p:txBody>
      </p:sp>
    </p:spTree>
    <p:extLst>
      <p:ext uri="{BB962C8B-B14F-4D97-AF65-F5344CB8AC3E}">
        <p14:creationId xmlns:p14="http://schemas.microsoft.com/office/powerpoint/2010/main" val="357658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9" name="Rectangle 8"/>
          <p:cNvSpPr/>
          <p:nvPr userDrawn="1"/>
        </p:nvSpPr>
        <p:spPr>
          <a:xfrm>
            <a:off x="0" y="5"/>
            <a:ext cx="12192000" cy="6359979"/>
          </a:xfrm>
          <a:prstGeom prst="rect">
            <a:avLst/>
          </a:prstGeom>
          <a:solidFill>
            <a:srgbClr val="5BBFB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p:nvPr>
        </p:nvSpPr>
        <p:spPr>
          <a:xfrm>
            <a:off x="609600" y="1411647"/>
            <a:ext cx="10972800" cy="4423093"/>
          </a:xfrm>
          <a:prstGeom prst="rect">
            <a:avLst/>
          </a:prstGeom>
        </p:spPr>
        <p:txBody>
          <a:bodyPr/>
          <a:lstStyle>
            <a:lvl1pPr marL="0" indent="0">
              <a:buNone/>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119789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47" r="22981" b="2888"/>
          <a:stretch/>
        </p:blipFill>
        <p:spPr>
          <a:xfrm>
            <a:off x="6279282" y="-9194"/>
            <a:ext cx="5912718" cy="6861815"/>
          </a:xfrm>
          <a:prstGeom prst="rect">
            <a:avLst/>
          </a:prstGeom>
        </p:spPr>
      </p:pic>
      <p:sp>
        <p:nvSpPr>
          <p:cNvPr id="3" name="Text Placeholder 12"/>
          <p:cNvSpPr>
            <a:spLocks noGrp="1"/>
          </p:cNvSpPr>
          <p:nvPr>
            <p:ph type="body" sz="quarter" idx="11" hasCustomPrompt="1"/>
          </p:nvPr>
        </p:nvSpPr>
        <p:spPr>
          <a:xfrm>
            <a:off x="609599" y="747713"/>
            <a:ext cx="5878289"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0" name="Text Placeholder 9"/>
          <p:cNvSpPr>
            <a:spLocks noGrp="1"/>
          </p:cNvSpPr>
          <p:nvPr>
            <p:ph type="body" sz="quarter" idx="12" hasCustomPrompt="1"/>
          </p:nvPr>
        </p:nvSpPr>
        <p:spPr>
          <a:xfrm rot="21118098">
            <a:off x="8066949" y="2379287"/>
            <a:ext cx="2738967" cy="3646488"/>
          </a:xfrm>
          <a:prstGeom prst="rect">
            <a:avLst/>
          </a:prstGeom>
        </p:spPr>
        <p:txBody>
          <a:bodyPr/>
          <a:lstStyle>
            <a:lvl1pPr marL="0" indent="0">
              <a:buNone/>
              <a:defRPr sz="1800" baseline="0">
                <a:solidFill>
                  <a:schemeClr val="tx1">
                    <a:lumMod val="65000"/>
                    <a:lumOff val="35000"/>
                  </a:schemeClr>
                </a:solidFill>
              </a:defRPr>
            </a:lvl1pPr>
            <a:lvl2pPr>
              <a:defRPr sz="1400"/>
            </a:lvl2pPr>
            <a:lvl3pPr>
              <a:defRPr sz="1400"/>
            </a:lvl3pPr>
            <a:lvl4pPr>
              <a:defRPr sz="1400"/>
            </a:lvl4pPr>
            <a:lvl5pPr>
              <a:defRPr sz="1400"/>
            </a:lvl5pPr>
          </a:lstStyle>
          <a:p>
            <a:pPr lvl="0"/>
            <a:r>
              <a:rPr lang="en-US" dirty="0"/>
              <a:t>-Short Point 1</a:t>
            </a:r>
          </a:p>
          <a:p>
            <a:pPr lvl="0"/>
            <a:r>
              <a:rPr lang="en-US" dirty="0"/>
              <a:t>-Short Point 2</a:t>
            </a:r>
          </a:p>
          <a:p>
            <a:pPr lvl="0"/>
            <a:r>
              <a:rPr lang="en-US" dirty="0"/>
              <a:t>-Short Point 3</a:t>
            </a:r>
          </a:p>
          <a:p>
            <a:pPr lvl="0"/>
            <a:r>
              <a:rPr lang="en-US" dirty="0"/>
              <a:t>-Short Point 4</a:t>
            </a:r>
          </a:p>
          <a:p>
            <a:pPr lvl="0"/>
            <a:r>
              <a:rPr lang="en-US" dirty="0"/>
              <a:t>-Short Point 5</a:t>
            </a:r>
          </a:p>
          <a:p>
            <a:pPr lvl="0"/>
            <a:r>
              <a:rPr lang="en-US" dirty="0"/>
              <a:t>-Short Point 6</a:t>
            </a:r>
          </a:p>
          <a:p>
            <a:pPr lvl="0"/>
            <a:r>
              <a:rPr lang="en-US" dirty="0"/>
              <a:t>-Short Point 7</a:t>
            </a:r>
          </a:p>
          <a:p>
            <a:pPr lvl="0"/>
            <a:r>
              <a:rPr lang="en-US" dirty="0"/>
              <a:t>-Short Point 8</a:t>
            </a:r>
          </a:p>
          <a:p>
            <a:pPr lvl="0"/>
            <a:r>
              <a:rPr lang="en-US" dirty="0"/>
              <a:t>-Short Point 9</a:t>
            </a:r>
          </a:p>
          <a:p>
            <a:pPr lvl="0"/>
            <a:r>
              <a:rPr lang="en-US" dirty="0"/>
              <a:t>-Short Point 10</a:t>
            </a:r>
          </a:p>
          <a:p>
            <a:pPr lvl="0"/>
            <a:endParaRPr lang="en-US" dirty="0"/>
          </a:p>
        </p:txBody>
      </p:sp>
      <p:sp>
        <p:nvSpPr>
          <p:cNvPr id="11" name="Content Placeholder 2"/>
          <p:cNvSpPr>
            <a:spLocks noGrp="1"/>
          </p:cNvSpPr>
          <p:nvPr>
            <p:ph idx="1" hasCustomPrompt="1"/>
          </p:nvPr>
        </p:nvSpPr>
        <p:spPr>
          <a:xfrm>
            <a:off x="607297" y="1527584"/>
            <a:ext cx="5880591" cy="4264124"/>
          </a:xfrm>
          <a:prstGeom prst="rect">
            <a:avLst/>
          </a:prstGeom>
        </p:spPr>
        <p:txBody>
          <a:bodyPr/>
          <a:lstStyle>
            <a:lvl1pPr>
              <a:defRPr sz="21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18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defRPr>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65497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9" name="Straight Connector 8"/>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6828" y="1678193"/>
            <a:ext cx="2818883" cy="2741596"/>
          </a:xfrm>
          <a:prstGeom prst="rect">
            <a:avLst/>
          </a:prstGeom>
        </p:spPr>
      </p:pic>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86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337" y="1807285"/>
            <a:ext cx="2392829" cy="2585560"/>
          </a:xfrm>
          <a:prstGeom prst="rect">
            <a:avLst/>
          </a:prstGeom>
        </p:spPr>
      </p:pic>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736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Marketing\_GDarchive\_TASK\2016\2016-09-16 Font Awesome Icon Making\_FINAL\Screws 3.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915628" y="2045921"/>
            <a:ext cx="2666558" cy="2558687"/>
          </a:xfrm>
          <a:prstGeom prst="rect">
            <a:avLst/>
          </a:prstGeom>
          <a:noFill/>
          <a:ln>
            <a:noFill/>
          </a:ln>
        </p:spPr>
      </p:pic>
    </p:spTree>
    <p:extLst>
      <p:ext uri="{BB962C8B-B14F-4D97-AF65-F5344CB8AC3E}">
        <p14:creationId xmlns:p14="http://schemas.microsoft.com/office/powerpoint/2010/main" val="212393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Marketing\_GDarchive\_TASK\2016\2016-09-16 Font Awesome Icon Making\_FINAL\Lightbulb.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1424312" y="1723544"/>
            <a:ext cx="1856216" cy="2753039"/>
          </a:xfrm>
          <a:prstGeom prst="rect">
            <a:avLst/>
          </a:prstGeom>
          <a:noFill/>
          <a:ln>
            <a:noFill/>
          </a:ln>
        </p:spPr>
      </p:pic>
    </p:spTree>
    <p:extLst>
      <p:ext uri="{BB962C8B-B14F-4D97-AF65-F5344CB8AC3E}">
        <p14:creationId xmlns:p14="http://schemas.microsoft.com/office/powerpoint/2010/main" val="176060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Users\coreyhine\Desktop\handshake.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689085" y="2176897"/>
            <a:ext cx="3235853" cy="2036884"/>
          </a:xfrm>
          <a:prstGeom prst="rect">
            <a:avLst/>
          </a:prstGeom>
          <a:noFill/>
          <a:ln>
            <a:noFill/>
          </a:ln>
        </p:spPr>
      </p:pic>
    </p:spTree>
    <p:extLst>
      <p:ext uri="{BB962C8B-B14F-4D97-AF65-F5344CB8AC3E}">
        <p14:creationId xmlns:p14="http://schemas.microsoft.com/office/powerpoint/2010/main" val="315893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818" y="1779029"/>
            <a:ext cx="2397344" cy="2620857"/>
          </a:xfrm>
          <a:prstGeom prst="rect">
            <a:avLst/>
          </a:prstGeom>
        </p:spPr>
      </p:pic>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51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4" name="Text Placeholder 12"/>
          <p:cNvSpPr>
            <a:spLocks noGrp="1"/>
          </p:cNvSpPr>
          <p:nvPr>
            <p:ph type="body" sz="quarter" idx="11" hasCustomPrompt="1"/>
          </p:nvPr>
        </p:nvSpPr>
        <p:spPr>
          <a:xfrm>
            <a:off x="952659" y="747712"/>
            <a:ext cx="6193208" cy="894819"/>
          </a:xfrm>
          <a:prstGeom prst="rect">
            <a:avLst/>
          </a:prstGeom>
        </p:spPr>
        <p:txBody>
          <a:bodyPr/>
          <a:lstStyle>
            <a:lvl1pPr marL="0" indent="0">
              <a:buNone/>
              <a:defRPr sz="28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3" name="Content Placeholder 2"/>
          <p:cNvSpPr>
            <a:spLocks noGrp="1"/>
          </p:cNvSpPr>
          <p:nvPr>
            <p:ph sz="quarter" idx="12"/>
          </p:nvPr>
        </p:nvSpPr>
        <p:spPr>
          <a:xfrm>
            <a:off x="952659" y="1642532"/>
            <a:ext cx="6193208"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89111"/>
            <a:ext cx="4572000" cy="6858000"/>
          </a:xfrm>
          <a:prstGeom prst="rect">
            <a:avLst/>
          </a:prstGeom>
        </p:spPr>
      </p:pic>
    </p:spTree>
    <p:extLst>
      <p:ext uri="{BB962C8B-B14F-4D97-AF65-F5344CB8AC3E}">
        <p14:creationId xmlns:p14="http://schemas.microsoft.com/office/powerpoint/2010/main" val="2627086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2276" y="1795709"/>
            <a:ext cx="2119465" cy="2834492"/>
          </a:xfrm>
          <a:prstGeom prst="rect">
            <a:avLst/>
          </a:prstGeom>
        </p:spPr>
      </p:pic>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31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8">
    <p:spTree>
      <p:nvGrpSpPr>
        <p:cNvPr id="1" name=""/>
        <p:cNvGrpSpPr/>
        <p:nvPr/>
      </p:nvGrpSpPr>
      <p:grpSpPr>
        <a:xfrm>
          <a:off x="0" y="0"/>
          <a:ext cx="0" cy="0"/>
          <a:chOff x="0" y="0"/>
          <a:chExt cx="0" cy="0"/>
        </a:xfrm>
      </p:grpSpPr>
      <p:sp>
        <p:nvSpPr>
          <p:cNvPr id="6" name="Rectangle 5"/>
          <p:cNvSpPr/>
          <p:nvPr userDrawn="1"/>
        </p:nvSpPr>
        <p:spPr>
          <a:xfrm>
            <a:off x="4278087" y="4384566"/>
            <a:ext cx="7946572" cy="1456377"/>
          </a:xfrm>
          <a:prstGeom prst="rect">
            <a:avLst/>
          </a:prstGeom>
          <a:solidFill>
            <a:srgbClr val="5BBFBF">
              <a:alpha val="9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3"/>
          <p:cNvSpPr>
            <a:spLocks noGrp="1"/>
          </p:cNvSpPr>
          <p:nvPr>
            <p:ph sz="quarter" idx="13" hasCustomPrompt="1"/>
          </p:nvPr>
        </p:nvSpPr>
        <p:spPr>
          <a:xfrm>
            <a:off x="4394199" y="4705560"/>
            <a:ext cx="6565152" cy="814388"/>
          </a:xfrm>
          <a:prstGeom prst="rect">
            <a:avLst/>
          </a:prstGeom>
        </p:spPr>
        <p:txBody>
          <a:bodyPr/>
          <a:lstStyle>
            <a:lvl1pPr marL="0" indent="0">
              <a:buNone/>
              <a:defRPr sz="4000">
                <a:solidFill>
                  <a:schemeClr val="bg1"/>
                </a:solidFill>
                <a:latin typeface="+mj-lt"/>
              </a:defRPr>
            </a:lvl1pPr>
          </a:lstStyle>
          <a:p>
            <a:pPr lvl="0"/>
            <a:r>
              <a:rPr lang="en-US" sz="4000" dirty="0">
                <a:latin typeface="+mj-lt"/>
              </a:rPr>
              <a:t>Course Name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Tree>
    <p:extLst>
      <p:ext uri="{BB962C8B-B14F-4D97-AF65-F5344CB8AC3E}">
        <p14:creationId xmlns:p14="http://schemas.microsoft.com/office/powerpoint/2010/main" val="27527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Marketing\_GDarchive\_TASK\2016\2016-09-16 Font Awesome Icon Making\_FINAL\Question mark.dwg"/>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901992" y="1710171"/>
            <a:ext cx="2920029" cy="2920029"/>
          </a:xfrm>
          <a:prstGeom prst="rect">
            <a:avLst/>
          </a:prstGeom>
          <a:noFill/>
          <a:ln>
            <a:noFill/>
          </a:ln>
        </p:spPr>
      </p:pic>
    </p:spTree>
    <p:extLst>
      <p:ext uri="{BB962C8B-B14F-4D97-AF65-F5344CB8AC3E}">
        <p14:creationId xmlns:p14="http://schemas.microsoft.com/office/powerpoint/2010/main" val="14518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Marketing\_GDarchive\_TASK\2016\2016-09-16 Font Awesome Icon Making\_FINAL\Sand time - mid-way.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1146516" y="1795709"/>
            <a:ext cx="2430981" cy="2834492"/>
          </a:xfrm>
          <a:prstGeom prst="rect">
            <a:avLst/>
          </a:prstGeom>
          <a:noFill/>
          <a:ln>
            <a:noFill/>
          </a:ln>
        </p:spPr>
      </p:pic>
    </p:spTree>
    <p:extLst>
      <p:ext uri="{BB962C8B-B14F-4D97-AF65-F5344CB8AC3E}">
        <p14:creationId xmlns:p14="http://schemas.microsoft.com/office/powerpoint/2010/main" val="385554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3" name="Straight Connector 12"/>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Marketing\_GDarchive\_TASK\2016\2016-09-16 Font Awesome Icon Making\_FINAL\Beaker.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1237033" y="1685413"/>
            <a:ext cx="2395263" cy="2514600"/>
          </a:xfrm>
          <a:prstGeom prst="rect">
            <a:avLst/>
          </a:prstGeom>
          <a:noFill/>
          <a:ln>
            <a:noFill/>
          </a:ln>
        </p:spPr>
      </p:pic>
    </p:spTree>
    <p:extLst>
      <p:ext uri="{BB962C8B-B14F-4D97-AF65-F5344CB8AC3E}">
        <p14:creationId xmlns:p14="http://schemas.microsoft.com/office/powerpoint/2010/main" val="19628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4" name="Straight Connector 13"/>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Marketing\_GDarchive\_TASK\2016\2016-09-16 Font Awesome Icon Making\_FINAL\Heart.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838200" y="1924262"/>
            <a:ext cx="2948609" cy="2550849"/>
          </a:xfrm>
          <a:prstGeom prst="rect">
            <a:avLst/>
          </a:prstGeom>
          <a:noFill/>
          <a:ln>
            <a:noFill/>
          </a:ln>
        </p:spPr>
      </p:pic>
    </p:spTree>
    <p:extLst>
      <p:ext uri="{BB962C8B-B14F-4D97-AF65-F5344CB8AC3E}">
        <p14:creationId xmlns:p14="http://schemas.microsoft.com/office/powerpoint/2010/main" val="4205153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17" y="1888134"/>
            <a:ext cx="2971718" cy="2673388"/>
          </a:xfrm>
          <a:prstGeom prst="rect">
            <a:avLst/>
          </a:prstGeom>
        </p:spPr>
      </p:pic>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8167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0991" y="1527589"/>
            <a:ext cx="2667350" cy="3206833"/>
          </a:xfrm>
          <a:prstGeom prst="rect">
            <a:avLst/>
          </a:prstGeom>
        </p:spPr>
      </p:pic>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109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776" y="1562710"/>
            <a:ext cx="3309815" cy="2780430"/>
          </a:xfrm>
          <a:prstGeom prst="rect">
            <a:avLst/>
          </a:prstGeom>
        </p:spPr>
      </p:pic>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506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6357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O:\Marketing\_GDarchive\_TASK\2016\2016-09-16 Font Awesome Icon Making\_FINAL\Bell.emf">
            <a:extLst>
              <a:ext uri="{FF2B5EF4-FFF2-40B4-BE49-F238E27FC236}">
                <a16:creationId xmlns:a16="http://schemas.microsoft.com/office/drawing/2014/main" id="{6054B0C3-5D9B-4B40-90CE-12644730EC27}"/>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777" y="1497825"/>
            <a:ext cx="3210423" cy="3549204"/>
          </a:xfrm>
          <a:prstGeom prst="rect">
            <a:avLst/>
          </a:prstGeom>
          <a:noFill/>
          <a:ln>
            <a:noFill/>
          </a:ln>
        </p:spPr>
      </p:pic>
      <p:pic>
        <p:nvPicPr>
          <p:cNvPr id="16" name="Picture 15" descr="O:\Marketing\_GDarchive\_TASK\2016\2016-09-16 Font Awesome Icon Making\_FINAL\Bell.emf">
            <a:extLst>
              <a:ext uri="{FF2B5EF4-FFF2-40B4-BE49-F238E27FC236}">
                <a16:creationId xmlns:a16="http://schemas.microsoft.com/office/drawing/2014/main" id="{B5CC8702-9DD4-4219-8053-5B021F925A67}"/>
              </a:ext>
            </a:extLst>
          </p:cNvPr>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675776" y="1497825"/>
            <a:ext cx="3210424" cy="3549204"/>
          </a:xfrm>
          <a:prstGeom prst="rect">
            <a:avLst/>
          </a:prstGeom>
          <a:noFill/>
          <a:ln>
            <a:noFill/>
          </a:ln>
        </p:spPr>
      </p:pic>
    </p:spTree>
    <p:extLst>
      <p:ext uri="{BB962C8B-B14F-4D97-AF65-F5344CB8AC3E}">
        <p14:creationId xmlns:p14="http://schemas.microsoft.com/office/powerpoint/2010/main" val="2278730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O:\Marketing\_GDarchive\_TASK\2016\2016-09-16 Font Awesome Icon Making\_FINAL\House.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775" y="1806301"/>
            <a:ext cx="3309815" cy="2617411"/>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27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2192000" cy="6350924"/>
          </a:xfrm>
          <a:prstGeom prst="rect">
            <a:avLst/>
          </a:prstGeom>
          <a:solidFill>
            <a:srgbClr val="5BBFB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txBox="1">
            <a:spLocks/>
          </p:cNvSpPr>
          <p:nvPr userDrawn="1"/>
        </p:nvSpPr>
        <p:spPr>
          <a:xfrm>
            <a:off x="3145776" y="852831"/>
            <a:ext cx="5791397" cy="959645"/>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r>
              <a:rPr lang="en-US" sz="3600" dirty="0">
                <a:solidFill>
                  <a:schemeClr val="bg1"/>
                </a:solidFill>
              </a:rPr>
              <a:t>what</a:t>
            </a:r>
            <a:r>
              <a:rPr lang="en-US" sz="3600" baseline="0" dirty="0">
                <a:solidFill>
                  <a:schemeClr val="bg1"/>
                </a:solidFill>
              </a:rPr>
              <a:t> we’ll talk</a:t>
            </a:r>
            <a:br>
              <a:rPr lang="en-US" sz="3600" baseline="0" dirty="0">
                <a:solidFill>
                  <a:schemeClr val="bg1"/>
                </a:solidFill>
              </a:rPr>
            </a:br>
            <a:r>
              <a:rPr lang="en-US" sz="3600" baseline="0" dirty="0">
                <a:solidFill>
                  <a:schemeClr val="bg1"/>
                </a:solidFill>
              </a:rPr>
              <a:t>about today</a:t>
            </a:r>
            <a:endParaRPr lang="en-US" sz="3600" dirty="0">
              <a:solidFill>
                <a:schemeClr val="bg1"/>
              </a:solidFill>
            </a:endParaRPr>
          </a:p>
        </p:txBody>
      </p:sp>
      <p:sp>
        <p:nvSpPr>
          <p:cNvPr id="15" name="Text Placeholder 14"/>
          <p:cNvSpPr>
            <a:spLocks noGrp="1"/>
          </p:cNvSpPr>
          <p:nvPr>
            <p:ph type="body" sz="quarter" idx="12" hasCustomPrompt="1"/>
          </p:nvPr>
        </p:nvSpPr>
        <p:spPr>
          <a:xfrm>
            <a:off x="3167548" y="1684616"/>
            <a:ext cx="8414855" cy="4645025"/>
          </a:xfrm>
          <a:prstGeom prst="rect">
            <a:avLst/>
          </a:prstGeom>
        </p:spPr>
        <p:txBody>
          <a:bodyPr/>
          <a:lstStyle>
            <a:lvl1pPr marL="0" marR="0" indent="0" algn="l" defTabSz="457200" rtl="0" eaLnBrk="1" fontAlgn="auto" latinLnBrk="0" hangingPunct="1">
              <a:lnSpc>
                <a:spcPct val="150000"/>
              </a:lnSpc>
              <a:spcBef>
                <a:spcPts val="0"/>
              </a:spcBef>
              <a:spcAft>
                <a:spcPts val="0"/>
              </a:spcAft>
              <a:buClrTx/>
              <a:buSzTx/>
              <a:buFont typeface="Arial"/>
              <a:buNone/>
              <a:tabLst/>
              <a:defRPr sz="1800">
                <a:solidFill>
                  <a:schemeClr val="bg1"/>
                </a:solidFill>
                <a:latin typeface="+mj-lt"/>
              </a:defRPr>
            </a:lvl1pPr>
            <a:lvl2pPr marL="457200" indent="0">
              <a:buNone/>
              <a:defRPr>
                <a:solidFill>
                  <a:schemeClr val="bg1">
                    <a:lumMod val="50000"/>
                  </a:schemeClr>
                </a:solidFill>
                <a:latin typeface="+mj-lt"/>
              </a:defRPr>
            </a:lvl2pPr>
            <a:lvl3pPr marL="914400" indent="0">
              <a:buNone/>
              <a:defRPr>
                <a:solidFill>
                  <a:schemeClr val="bg1">
                    <a:lumMod val="50000"/>
                  </a:schemeClr>
                </a:solidFill>
                <a:latin typeface="+mj-lt"/>
              </a:defRPr>
            </a:lvl3pPr>
            <a:lvl4pPr marL="1371600" indent="0">
              <a:buNone/>
              <a:defRPr>
                <a:solidFill>
                  <a:schemeClr val="bg1">
                    <a:lumMod val="50000"/>
                  </a:schemeClr>
                </a:solidFill>
                <a:latin typeface="+mj-lt"/>
              </a:defRPr>
            </a:lvl4pPr>
            <a:lvl5pPr marL="1828800" indent="0">
              <a:buNone/>
              <a:defRPr>
                <a:solidFill>
                  <a:schemeClr val="bg1">
                    <a:lumMod val="50000"/>
                  </a:schemeClr>
                </a:solidFill>
                <a:latin typeface="+mj-lt"/>
              </a:defRPr>
            </a:lvl5pPr>
          </a:lstStyle>
          <a:p>
            <a:pPr lvl="0"/>
            <a:r>
              <a:rPr lang="en-US" dirty="0"/>
              <a:t>Short description about topic 1.</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2.</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3.</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4.</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5.</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6.</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7.</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8.</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9.</a:t>
            </a:r>
          </a:p>
        </p:txBody>
      </p:sp>
      <p:sp>
        <p:nvSpPr>
          <p:cNvPr id="17" name="Text Placeholder 16"/>
          <p:cNvSpPr>
            <a:spLocks noGrp="1"/>
          </p:cNvSpPr>
          <p:nvPr>
            <p:ph type="body" sz="quarter" idx="13" hasCustomPrompt="1"/>
          </p:nvPr>
        </p:nvSpPr>
        <p:spPr>
          <a:xfrm>
            <a:off x="424543" y="1684616"/>
            <a:ext cx="2732119" cy="4645025"/>
          </a:xfrm>
          <a:prstGeom prst="rect">
            <a:avLst/>
          </a:prstGeom>
        </p:spPr>
        <p:txBody>
          <a:bodyPr/>
          <a:lstStyle>
            <a:lvl1pPr marL="0" indent="0" algn="r">
              <a:lnSpc>
                <a:spcPct val="150000"/>
              </a:lnSpc>
              <a:spcBef>
                <a:spcPts val="0"/>
              </a:spcBef>
              <a:buNone/>
              <a:defRPr sz="1800" b="1" baseline="0">
                <a:solidFill>
                  <a:schemeClr val="bg1"/>
                </a:solidFill>
                <a:latin typeface="+mj-lt"/>
              </a:defRPr>
            </a:lvl1pPr>
            <a:lvl2pPr marL="457200" indent="0" algn="r">
              <a:buNone/>
              <a:defRPr sz="1800">
                <a:latin typeface="+mj-lt"/>
              </a:defRPr>
            </a:lvl2pPr>
            <a:lvl3pPr marL="914400" indent="0" algn="r">
              <a:buNone/>
              <a:defRPr sz="1800">
                <a:latin typeface="+mj-lt"/>
              </a:defRPr>
            </a:lvl3pPr>
            <a:lvl4pPr marL="1371600" indent="0" algn="r">
              <a:buNone/>
              <a:defRPr sz="1800">
                <a:latin typeface="+mj-lt"/>
              </a:defRPr>
            </a:lvl4pPr>
            <a:lvl5pPr marL="1828800" indent="0" algn="r">
              <a:buNone/>
              <a:defRPr sz="1800">
                <a:latin typeface="+mj-lt"/>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lvl="0"/>
            <a:r>
              <a:rPr lang="en-US" dirty="0"/>
              <a:t>Topic 7</a:t>
            </a:r>
          </a:p>
          <a:p>
            <a:pPr lvl="0"/>
            <a:r>
              <a:rPr lang="en-US" dirty="0"/>
              <a:t>Topic 8</a:t>
            </a:r>
          </a:p>
          <a:p>
            <a:pPr lvl="0"/>
            <a:r>
              <a:rPr lang="en-US" dirty="0"/>
              <a:t>Topic 9</a:t>
            </a:r>
          </a:p>
          <a:p>
            <a:pPr lvl="0"/>
            <a:endParaRPr lang="en-US" dirty="0"/>
          </a:p>
        </p:txBody>
      </p:sp>
      <p:sp>
        <p:nvSpPr>
          <p:cNvPr id="11" name="Title 1"/>
          <p:cNvSpPr txBox="1">
            <a:spLocks/>
          </p:cNvSpPr>
          <p:nvPr userDrawn="1"/>
        </p:nvSpPr>
        <p:spPr>
          <a:xfrm>
            <a:off x="355194" y="6543064"/>
            <a:ext cx="217714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r">
              <a:lnSpc>
                <a:spcPct val="75000"/>
              </a:lnSpc>
            </a:pPr>
            <a:endParaRPr lang="en-US" sz="1000" dirty="0">
              <a:solidFill>
                <a:schemeClr val="bg1"/>
              </a:solidFill>
            </a:endParaRPr>
          </a:p>
        </p:txBody>
      </p:sp>
    </p:spTree>
    <p:extLst>
      <p:ext uri="{BB962C8B-B14F-4D97-AF65-F5344CB8AC3E}">
        <p14:creationId xmlns:p14="http://schemas.microsoft.com/office/powerpoint/2010/main" val="2439243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9" name="Picture 8" descr="O:\Marketing\_GDarchive\_TASK\2016\2016-09-16 Font Awesome Icon Making\_FINAL\Tall building.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9351" y="1699633"/>
            <a:ext cx="2482662" cy="3140163"/>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4235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O:\Marketing\_GDarchive\_TASK\2016\2016-09-16 Font Awesome Icon Making\_FINAL\Line graph.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44" y="2347694"/>
            <a:ext cx="2794178" cy="2083794"/>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2351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9" name="Picture 8" descr="O:\Marketing\_GDarchive\_TASK\2016\2016-09-16 Font Awesome Icon Making\_FINAL\Heirarchy flow chart.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44" y="2279582"/>
            <a:ext cx="2794178" cy="2379558"/>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6623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8" name="Picture 7" descr="O:\Marketing\_GDarchive\_TASK\2016\2016-09-16 Font Awesome Icon Making\_FINAL\Bar graph 2.emf"/>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242" y="2279582"/>
            <a:ext cx="3204723" cy="2379558"/>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67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9" name="Picture 8" descr="O:\Marketing\_GDarchive\_TASK\2016\2016-09-16 Font Awesome Icon Making\_FINAL\Check box.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241" y="1833109"/>
            <a:ext cx="3104689" cy="2606916"/>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55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8" name="Picture 18" descr="Word bubble white-black"/>
          <p:cNvPicPr>
            <a:picLocks noChangeAspect="1" noChangeArrowheads="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851" y="1833109"/>
            <a:ext cx="3302094" cy="2606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30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9" name="Picture 8" descr="O:\Marketing\_GDarchive\_TASK\2016\2016-09-16 Font Awesome Icon Making\_FINAL\Envelope.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851" y="1833109"/>
            <a:ext cx="3302094" cy="2566143"/>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5895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O:\Marketing\_GDarchive\_TASK\2016\2016-09-16 Font Awesome Icon Making\_FINAL\Exclamation triangle.emf"/>
          <p:cNvPicPr/>
          <p:nvPr userDrawn="1"/>
        </p:nvPicPr>
        <p:blipFill>
          <a:blip r:embed="rId3">
            <a:duotone>
              <a:srgbClr val="5BBFBF">
                <a:shade val="45000"/>
                <a:satMod val="135000"/>
              </a:srgbClr>
              <a:prstClr val="white"/>
            </a:duotone>
            <a:lum bright="20000"/>
            <a:extLst>
              <a:ext uri="{28A0092B-C50C-407E-A947-70E740481C1C}">
                <a14:useLocalDpi xmlns:a14="http://schemas.microsoft.com/office/drawing/2010/main" val="0"/>
              </a:ext>
            </a:extLst>
          </a:blip>
          <a:srcRect/>
          <a:stretch>
            <a:fillRect/>
          </a:stretch>
        </p:blipFill>
        <p:spPr bwMode="auto">
          <a:xfrm>
            <a:off x="833029" y="1497824"/>
            <a:ext cx="2862277" cy="2649075"/>
          </a:xfrm>
          <a:prstGeom prst="rect">
            <a:avLst/>
          </a:prstGeom>
          <a:noFill/>
          <a:ln>
            <a:noFill/>
          </a:ln>
        </p:spPr>
      </p:pic>
    </p:spTree>
    <p:extLst>
      <p:ext uri="{BB962C8B-B14F-4D97-AF65-F5344CB8AC3E}">
        <p14:creationId xmlns:p14="http://schemas.microsoft.com/office/powerpoint/2010/main" val="414035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9" name="Picture 8" descr="O:\Marketing\_GDarchive\_TASK\2016\2016-09-16 Font Awesome Icon Making\_FINAL\Open file outline.emf"/>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029" y="2050429"/>
            <a:ext cx="2862277" cy="2096471"/>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626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76" y="1562710"/>
            <a:ext cx="3309815" cy="2780430"/>
          </a:xfrm>
          <a:prstGeom prst="rect">
            <a:avLst/>
          </a:prstGeom>
        </p:spPr>
      </p:pic>
      <p:cxnSp>
        <p:nvCxnSpPr>
          <p:cNvPr id="16" name="Straight Connector 15"/>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2" name="TextBox 1"/>
          <p:cNvSpPr txBox="1"/>
          <p:nvPr userDrawn="1"/>
        </p:nvSpPr>
        <p:spPr>
          <a:xfrm>
            <a:off x="675776" y="1925624"/>
            <a:ext cx="2601113" cy="1200329"/>
          </a:xfrm>
          <a:prstGeom prst="rect">
            <a:avLst/>
          </a:prstGeom>
          <a:noFill/>
        </p:spPr>
        <p:txBody>
          <a:bodyPr wrap="square" rtlCol="0">
            <a:spAutoFit/>
          </a:bodyPr>
          <a:lstStyle/>
          <a:p>
            <a:pPr algn="ctr"/>
            <a:r>
              <a:rPr lang="en-US" sz="7200" b="1" dirty="0">
                <a:solidFill>
                  <a:schemeClr val="bg1"/>
                </a:solidFill>
                <a:latin typeface="Helvetica" panose="020B0604020202020204" pitchFamily="34" charset="0"/>
                <a:cs typeface="Helvetica" panose="020B0604020202020204" pitchFamily="34" charset="0"/>
              </a:rPr>
              <a:t>???</a:t>
            </a:r>
          </a:p>
        </p:txBody>
      </p:sp>
      <p:sp>
        <p:nvSpPr>
          <p:cNvPr id="8"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773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350924"/>
          </a:xfrm>
          <a:prstGeom prst="rect">
            <a:avLst/>
          </a:prstGeom>
          <a:solidFill>
            <a:srgbClr val="6F5F8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txBox="1">
            <a:spLocks/>
          </p:cNvSpPr>
          <p:nvPr userDrawn="1"/>
        </p:nvSpPr>
        <p:spPr>
          <a:xfrm>
            <a:off x="3145776" y="852831"/>
            <a:ext cx="5791397" cy="959645"/>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r>
              <a:rPr lang="en-US" sz="3600" dirty="0">
                <a:solidFill>
                  <a:schemeClr val="bg1"/>
                </a:solidFill>
              </a:rPr>
              <a:t>what</a:t>
            </a:r>
            <a:r>
              <a:rPr lang="en-US" sz="3600" baseline="0" dirty="0">
                <a:solidFill>
                  <a:schemeClr val="bg1"/>
                </a:solidFill>
              </a:rPr>
              <a:t> we talked</a:t>
            </a:r>
            <a:br>
              <a:rPr lang="en-US" sz="3600" baseline="0" dirty="0">
                <a:solidFill>
                  <a:schemeClr val="bg1"/>
                </a:solidFill>
              </a:rPr>
            </a:br>
            <a:r>
              <a:rPr lang="en-US" sz="3600" baseline="0" dirty="0">
                <a:solidFill>
                  <a:schemeClr val="bg1"/>
                </a:solidFill>
              </a:rPr>
              <a:t>about today</a:t>
            </a:r>
            <a:endParaRPr lang="en-US" sz="3600" dirty="0">
              <a:solidFill>
                <a:schemeClr val="bg1"/>
              </a:solidFill>
            </a:endParaRPr>
          </a:p>
        </p:txBody>
      </p:sp>
      <p:sp>
        <p:nvSpPr>
          <p:cNvPr id="15" name="Text Placeholder 14"/>
          <p:cNvSpPr>
            <a:spLocks noGrp="1"/>
          </p:cNvSpPr>
          <p:nvPr>
            <p:ph type="body" sz="quarter" idx="12" hasCustomPrompt="1"/>
          </p:nvPr>
        </p:nvSpPr>
        <p:spPr>
          <a:xfrm>
            <a:off x="3167548" y="1684616"/>
            <a:ext cx="8414855" cy="4645025"/>
          </a:xfrm>
          <a:prstGeom prst="rect">
            <a:avLst/>
          </a:prstGeom>
        </p:spPr>
        <p:txBody>
          <a:bodyPr/>
          <a:lstStyle>
            <a:lvl1pPr marL="0" marR="0" indent="0" algn="l" defTabSz="457200" rtl="0" eaLnBrk="1" fontAlgn="auto" latinLnBrk="0" hangingPunct="1">
              <a:lnSpc>
                <a:spcPct val="150000"/>
              </a:lnSpc>
              <a:spcBef>
                <a:spcPts val="0"/>
              </a:spcBef>
              <a:spcAft>
                <a:spcPts val="0"/>
              </a:spcAft>
              <a:buClrTx/>
              <a:buSzTx/>
              <a:buFont typeface="Arial"/>
              <a:buNone/>
              <a:tabLst/>
              <a:defRPr sz="1800">
                <a:solidFill>
                  <a:schemeClr val="bg1"/>
                </a:solidFill>
                <a:latin typeface="+mj-lt"/>
              </a:defRPr>
            </a:lvl1pPr>
            <a:lvl2pPr marL="457200" indent="0">
              <a:buNone/>
              <a:defRPr>
                <a:solidFill>
                  <a:schemeClr val="bg1">
                    <a:lumMod val="50000"/>
                  </a:schemeClr>
                </a:solidFill>
                <a:latin typeface="+mj-lt"/>
              </a:defRPr>
            </a:lvl2pPr>
            <a:lvl3pPr marL="914400" indent="0">
              <a:buNone/>
              <a:defRPr>
                <a:solidFill>
                  <a:schemeClr val="bg1">
                    <a:lumMod val="50000"/>
                  </a:schemeClr>
                </a:solidFill>
                <a:latin typeface="+mj-lt"/>
              </a:defRPr>
            </a:lvl3pPr>
            <a:lvl4pPr marL="1371600" indent="0">
              <a:buNone/>
              <a:defRPr>
                <a:solidFill>
                  <a:schemeClr val="bg1">
                    <a:lumMod val="50000"/>
                  </a:schemeClr>
                </a:solidFill>
                <a:latin typeface="+mj-lt"/>
              </a:defRPr>
            </a:lvl4pPr>
            <a:lvl5pPr marL="1828800" indent="0">
              <a:buNone/>
              <a:defRPr>
                <a:solidFill>
                  <a:schemeClr val="bg1">
                    <a:lumMod val="50000"/>
                  </a:schemeClr>
                </a:solidFill>
                <a:latin typeface="+mj-lt"/>
              </a:defRPr>
            </a:lvl5pPr>
          </a:lstStyle>
          <a:p>
            <a:pPr lvl="0"/>
            <a:r>
              <a:rPr lang="en-US" dirty="0"/>
              <a:t>Short description about topic 1.</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2.</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3.</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4.</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5.</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6.</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7.</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8.</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9.</a:t>
            </a:r>
          </a:p>
        </p:txBody>
      </p:sp>
      <p:sp>
        <p:nvSpPr>
          <p:cNvPr id="17" name="Text Placeholder 16"/>
          <p:cNvSpPr>
            <a:spLocks noGrp="1"/>
          </p:cNvSpPr>
          <p:nvPr>
            <p:ph type="body" sz="quarter" idx="13" hasCustomPrompt="1"/>
          </p:nvPr>
        </p:nvSpPr>
        <p:spPr>
          <a:xfrm>
            <a:off x="424543" y="1684616"/>
            <a:ext cx="2732119" cy="4645025"/>
          </a:xfrm>
          <a:prstGeom prst="rect">
            <a:avLst/>
          </a:prstGeom>
        </p:spPr>
        <p:txBody>
          <a:bodyPr/>
          <a:lstStyle>
            <a:lvl1pPr marL="0" indent="0" algn="r">
              <a:lnSpc>
                <a:spcPct val="150000"/>
              </a:lnSpc>
              <a:spcBef>
                <a:spcPts val="0"/>
              </a:spcBef>
              <a:buNone/>
              <a:defRPr sz="1800" b="1" baseline="0">
                <a:solidFill>
                  <a:schemeClr val="bg1"/>
                </a:solidFill>
                <a:latin typeface="+mj-lt"/>
              </a:defRPr>
            </a:lvl1pPr>
            <a:lvl2pPr marL="457200" indent="0" algn="r">
              <a:buNone/>
              <a:defRPr sz="1800">
                <a:latin typeface="+mj-lt"/>
              </a:defRPr>
            </a:lvl2pPr>
            <a:lvl3pPr marL="914400" indent="0" algn="r">
              <a:buNone/>
              <a:defRPr sz="1800">
                <a:latin typeface="+mj-lt"/>
              </a:defRPr>
            </a:lvl3pPr>
            <a:lvl4pPr marL="1371600" indent="0" algn="r">
              <a:buNone/>
              <a:defRPr sz="1800">
                <a:latin typeface="+mj-lt"/>
              </a:defRPr>
            </a:lvl4pPr>
            <a:lvl5pPr marL="1828800" indent="0" algn="r">
              <a:buNone/>
              <a:defRPr sz="1800">
                <a:latin typeface="+mj-lt"/>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lvl="0"/>
            <a:r>
              <a:rPr lang="en-US" dirty="0"/>
              <a:t>Topic 7</a:t>
            </a:r>
          </a:p>
          <a:p>
            <a:pPr lvl="0"/>
            <a:r>
              <a:rPr lang="en-US" dirty="0"/>
              <a:t>Topic 8</a:t>
            </a:r>
          </a:p>
          <a:p>
            <a:pPr lvl="0"/>
            <a:r>
              <a:rPr lang="en-US" dirty="0"/>
              <a:t>Topic 9</a:t>
            </a:r>
          </a:p>
          <a:p>
            <a:pPr lvl="0"/>
            <a:endParaRPr lang="en-US" dirty="0"/>
          </a:p>
        </p:txBody>
      </p:sp>
    </p:spTree>
    <p:extLst>
      <p:ext uri="{BB962C8B-B14F-4D97-AF65-F5344CB8AC3E}">
        <p14:creationId xmlns:p14="http://schemas.microsoft.com/office/powerpoint/2010/main" val="1106683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870" y="1697440"/>
            <a:ext cx="2754304" cy="2828152"/>
          </a:xfrm>
          <a:prstGeom prst="rect">
            <a:avLst/>
          </a:prstGeom>
        </p:spPr>
      </p:pic>
      <p:cxnSp>
        <p:nvCxnSpPr>
          <p:cNvPr id="15" name="Straight Connector 14"/>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2"/>
          <p:cNvSpPr>
            <a:spLocks noGrp="1"/>
          </p:cNvSpPr>
          <p:nvPr>
            <p:ph type="body" sz="quarter" idx="11" hasCustomPrompt="1"/>
          </p:nvPr>
        </p:nvSpPr>
        <p:spPr>
          <a:xfrm>
            <a:off x="4906592" y="747713"/>
            <a:ext cx="6662556" cy="750112"/>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
        <p:nvSpPr>
          <p:cNvPr id="7" name="Content Placeholder 2"/>
          <p:cNvSpPr>
            <a:spLocks noGrp="1"/>
          </p:cNvSpPr>
          <p:nvPr>
            <p:ph sz="quarter" idx="12"/>
          </p:nvPr>
        </p:nvSpPr>
        <p:spPr>
          <a:xfrm>
            <a:off x="4906592" y="1497825"/>
            <a:ext cx="6662556" cy="4521731"/>
          </a:xfrm>
          <a:prstGeom prst="rect">
            <a:avLst/>
          </a:prstGeo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733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5"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059" y="2006788"/>
            <a:ext cx="3289411" cy="1912542"/>
          </a:xfrm>
          <a:prstGeom prst="rect">
            <a:avLst/>
          </a:prstGeom>
        </p:spPr>
      </p:pic>
      <p:sp>
        <p:nvSpPr>
          <p:cNvPr id="13" name="Text Placeholder 12"/>
          <p:cNvSpPr>
            <a:spLocks noGrp="1"/>
          </p:cNvSpPr>
          <p:nvPr>
            <p:ph type="body" sz="quarter" idx="11" hasCustomPrompt="1"/>
          </p:nvPr>
        </p:nvSpPr>
        <p:spPr>
          <a:xfrm>
            <a:off x="5029200" y="747713"/>
            <a:ext cx="6368145" cy="4631112"/>
          </a:xfrm>
          <a:prstGeom prst="rect">
            <a:avLst/>
          </a:prstGeom>
        </p:spPr>
        <p:txBody>
          <a:bodyPr anchor="ctr"/>
          <a:lstStyle>
            <a:lvl1pPr marL="0" indent="0">
              <a:buNone/>
              <a:defRPr sz="1800" baseline="0">
                <a:solidFill>
                  <a:srgbClr val="5BBFBF"/>
                </a:solidFill>
              </a:defRPr>
            </a:lvl1pPr>
            <a:lvl2pPr>
              <a:defRPr sz="1800">
                <a:solidFill>
                  <a:srgbClr val="5BBFBF"/>
                </a:solidFill>
              </a:defRPr>
            </a:lvl2pPr>
            <a:lvl3pPr>
              <a:defRPr sz="1800">
                <a:solidFill>
                  <a:srgbClr val="5BBFBF"/>
                </a:solidFill>
              </a:defRPr>
            </a:lvl3pPr>
            <a:lvl4pPr>
              <a:defRPr sz="1800">
                <a:solidFill>
                  <a:srgbClr val="5BBFBF"/>
                </a:solidFill>
              </a:defRPr>
            </a:lvl4pPr>
            <a:lvl5pPr>
              <a:defRPr sz="1800">
                <a:solidFill>
                  <a:srgbClr val="5BBFBF"/>
                </a:solidFill>
              </a:defRPr>
            </a:lvl5pPr>
          </a:lstStyle>
          <a:p>
            <a:pPr lvl="0"/>
            <a:r>
              <a:rPr lang="en-US" dirty="0"/>
              <a:t>“Insert a quote here. It can be short or long, but it should be memorable.”</a:t>
            </a:r>
            <a:br>
              <a:rPr lang="en-US" dirty="0"/>
            </a:br>
            <a:r>
              <a:rPr lang="en-US" dirty="0"/>
              <a:t>                        -Slide Designer</a:t>
            </a:r>
          </a:p>
        </p:txBody>
      </p:sp>
      <p:cxnSp>
        <p:nvCxnSpPr>
          <p:cNvPr id="12" name="Straight Connector 11"/>
          <p:cNvCxnSpPr/>
          <p:nvPr userDrawn="1"/>
        </p:nvCxnSpPr>
        <p:spPr>
          <a:xfrm>
            <a:off x="4595075" y="747718"/>
            <a:ext cx="0" cy="5043995"/>
          </a:xfrm>
          <a:prstGeom prst="line">
            <a:avLst/>
          </a:prstGeom>
          <a:ln w="38100">
            <a:solidFill>
              <a:srgbClr val="5B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056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3" name="Oval 2"/>
          <p:cNvSpPr/>
          <p:nvPr userDrawn="1"/>
        </p:nvSpPr>
        <p:spPr>
          <a:xfrm>
            <a:off x="4523655" y="1536491"/>
            <a:ext cx="2796543" cy="2694010"/>
          </a:xfrm>
          <a:prstGeom prst="ellipse">
            <a:avLst/>
          </a:prstGeom>
          <a:solidFill>
            <a:srgbClr val="777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p:cNvGrpSpPr/>
          <p:nvPr userDrawn="1"/>
        </p:nvGrpSpPr>
        <p:grpSpPr>
          <a:xfrm>
            <a:off x="5239655" y="2230311"/>
            <a:ext cx="1364542" cy="1360436"/>
            <a:chOff x="5443159" y="2230311"/>
            <a:chExt cx="1364542" cy="1360436"/>
          </a:xfrm>
        </p:grpSpPr>
        <p:sp>
          <p:nvSpPr>
            <p:cNvPr id="4" name="Rectangle 3"/>
            <p:cNvSpPr/>
            <p:nvPr userDrawn="1"/>
          </p:nvSpPr>
          <p:spPr>
            <a:xfrm>
              <a:off x="5443159" y="2230311"/>
              <a:ext cx="508199" cy="1360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6299502" y="2230311"/>
              <a:ext cx="508199" cy="1360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5" name="TextBox 4"/>
          <p:cNvSpPr txBox="1"/>
          <p:nvPr userDrawn="1"/>
        </p:nvSpPr>
        <p:spPr>
          <a:xfrm>
            <a:off x="3799212" y="3702480"/>
            <a:ext cx="4245428" cy="307777"/>
          </a:xfrm>
          <a:prstGeom prst="rect">
            <a:avLst/>
          </a:prstGeom>
          <a:noFill/>
        </p:spPr>
        <p:txBody>
          <a:bodyPr wrap="square" rtlCol="0">
            <a:spAutoFit/>
          </a:bodyPr>
          <a:lstStyle/>
          <a:p>
            <a:pPr algn="ctr"/>
            <a:r>
              <a:rPr lang="en-US" sz="1400" b="1" dirty="0">
                <a:solidFill>
                  <a:schemeClr val="bg1"/>
                </a:solidFill>
                <a:latin typeface="+mj-lt"/>
              </a:rPr>
              <a:t>PAUSE</a:t>
            </a:r>
          </a:p>
        </p:txBody>
      </p:sp>
      <p:sp>
        <p:nvSpPr>
          <p:cNvPr id="13" name="TextBox 12"/>
          <p:cNvSpPr txBox="1"/>
          <p:nvPr userDrawn="1"/>
        </p:nvSpPr>
        <p:spPr>
          <a:xfrm>
            <a:off x="1" y="4670786"/>
            <a:ext cx="12192000" cy="400110"/>
          </a:xfrm>
          <a:prstGeom prst="rect">
            <a:avLst/>
          </a:prstGeom>
          <a:noFill/>
        </p:spPr>
        <p:txBody>
          <a:bodyPr wrap="square" rtlCol="0">
            <a:spAutoFit/>
          </a:bodyPr>
          <a:lstStyle/>
          <a:p>
            <a:pPr algn="ctr"/>
            <a:r>
              <a:rPr lang="en-US" sz="2000" b="1" dirty="0">
                <a:solidFill>
                  <a:srgbClr val="77787B"/>
                </a:solidFill>
                <a:latin typeface="+mj-lt"/>
              </a:rPr>
              <a:t>SHARE   </a:t>
            </a:r>
            <a:r>
              <a:rPr lang="en-US" sz="2000" b="1" dirty="0">
                <a:solidFill>
                  <a:srgbClr val="77787B"/>
                </a:solidFill>
                <a:latin typeface="Cambria" panose="02040503050406030204" pitchFamily="18" charset="0"/>
              </a:rPr>
              <a:t>∣   </a:t>
            </a:r>
            <a:r>
              <a:rPr lang="en-US" sz="2000" b="1" dirty="0">
                <a:solidFill>
                  <a:srgbClr val="77787B"/>
                </a:solidFill>
                <a:latin typeface="+mj-lt"/>
              </a:rPr>
              <a:t>ACTIVITY</a:t>
            </a:r>
            <a:r>
              <a:rPr lang="en-US" sz="2000" b="1" dirty="0">
                <a:solidFill>
                  <a:srgbClr val="77787B"/>
                </a:solidFill>
                <a:latin typeface="Cambria" panose="02040503050406030204" pitchFamily="18" charset="0"/>
              </a:rPr>
              <a:t>   ∣</a:t>
            </a:r>
            <a:r>
              <a:rPr lang="en-US" sz="2000" b="1" dirty="0">
                <a:solidFill>
                  <a:srgbClr val="77787B"/>
                </a:solidFill>
                <a:latin typeface="+mj-lt"/>
              </a:rPr>
              <a:t>   BREAK</a:t>
            </a:r>
          </a:p>
        </p:txBody>
      </p:sp>
    </p:spTree>
    <p:extLst>
      <p:ext uri="{BB962C8B-B14F-4D97-AF65-F5344CB8AC3E}">
        <p14:creationId xmlns:p14="http://schemas.microsoft.com/office/powerpoint/2010/main" val="661421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2156066" y="931391"/>
            <a:ext cx="7371623" cy="1323975"/>
          </a:xfrm>
          <a:prstGeom prst="rect">
            <a:avLst/>
          </a:prstGeom>
        </p:spPr>
        <p:txBody>
          <a:bodyPr/>
          <a:lstStyle>
            <a:lvl1pPr marL="0" indent="0">
              <a:buNone/>
              <a:defRPr sz="8000" b="1">
                <a:solidFill>
                  <a:srgbClr val="77787B"/>
                </a:solidFill>
                <a:latin typeface="+mj-lt"/>
              </a:defRPr>
            </a:lvl1pPr>
            <a:lvl2pPr>
              <a:defRPr sz="8000" b="1">
                <a:solidFill>
                  <a:srgbClr val="77787B"/>
                </a:solidFill>
                <a:latin typeface="+mj-lt"/>
              </a:defRPr>
            </a:lvl2pPr>
            <a:lvl3pPr>
              <a:defRPr sz="8000" b="1">
                <a:solidFill>
                  <a:srgbClr val="77787B"/>
                </a:solidFill>
                <a:latin typeface="+mj-lt"/>
              </a:defRPr>
            </a:lvl3pPr>
            <a:lvl4pPr>
              <a:defRPr sz="8000" b="1">
                <a:solidFill>
                  <a:srgbClr val="77787B"/>
                </a:solidFill>
                <a:latin typeface="+mj-lt"/>
              </a:defRPr>
            </a:lvl4pPr>
            <a:lvl5pPr marL="0" indent="0" algn="l">
              <a:buNone/>
              <a:defRPr sz="8000" b="1">
                <a:solidFill>
                  <a:srgbClr val="77787B"/>
                </a:solidFill>
                <a:latin typeface="+mj-lt"/>
              </a:defRPr>
            </a:lvl5pPr>
          </a:lstStyle>
          <a:p>
            <a:pPr lvl="4"/>
            <a:endParaRPr lang="en-US" dirty="0"/>
          </a:p>
        </p:txBody>
      </p:sp>
      <p:cxnSp>
        <p:nvCxnSpPr>
          <p:cNvPr id="11" name="Straight Connector 10"/>
          <p:cNvCxnSpPr/>
          <p:nvPr userDrawn="1"/>
        </p:nvCxnSpPr>
        <p:spPr>
          <a:xfrm>
            <a:off x="2285015" y="3352892"/>
            <a:ext cx="7242674" cy="0"/>
          </a:xfrm>
          <a:prstGeom prst="line">
            <a:avLst/>
          </a:prstGeom>
          <a:ln w="76200">
            <a:solidFill>
              <a:srgbClr val="5BBFB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p:nvPr>
        </p:nvSpPr>
        <p:spPr>
          <a:xfrm>
            <a:off x="2155702" y="2079973"/>
            <a:ext cx="7372350" cy="1233488"/>
          </a:xfrm>
          <a:prstGeom prst="rect">
            <a:avLst/>
          </a:prstGeom>
        </p:spPr>
        <p:txBody>
          <a:bodyPr/>
          <a:lstStyle>
            <a:lvl1pPr>
              <a:defRPr sz="4200" b="1">
                <a:solidFill>
                  <a:srgbClr val="77787B"/>
                </a:solidFill>
                <a:latin typeface="+mn-lt"/>
              </a:defRPr>
            </a:lvl1pPr>
            <a:lvl2pPr>
              <a:defRPr sz="4200" b="1">
                <a:latin typeface="+mn-lt"/>
              </a:defRPr>
            </a:lvl2pPr>
            <a:lvl3pPr>
              <a:defRPr sz="4200" b="1">
                <a:latin typeface="+mn-lt"/>
              </a:defRPr>
            </a:lvl3pPr>
            <a:lvl4pPr>
              <a:defRPr sz="4200" b="1">
                <a:latin typeface="+mn-lt"/>
              </a:defRPr>
            </a:lvl4pPr>
            <a:lvl5pPr marL="0" indent="0">
              <a:buFont typeface="Arial" panose="020B0604020202020204" pitchFamily="34" charset="0"/>
              <a:buNone/>
              <a:defRPr sz="4200" b="1">
                <a:solidFill>
                  <a:srgbClr val="77787B"/>
                </a:solidFill>
                <a:latin typeface="+mn-lt"/>
              </a:defRPr>
            </a:lvl5pPr>
          </a:lstStyle>
          <a:p>
            <a:pPr lvl="4"/>
            <a:endParaRPr lang="en-US" dirty="0"/>
          </a:p>
        </p:txBody>
      </p:sp>
      <p:sp>
        <p:nvSpPr>
          <p:cNvPr id="17" name="Text Placeholder 16"/>
          <p:cNvSpPr>
            <a:spLocks noGrp="1"/>
          </p:cNvSpPr>
          <p:nvPr>
            <p:ph type="body" sz="quarter" idx="12"/>
          </p:nvPr>
        </p:nvSpPr>
        <p:spPr>
          <a:xfrm>
            <a:off x="2155701" y="3608139"/>
            <a:ext cx="1897781" cy="1876197"/>
          </a:xfrm>
          <a:prstGeom prst="rect">
            <a:avLst/>
          </a:prstGeom>
        </p:spPr>
        <p:txBody>
          <a:bodyPr/>
          <a:lstStyle>
            <a:lvl1pPr marL="0" indent="0">
              <a:buNone/>
              <a:defRPr b="1">
                <a:solidFill>
                  <a:srgbClr val="5BBFBF"/>
                </a:solidFill>
                <a:latin typeface="+mj-lt"/>
              </a:defRPr>
            </a:lvl1pPr>
          </a:lstStyle>
          <a:p>
            <a:pPr lvl="0"/>
            <a:endParaRPr lang="en-US" dirty="0"/>
          </a:p>
        </p:txBody>
      </p:sp>
      <p:sp>
        <p:nvSpPr>
          <p:cNvPr id="18" name="Text Placeholder 16"/>
          <p:cNvSpPr>
            <a:spLocks noGrp="1"/>
          </p:cNvSpPr>
          <p:nvPr>
            <p:ph type="body" sz="quarter" idx="13"/>
          </p:nvPr>
        </p:nvSpPr>
        <p:spPr>
          <a:xfrm>
            <a:off x="4711145" y="3617945"/>
            <a:ext cx="1897781" cy="1876197"/>
          </a:xfrm>
          <a:prstGeom prst="rect">
            <a:avLst/>
          </a:prstGeom>
        </p:spPr>
        <p:txBody>
          <a:bodyPr/>
          <a:lstStyle>
            <a:lvl1pPr marL="0" indent="0">
              <a:buNone/>
              <a:defRPr b="1">
                <a:solidFill>
                  <a:srgbClr val="857CA7"/>
                </a:solidFill>
                <a:latin typeface="+mj-lt"/>
              </a:defRPr>
            </a:lvl1pPr>
          </a:lstStyle>
          <a:p>
            <a:pPr lvl="0"/>
            <a:endParaRPr lang="en-US" dirty="0"/>
          </a:p>
        </p:txBody>
      </p:sp>
      <p:sp>
        <p:nvSpPr>
          <p:cNvPr id="19" name="Text Placeholder 16"/>
          <p:cNvSpPr>
            <a:spLocks noGrp="1"/>
          </p:cNvSpPr>
          <p:nvPr>
            <p:ph type="body" sz="quarter" idx="14"/>
          </p:nvPr>
        </p:nvSpPr>
        <p:spPr>
          <a:xfrm>
            <a:off x="7211463" y="3624369"/>
            <a:ext cx="1897781" cy="1876197"/>
          </a:xfrm>
          <a:prstGeom prst="rect">
            <a:avLst/>
          </a:prstGeom>
        </p:spPr>
        <p:txBody>
          <a:bodyPr/>
          <a:lstStyle>
            <a:lvl1pPr marL="0" indent="0">
              <a:buNone/>
              <a:defRPr b="1">
                <a:solidFill>
                  <a:srgbClr val="FAA626"/>
                </a:solidFill>
                <a:latin typeface="+mj-lt"/>
              </a:defRPr>
            </a:lvl1pPr>
          </a:lstStyle>
          <a:p>
            <a:pPr lvl="0"/>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22" name="Text Placeholder 21"/>
          <p:cNvSpPr>
            <a:spLocks noGrp="1"/>
          </p:cNvSpPr>
          <p:nvPr>
            <p:ph type="body" sz="quarter" idx="15"/>
          </p:nvPr>
        </p:nvSpPr>
        <p:spPr>
          <a:xfrm>
            <a:off x="2155825" y="388877"/>
            <a:ext cx="7372350" cy="744537"/>
          </a:xfrm>
          <a:prstGeom prst="rect">
            <a:avLst/>
          </a:prstGeom>
        </p:spPr>
        <p:txBody>
          <a:bodyPr/>
          <a:lstStyle>
            <a:lvl1pPr marL="0" indent="0">
              <a:buNone/>
              <a:defRPr sz="4200" b="1">
                <a:solidFill>
                  <a:srgbClr val="77787B"/>
                </a:solidFill>
                <a:latin typeface="+mj-lt"/>
              </a:defRPr>
            </a:lvl1pPr>
          </a:lstStyle>
          <a:p>
            <a:pPr lvl="0"/>
            <a:endParaRPr lang="en-US" dirty="0"/>
          </a:p>
        </p:txBody>
      </p:sp>
    </p:spTree>
    <p:extLst>
      <p:ext uri="{BB962C8B-B14F-4D97-AF65-F5344CB8AC3E}">
        <p14:creationId xmlns:p14="http://schemas.microsoft.com/office/powerpoint/2010/main" val="2815390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0034" y="1603204"/>
            <a:ext cx="3979931" cy="3425766"/>
          </a:xfrm>
          <a:prstGeom prst="rect">
            <a:avLst/>
          </a:prstGeom>
        </p:spPr>
      </p:pic>
      <p:sp>
        <p:nvSpPr>
          <p:cNvPr id="5" name="TextBox 4"/>
          <p:cNvSpPr txBox="1"/>
          <p:nvPr userDrawn="1"/>
        </p:nvSpPr>
        <p:spPr>
          <a:xfrm>
            <a:off x="-2084" y="2498495"/>
            <a:ext cx="11491719" cy="707886"/>
          </a:xfrm>
          <a:prstGeom prst="rect">
            <a:avLst/>
          </a:prstGeom>
          <a:noFill/>
        </p:spPr>
        <p:txBody>
          <a:bodyPr wrap="square" rtlCol="0">
            <a:spAutoFit/>
          </a:bodyPr>
          <a:lstStyle/>
          <a:p>
            <a:pPr algn="ctr"/>
            <a:r>
              <a:rPr lang="en-US" sz="4000" b="1" dirty="0">
                <a:solidFill>
                  <a:schemeClr val="bg1"/>
                </a:solidFill>
                <a:latin typeface="+mj-lt"/>
              </a:rPr>
              <a:t>Q&amp;A</a:t>
            </a:r>
          </a:p>
        </p:txBody>
      </p:sp>
    </p:spTree>
    <p:extLst>
      <p:ext uri="{BB962C8B-B14F-4D97-AF65-F5344CB8AC3E}">
        <p14:creationId xmlns:p14="http://schemas.microsoft.com/office/powerpoint/2010/main" val="331397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3086653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7" name="Rectangle 6"/>
          <p:cNvSpPr/>
          <p:nvPr userDrawn="1"/>
        </p:nvSpPr>
        <p:spPr>
          <a:xfrm>
            <a:off x="0" y="0"/>
            <a:ext cx="12192000" cy="6350924"/>
          </a:xfrm>
          <a:prstGeom prst="rect">
            <a:avLst/>
          </a:prstGeom>
          <a:solidFill>
            <a:srgbClr val="6F5F8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7017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ullet Slide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marL="0" marR="0" lvl="0" indent="0" algn="l" defTabSz="457200" rtl="0" eaLnBrk="1" fontAlgn="base" latinLnBrk="0" hangingPunct="1">
              <a:lnSpc>
                <a:spcPct val="75000"/>
              </a:lnSpc>
              <a:spcBef>
                <a:spcPct val="0"/>
              </a:spcBef>
              <a:spcAft>
                <a:spcPct val="0"/>
              </a:spcAft>
              <a:buClrTx/>
              <a:buSzTx/>
              <a:buFontTx/>
              <a:buNone/>
              <a:tabLst/>
              <a:defRPr/>
            </a:pPr>
            <a:fld id="{638C4523-CC8E-4F56-8DF1-03145B88164C}" type="slidenum">
              <a:rPr kumimoji="0" lang="en-US" sz="1000" b="1" i="0" u="none" strike="noStrike" kern="1200" cap="none" spc="0" normalizeH="0" baseline="0" noProof="0" smtClean="0">
                <a:ln>
                  <a:noFill/>
                </a:ln>
                <a:solidFill>
                  <a:prstClr val="white">
                    <a:lumMod val="75000"/>
                  </a:prstClr>
                </a:solidFill>
                <a:effectLst/>
                <a:uLnTx/>
                <a:uFillTx/>
                <a:latin typeface="Arial" panose="020B0604020202020204"/>
                <a:ea typeface="+mj-ea"/>
                <a:cs typeface="Helvetica"/>
              </a:rPr>
              <a:pPr marL="0" marR="0" lvl="0" indent="0" algn="l" defTabSz="457200" rtl="0" eaLnBrk="1" fontAlgn="base" latinLnBrk="0" hangingPunct="1">
                <a:lnSpc>
                  <a:spcPct val="75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prstClr val="white">
                  <a:lumMod val="75000"/>
                </a:prstClr>
              </a:solidFill>
              <a:effectLst/>
              <a:uLnTx/>
              <a:uFillTx/>
              <a:latin typeface="Arial" panose="020B0604020202020204"/>
              <a:ea typeface="+mj-ea"/>
              <a:cs typeface="Helvetica"/>
            </a:endParaRPr>
          </a:p>
        </p:txBody>
      </p:sp>
      <p:sp>
        <p:nvSpPr>
          <p:cNvPr id="13" name="Text Placeholder 12"/>
          <p:cNvSpPr>
            <a:spLocks noGrp="1"/>
          </p:cNvSpPr>
          <p:nvPr>
            <p:ph type="body" sz="quarter" idx="11"/>
          </p:nvPr>
        </p:nvSpPr>
        <p:spPr>
          <a:xfrm>
            <a:off x="609600" y="747713"/>
            <a:ext cx="10972800" cy="582612"/>
          </a:xfrm>
          <a:prstGeom prst="rect">
            <a:avLst/>
          </a:prstGeom>
        </p:spPr>
        <p:txBody>
          <a:bodyPr/>
          <a:lstStyle>
            <a:lvl1pPr marL="0" indent="0">
              <a:buNone/>
              <a:defRPr sz="32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Employee Assistance Program</a:t>
            </a:r>
          </a:p>
        </p:txBody>
      </p:sp>
      <p:sp>
        <p:nvSpPr>
          <p:cNvPr id="7" name="Content Placeholder 2">
            <a:extLst>
              <a:ext uri="{FF2B5EF4-FFF2-40B4-BE49-F238E27FC236}">
                <a16:creationId xmlns:a16="http://schemas.microsoft.com/office/drawing/2014/main" id="{7EB3E466-ACCC-433E-95C2-04413699CCE5}"/>
              </a:ext>
            </a:extLst>
          </p:cNvPr>
          <p:cNvSpPr>
            <a:spLocks noGrp="1"/>
          </p:cNvSpPr>
          <p:nvPr>
            <p:ph idx="12" hasCustomPrompt="1"/>
          </p:nvPr>
        </p:nvSpPr>
        <p:spPr>
          <a:xfrm>
            <a:off x="609600" y="1676400"/>
            <a:ext cx="10972800" cy="4158340"/>
          </a:xfrm>
          <a:prstGeom prst="rect">
            <a:avLst/>
          </a:prstGeom>
        </p:spPr>
        <p:txBody>
          <a:bodyPr>
            <a:normAutofit lnSpcReduction="10000"/>
          </a:bodyPr>
          <a:lstStyle>
            <a:lvl1pPr>
              <a:defRPr sz="2400"/>
            </a:lvl1pPr>
          </a:lstStyle>
          <a:p>
            <a:r>
              <a:rPr lang="en-US" dirty="0">
                <a:latin typeface="Arial" panose="020B0604020202020204" pitchFamily="34" charset="0"/>
                <a:cs typeface="Arial" panose="020B0604020202020204" pitchFamily="34" charset="0"/>
              </a:rPr>
              <a:t>No cost</a:t>
            </a:r>
          </a:p>
          <a:p>
            <a:r>
              <a:rPr lang="en-US" dirty="0">
                <a:latin typeface="Arial" panose="020B0604020202020204" pitchFamily="34" charset="0"/>
                <a:cs typeface="Arial" panose="020B0604020202020204" pitchFamily="34" charset="0"/>
              </a:rPr>
              <a:t>Easily accessed – 24/7 availability</a:t>
            </a:r>
          </a:p>
          <a:p>
            <a:pPr lvl="0"/>
            <a:r>
              <a:rPr lang="en-US" dirty="0">
                <a:latin typeface="Arial" panose="020B0604020202020204" pitchFamily="34" charset="0"/>
                <a:cs typeface="Arial" panose="020B0604020202020204" pitchFamily="34" charset="0"/>
              </a:rPr>
              <a:t>Any issue</a:t>
            </a:r>
          </a:p>
          <a:p>
            <a:pPr lvl="0"/>
            <a:r>
              <a:rPr lang="en-US" dirty="0">
                <a:latin typeface="Arial" panose="020B0604020202020204" pitchFamily="34" charset="0"/>
                <a:cs typeface="Arial" panose="020B0604020202020204" pitchFamily="34" charset="0"/>
              </a:rPr>
              <a:t>Legal / Financial resources</a:t>
            </a:r>
          </a:p>
          <a:p>
            <a:pPr lvl="0"/>
            <a:r>
              <a:rPr lang="en-US" dirty="0">
                <a:latin typeface="Arial" panose="020B0604020202020204" pitchFamily="34" charset="0"/>
                <a:cs typeface="Arial" panose="020B0604020202020204" pitchFamily="34" charset="0"/>
              </a:rPr>
              <a:t>Adult and child care resources </a:t>
            </a:r>
          </a:p>
          <a:p>
            <a:pPr lvl="0"/>
            <a:r>
              <a:rPr lang="en-US" dirty="0">
                <a:latin typeface="Arial" panose="020B0604020202020204" pitchFamily="34" charset="0"/>
                <a:cs typeface="Arial" panose="020B0604020202020204" pitchFamily="34" charset="0"/>
              </a:rPr>
              <a:t>CONFIDENTIAL</a:t>
            </a:r>
          </a:p>
          <a:p>
            <a:pPr lvl="0"/>
            <a:r>
              <a:rPr lang="en-US" dirty="0">
                <a:latin typeface="Arial" panose="020B0604020202020204" pitchFamily="34" charset="0"/>
                <a:cs typeface="Arial" panose="020B0604020202020204" pitchFamily="34" charset="0"/>
              </a:rPr>
              <a:t>800-624-5544</a:t>
            </a:r>
          </a:p>
          <a:p>
            <a:pPr lvl="0"/>
            <a:r>
              <a:rPr lang="en-US" dirty="0">
                <a:latin typeface="Arial" panose="020B0604020202020204" pitchFamily="34" charset="0"/>
                <a:cs typeface="Arial" panose="020B0604020202020204" pitchFamily="34" charset="0"/>
              </a:rPr>
              <a:t>Website </a:t>
            </a:r>
            <a:r>
              <a:rPr lang="en-US" dirty="0">
                <a:latin typeface="Arial" panose="020B0604020202020204" pitchFamily="34" charset="0"/>
                <a:cs typeface="Arial" panose="020B0604020202020204" pitchFamily="34" charset="0"/>
                <a:hlinkClick r:id="rId3"/>
              </a:rPr>
              <a:t>www.eap.ndbh.com</a:t>
            </a:r>
            <a:r>
              <a:rPr lang="en-US" dirty="0">
                <a:latin typeface="Arial" panose="020B0604020202020204" pitchFamily="34" charset="0"/>
                <a:cs typeface="Arial" panose="020B0604020202020204" pitchFamily="34" charset="0"/>
              </a:rPr>
              <a:t> </a:t>
            </a:r>
          </a:p>
          <a:p>
            <a:pPr lvl="0"/>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pPr marL="457017" indent="-457017" defTabSz="1218712" eaLnBrk="0" fontAlgn="base" hangingPunct="0">
              <a:spcAft>
                <a:spcPct val="0"/>
              </a:spcAft>
              <a:buNone/>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endParaRPr lang="en-US" sz="2700" dirty="0">
              <a:solidFill>
                <a:schemeClr val="accent1">
                  <a:lumMod val="75000"/>
                </a:schemeClr>
              </a:solidFill>
            </a:endParaRPr>
          </a:p>
        </p:txBody>
      </p:sp>
    </p:spTree>
    <p:extLst>
      <p:ext uri="{BB962C8B-B14F-4D97-AF65-F5344CB8AC3E}">
        <p14:creationId xmlns:p14="http://schemas.microsoft.com/office/powerpoint/2010/main" val="3326926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7" name="Rectangle 6"/>
          <p:cNvSpPr/>
          <p:nvPr userDrawn="1"/>
        </p:nvSpPr>
        <p:spPr>
          <a:xfrm>
            <a:off x="0" y="0"/>
            <a:ext cx="12192000" cy="6350924"/>
          </a:xfrm>
          <a:prstGeom prst="rect">
            <a:avLst/>
          </a:prstGeom>
          <a:solidFill>
            <a:srgbClr val="6F5F8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1164772" y="2188029"/>
            <a:ext cx="9361714" cy="1815882"/>
          </a:xfrm>
          <a:prstGeom prst="rect">
            <a:avLst/>
          </a:prstGeom>
        </p:spPr>
        <p:txBody>
          <a:bodyPr wrap="square" rtlCol="0">
            <a:spAutoFit/>
          </a:bodyPr>
          <a:lstStyle/>
          <a:p>
            <a:pPr lvl="0"/>
            <a:r>
              <a:rPr lang="en-US" sz="2800" dirty="0">
                <a:solidFill>
                  <a:prstClr val="white"/>
                </a:solidFill>
                <a:latin typeface="+mj-lt"/>
                <a:cs typeface="Arial"/>
              </a:rPr>
              <a:t>Thank you for being with us today. We appreciate your time and attention. </a:t>
            </a:r>
          </a:p>
          <a:p>
            <a:pPr lvl="0"/>
            <a:endParaRPr lang="en-US" sz="2800" dirty="0">
              <a:solidFill>
                <a:prstClr val="white"/>
              </a:solidFill>
              <a:latin typeface="+mj-lt"/>
              <a:cs typeface="Arial"/>
            </a:endParaRPr>
          </a:p>
          <a:p>
            <a:pPr lvl="0"/>
            <a:r>
              <a:rPr lang="en-US" sz="2800" dirty="0">
                <a:solidFill>
                  <a:prstClr val="white"/>
                </a:solidFill>
                <a:latin typeface="+mj-lt"/>
                <a:cs typeface="Arial"/>
              </a:rPr>
              <a:t>Please let us know if you have any questions.</a:t>
            </a:r>
            <a:endParaRPr lang="en-US" sz="2800" dirty="0">
              <a:latin typeface="+mj-lt"/>
            </a:endParaRPr>
          </a:p>
        </p:txBody>
      </p:sp>
    </p:spTree>
    <p:extLst>
      <p:ext uri="{BB962C8B-B14F-4D97-AF65-F5344CB8AC3E}">
        <p14:creationId xmlns:p14="http://schemas.microsoft.com/office/powerpoint/2010/main" val="2036091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9"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8" name="Text Placeholder 12"/>
          <p:cNvSpPr>
            <a:spLocks noGrp="1"/>
          </p:cNvSpPr>
          <p:nvPr>
            <p:ph type="body" sz="quarter" idx="11" hasCustomPrompt="1"/>
          </p:nvPr>
        </p:nvSpPr>
        <p:spPr>
          <a:xfrm>
            <a:off x="716057" y="747713"/>
            <a:ext cx="6530347" cy="424871"/>
          </a:xfrm>
          <a:prstGeom prst="rect">
            <a:avLst/>
          </a:prstGeom>
        </p:spPr>
        <p:txBody>
          <a:bodyPr/>
          <a:lstStyle>
            <a:lvl1pPr marL="0" indent="0">
              <a:buNone/>
              <a:defRPr sz="21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(ALL CAPS)</a:t>
            </a:r>
          </a:p>
        </p:txBody>
      </p:sp>
    </p:spTree>
    <p:extLst>
      <p:ext uri="{BB962C8B-B14F-4D97-AF65-F5344CB8AC3E}">
        <p14:creationId xmlns:p14="http://schemas.microsoft.com/office/powerpoint/2010/main" val="24269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xt steps">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350924"/>
          </a:xfrm>
          <a:prstGeom prst="rect">
            <a:avLst/>
          </a:prstGeom>
          <a:solidFill>
            <a:srgbClr val="77787B"/>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txBox="1">
            <a:spLocks/>
          </p:cNvSpPr>
          <p:nvPr userDrawn="1"/>
        </p:nvSpPr>
        <p:spPr>
          <a:xfrm>
            <a:off x="3145776" y="852831"/>
            <a:ext cx="5791397" cy="959645"/>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endParaRPr lang="en-US" sz="3600" dirty="0">
              <a:solidFill>
                <a:schemeClr val="bg1"/>
              </a:solidFill>
            </a:endParaRPr>
          </a:p>
          <a:p>
            <a:pPr algn="l">
              <a:lnSpc>
                <a:spcPct val="75000"/>
              </a:lnSpc>
            </a:pPr>
            <a:r>
              <a:rPr lang="en-US" sz="3600" dirty="0">
                <a:solidFill>
                  <a:schemeClr val="bg1"/>
                </a:solidFill>
              </a:rPr>
              <a:t>next</a:t>
            </a:r>
            <a:r>
              <a:rPr lang="en-US" sz="3600" baseline="0" dirty="0">
                <a:solidFill>
                  <a:schemeClr val="bg1"/>
                </a:solidFill>
              </a:rPr>
              <a:t> steps</a:t>
            </a:r>
            <a:endParaRPr lang="en-US" sz="3600" dirty="0">
              <a:solidFill>
                <a:schemeClr val="bg1"/>
              </a:solidFill>
            </a:endParaRPr>
          </a:p>
        </p:txBody>
      </p:sp>
      <p:sp>
        <p:nvSpPr>
          <p:cNvPr id="15" name="Text Placeholder 14"/>
          <p:cNvSpPr>
            <a:spLocks noGrp="1"/>
          </p:cNvSpPr>
          <p:nvPr>
            <p:ph type="body" sz="quarter" idx="12" hasCustomPrompt="1"/>
          </p:nvPr>
        </p:nvSpPr>
        <p:spPr>
          <a:xfrm>
            <a:off x="3167548" y="1684612"/>
            <a:ext cx="8414855" cy="2203228"/>
          </a:xfrm>
          <a:prstGeom prst="rect">
            <a:avLst/>
          </a:prstGeom>
        </p:spPr>
        <p:txBody>
          <a:bodyPr/>
          <a:lstStyle>
            <a:lvl1pPr marL="0" marR="0" indent="0" algn="l" defTabSz="457200" rtl="0" eaLnBrk="1" fontAlgn="auto" latinLnBrk="0" hangingPunct="1">
              <a:lnSpc>
                <a:spcPct val="150000"/>
              </a:lnSpc>
              <a:spcBef>
                <a:spcPts val="0"/>
              </a:spcBef>
              <a:spcAft>
                <a:spcPts val="0"/>
              </a:spcAft>
              <a:buClrTx/>
              <a:buSzTx/>
              <a:buFont typeface="Arial"/>
              <a:buNone/>
              <a:tabLst/>
              <a:defRPr sz="1800">
                <a:solidFill>
                  <a:schemeClr val="bg1"/>
                </a:solidFill>
                <a:latin typeface="+mj-lt"/>
              </a:defRPr>
            </a:lvl1pPr>
            <a:lvl2pPr marL="457200" indent="0">
              <a:buNone/>
              <a:defRPr>
                <a:solidFill>
                  <a:schemeClr val="bg1">
                    <a:lumMod val="50000"/>
                  </a:schemeClr>
                </a:solidFill>
                <a:latin typeface="+mj-lt"/>
              </a:defRPr>
            </a:lvl2pPr>
            <a:lvl3pPr marL="914400" indent="0">
              <a:buNone/>
              <a:defRPr>
                <a:solidFill>
                  <a:schemeClr val="bg1">
                    <a:lumMod val="50000"/>
                  </a:schemeClr>
                </a:solidFill>
                <a:latin typeface="+mj-lt"/>
              </a:defRPr>
            </a:lvl3pPr>
            <a:lvl4pPr marL="1371600" indent="0">
              <a:buNone/>
              <a:defRPr>
                <a:solidFill>
                  <a:schemeClr val="bg1">
                    <a:lumMod val="50000"/>
                  </a:schemeClr>
                </a:solidFill>
                <a:latin typeface="+mj-lt"/>
              </a:defRPr>
            </a:lvl4pPr>
            <a:lvl5pPr marL="1828800" indent="0">
              <a:buNone/>
              <a:defRPr>
                <a:solidFill>
                  <a:schemeClr val="bg1">
                    <a:lumMod val="50000"/>
                  </a:schemeClr>
                </a:solidFill>
                <a:latin typeface="+mj-lt"/>
              </a:defRPr>
            </a:lvl5pPr>
          </a:lstStyle>
          <a:p>
            <a:pPr lvl="0"/>
            <a:r>
              <a:rPr lang="en-US" dirty="0"/>
              <a:t>Short description about topic 1.</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2.</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3.</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4.</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lang="en-US" dirty="0"/>
              <a:t>Short description about topic 5.</a:t>
            </a:r>
          </a:p>
        </p:txBody>
      </p:sp>
      <p:sp>
        <p:nvSpPr>
          <p:cNvPr id="17" name="Text Placeholder 16"/>
          <p:cNvSpPr>
            <a:spLocks noGrp="1"/>
          </p:cNvSpPr>
          <p:nvPr>
            <p:ph type="body" sz="quarter" idx="13" hasCustomPrompt="1"/>
          </p:nvPr>
        </p:nvSpPr>
        <p:spPr>
          <a:xfrm>
            <a:off x="424543" y="1684616"/>
            <a:ext cx="2732119" cy="2203229"/>
          </a:xfrm>
          <a:prstGeom prst="rect">
            <a:avLst/>
          </a:prstGeom>
        </p:spPr>
        <p:txBody>
          <a:bodyPr/>
          <a:lstStyle>
            <a:lvl1pPr marL="0" indent="0" algn="r">
              <a:lnSpc>
                <a:spcPct val="150000"/>
              </a:lnSpc>
              <a:spcBef>
                <a:spcPts val="0"/>
              </a:spcBef>
              <a:buNone/>
              <a:defRPr sz="1800" b="1" baseline="0">
                <a:solidFill>
                  <a:schemeClr val="bg1"/>
                </a:solidFill>
                <a:latin typeface="+mj-lt"/>
              </a:defRPr>
            </a:lvl1pPr>
            <a:lvl2pPr marL="457200" indent="0" algn="r">
              <a:buNone/>
              <a:defRPr sz="1800">
                <a:latin typeface="+mj-lt"/>
              </a:defRPr>
            </a:lvl2pPr>
            <a:lvl3pPr marL="914400" indent="0" algn="r">
              <a:buNone/>
              <a:defRPr sz="1800">
                <a:latin typeface="+mj-lt"/>
              </a:defRPr>
            </a:lvl3pPr>
            <a:lvl4pPr marL="1371600" indent="0" algn="r">
              <a:buNone/>
              <a:defRPr sz="1800">
                <a:latin typeface="+mj-lt"/>
              </a:defRPr>
            </a:lvl4pPr>
            <a:lvl5pPr marL="1828800" indent="0" algn="r">
              <a:buNone/>
              <a:defRPr sz="1800">
                <a:latin typeface="+mj-lt"/>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endParaRPr lang="en-US" dirty="0"/>
          </a:p>
        </p:txBody>
      </p:sp>
    </p:spTree>
    <p:extLst>
      <p:ext uri="{BB962C8B-B14F-4D97-AF65-F5344CB8AC3E}">
        <p14:creationId xmlns:p14="http://schemas.microsoft.com/office/powerpoint/2010/main" val="91089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609600" y="1411647"/>
            <a:ext cx="10972800" cy="4423093"/>
          </a:xfrm>
          <a:prstGeom prst="rect">
            <a:avLst/>
          </a:prstGeom>
        </p:spPr>
        <p:txBody>
          <a:bodyPr/>
          <a:lstStyle>
            <a:lvl1pPr>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3" name="Text Placeholder 12"/>
          <p:cNvSpPr>
            <a:spLocks noGrp="1"/>
          </p:cNvSpPr>
          <p:nvPr>
            <p:ph type="body" sz="quarter" idx="11" hasCustomPrompt="1"/>
          </p:nvPr>
        </p:nvSpPr>
        <p:spPr>
          <a:xfrm>
            <a:off x="609600" y="747713"/>
            <a:ext cx="10972800" cy="582612"/>
          </a:xfrm>
          <a:prstGeom prst="rect">
            <a:avLst/>
          </a:prstGeom>
        </p:spPr>
        <p:txBody>
          <a:bodyPr/>
          <a:lstStyle>
            <a:lvl1pPr marL="0" indent="0">
              <a:buNone/>
              <a:defRPr sz="32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(sentence case)</a:t>
            </a:r>
          </a:p>
        </p:txBody>
      </p:sp>
    </p:spTree>
    <p:extLst>
      <p:ext uri="{BB962C8B-B14F-4D97-AF65-F5344CB8AC3E}">
        <p14:creationId xmlns:p14="http://schemas.microsoft.com/office/powerpoint/2010/main" val="302874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 Slide ">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609603" y="1411647"/>
            <a:ext cx="5236028" cy="4423093"/>
          </a:xfrm>
          <a:prstGeom prst="rect">
            <a:avLst/>
          </a:prstGeom>
        </p:spPr>
        <p:txBody>
          <a:bodyPr/>
          <a:lstStyle>
            <a:lvl1pPr>
              <a:defRPr sz="2400">
                <a:solidFill>
                  <a:srgbClr val="7D7D7A"/>
                </a:solidFill>
                <a:latin typeface="+mn-lt"/>
              </a:defRPr>
            </a:lvl1pPr>
            <a:lvl2pPr marL="742950" indent="-285750">
              <a:buClr>
                <a:schemeClr val="bg1">
                  <a:lumMod val="75000"/>
                </a:schemeClr>
              </a:buClr>
              <a:buSzPct val="100000"/>
              <a:buFont typeface="Arial" panose="020B0604020202020204" pitchFamily="34" charset="0"/>
              <a:buChar char="•"/>
              <a:defRPr sz="2100">
                <a:solidFill>
                  <a:srgbClr val="7D7D7A"/>
                </a:solidFill>
                <a:latin typeface="+mn-lt"/>
              </a:defRPr>
            </a:lvl2pPr>
            <a:lvl3pPr marL="1143000" indent="-228600">
              <a:buClr>
                <a:schemeClr val="bg1">
                  <a:lumMod val="75000"/>
                </a:schemeClr>
              </a:buClr>
              <a:buSzPct val="75000"/>
              <a:buFont typeface="Wingdings" panose="05000000000000000000" pitchFamily="2" charset="2"/>
              <a:buChar char="§"/>
              <a:defRPr sz="1800">
                <a:solidFill>
                  <a:srgbClr val="7D7D7A"/>
                </a:solidFill>
                <a:latin typeface="+mn-lt"/>
              </a:defRPr>
            </a:lvl3pPr>
            <a:lvl4pPr marL="1600200" indent="-228600">
              <a:buClr>
                <a:schemeClr val="bg1">
                  <a:lumMod val="85000"/>
                </a:schemeClr>
              </a:buClr>
              <a:buFont typeface="Arial" panose="020B0604020202020204" pitchFamily="34" charset="0"/>
              <a:buChar char="-"/>
              <a:defRPr sz="1600">
                <a:solidFill>
                  <a:srgbClr val="7D7D7A"/>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3" name="Text Placeholder 12"/>
          <p:cNvSpPr>
            <a:spLocks noGrp="1"/>
          </p:cNvSpPr>
          <p:nvPr>
            <p:ph type="body" sz="quarter" idx="11" hasCustomPrompt="1"/>
          </p:nvPr>
        </p:nvSpPr>
        <p:spPr>
          <a:xfrm>
            <a:off x="609600" y="747713"/>
            <a:ext cx="10972800" cy="582612"/>
          </a:xfrm>
          <a:prstGeom prst="rect">
            <a:avLst/>
          </a:prstGeom>
        </p:spPr>
        <p:txBody>
          <a:bodyPr/>
          <a:lstStyle>
            <a:lvl1pPr marL="0" indent="0">
              <a:buNone/>
              <a:defRPr sz="32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(sentence case)</a:t>
            </a:r>
          </a:p>
        </p:txBody>
      </p:sp>
      <p:sp>
        <p:nvSpPr>
          <p:cNvPr id="9" name="Content Placeholder 2"/>
          <p:cNvSpPr>
            <a:spLocks noGrp="1"/>
          </p:cNvSpPr>
          <p:nvPr>
            <p:ph idx="12" hasCustomPrompt="1"/>
          </p:nvPr>
        </p:nvSpPr>
        <p:spPr>
          <a:xfrm>
            <a:off x="6161315" y="1411647"/>
            <a:ext cx="5236028" cy="4423093"/>
          </a:xfrm>
          <a:prstGeom prst="rect">
            <a:avLst/>
          </a:prstGeom>
        </p:spPr>
        <p:txBody>
          <a:bodyPr/>
          <a:lstStyle>
            <a:lvl1pPr>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665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Subhead)">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609600" y="1927936"/>
            <a:ext cx="10972800" cy="4002900"/>
          </a:xfrm>
          <a:prstGeom prst="rect">
            <a:avLst/>
          </a:prstGeom>
        </p:spPr>
        <p:txBody>
          <a:bodyPr/>
          <a:lstStyle>
            <a:lvl1pPr>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3" name="Text Placeholder 12"/>
          <p:cNvSpPr>
            <a:spLocks noGrp="1"/>
          </p:cNvSpPr>
          <p:nvPr>
            <p:ph type="body" sz="quarter" idx="11" hasCustomPrompt="1"/>
          </p:nvPr>
        </p:nvSpPr>
        <p:spPr>
          <a:xfrm>
            <a:off x="609600" y="747713"/>
            <a:ext cx="10972800" cy="582612"/>
          </a:xfrm>
          <a:prstGeom prst="rect">
            <a:avLst/>
          </a:prstGeom>
        </p:spPr>
        <p:txBody>
          <a:bodyPr/>
          <a:lstStyle>
            <a:lvl1pPr marL="0" indent="0">
              <a:buNone/>
              <a:defRPr sz="32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(sentence case)</a:t>
            </a:r>
          </a:p>
        </p:txBody>
      </p:sp>
      <p:sp>
        <p:nvSpPr>
          <p:cNvPr id="3" name="Text Placeholder 2"/>
          <p:cNvSpPr>
            <a:spLocks noGrp="1"/>
          </p:cNvSpPr>
          <p:nvPr>
            <p:ph type="body" sz="quarter" idx="12" hasCustomPrompt="1"/>
          </p:nvPr>
        </p:nvSpPr>
        <p:spPr>
          <a:xfrm>
            <a:off x="609600" y="1347110"/>
            <a:ext cx="10972800" cy="560388"/>
          </a:xfrm>
          <a:prstGeom prst="rect">
            <a:avLst/>
          </a:prstGeom>
        </p:spPr>
        <p:txBody>
          <a:bodyPr/>
          <a:lstStyle>
            <a:lvl1pPr marL="0" indent="0">
              <a:buNone/>
              <a:defRPr sz="2100" b="0" baseline="0">
                <a:solidFill>
                  <a:srgbClr val="5BBFBF"/>
                </a:solidFill>
                <a:latin typeface="+mj-lt"/>
              </a:defRPr>
            </a:lvl1pPr>
            <a:lvl2pPr marL="457200" indent="0">
              <a:buNone/>
              <a:defRPr sz="2400" b="0">
                <a:solidFill>
                  <a:srgbClr val="5BBFBF"/>
                </a:solidFill>
                <a:latin typeface="+mj-lt"/>
              </a:defRPr>
            </a:lvl2pPr>
            <a:lvl3pPr marL="914400" indent="0">
              <a:buNone/>
              <a:defRPr sz="2400" b="0">
                <a:solidFill>
                  <a:srgbClr val="5BBFBF"/>
                </a:solidFill>
                <a:latin typeface="+mj-lt"/>
              </a:defRPr>
            </a:lvl3pPr>
            <a:lvl4pPr marL="1371600" indent="0">
              <a:buNone/>
              <a:defRPr sz="2400" b="0">
                <a:solidFill>
                  <a:srgbClr val="5BBFBF"/>
                </a:solidFill>
                <a:latin typeface="+mj-lt"/>
              </a:defRPr>
            </a:lvl4pPr>
            <a:lvl5pPr marL="1828800" indent="0">
              <a:buNone/>
              <a:defRPr sz="2400" b="0">
                <a:solidFill>
                  <a:srgbClr val="5BBFBF"/>
                </a:solidFill>
                <a:latin typeface="+mj-lt"/>
              </a:defRPr>
            </a:lvl5pPr>
          </a:lstStyle>
          <a:p>
            <a:pPr lvl="0"/>
            <a:r>
              <a:rPr lang="en-US" dirty="0"/>
              <a:t>Headline longer than one line? Shorten it and add a subhead.</a:t>
            </a:r>
          </a:p>
        </p:txBody>
      </p:sp>
    </p:spTree>
    <p:extLst>
      <p:ext uri="{BB962C8B-B14F-4D97-AF65-F5344CB8AC3E}">
        <p14:creationId xmlns:p14="http://schemas.microsoft.com/office/powerpoint/2010/main" val="398886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Slide (Subhea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94"/>
            <a:ext cx="12192000" cy="98305"/>
          </a:xfrm>
          <a:prstGeom prst="rect">
            <a:avLst/>
          </a:prstGeom>
        </p:spPr>
      </p:pic>
      <p:sp>
        <p:nvSpPr>
          <p:cNvPr id="6" name="Title 1"/>
          <p:cNvSpPr txBox="1">
            <a:spLocks/>
          </p:cNvSpPr>
          <p:nvPr userDrawn="1"/>
        </p:nvSpPr>
        <p:spPr>
          <a:xfrm>
            <a:off x="11397346" y="6543064"/>
            <a:ext cx="794657"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000" smtClean="0">
                <a:solidFill>
                  <a:schemeClr val="bg1">
                    <a:lumMod val="75000"/>
                  </a:schemeClr>
                </a:solidFill>
              </a:rPr>
              <a:t>‹#›</a:t>
            </a:fld>
            <a:endParaRPr lang="en-US" sz="1000" dirty="0">
              <a:solidFill>
                <a:schemeClr val="bg1">
                  <a:lumMod val="75000"/>
                </a:schemeClr>
              </a:solidFill>
            </a:endParaRPr>
          </a:p>
        </p:txBody>
      </p:sp>
      <p:sp>
        <p:nvSpPr>
          <p:cNvPr id="13" name="Text Placeholder 12"/>
          <p:cNvSpPr>
            <a:spLocks noGrp="1"/>
          </p:cNvSpPr>
          <p:nvPr>
            <p:ph type="body" sz="quarter" idx="11" hasCustomPrompt="1"/>
          </p:nvPr>
        </p:nvSpPr>
        <p:spPr>
          <a:xfrm>
            <a:off x="609600" y="747713"/>
            <a:ext cx="10972800" cy="582612"/>
          </a:xfrm>
          <a:prstGeom prst="rect">
            <a:avLst/>
          </a:prstGeom>
        </p:spPr>
        <p:txBody>
          <a:bodyPr/>
          <a:lstStyle>
            <a:lvl1pPr marL="0" indent="0">
              <a:buNone/>
              <a:defRPr sz="3200" b="1">
                <a:solidFill>
                  <a:srgbClr val="5BBFB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 goes here (sentence case)</a:t>
            </a:r>
          </a:p>
        </p:txBody>
      </p:sp>
      <p:sp>
        <p:nvSpPr>
          <p:cNvPr id="3" name="Text Placeholder 2"/>
          <p:cNvSpPr>
            <a:spLocks noGrp="1"/>
          </p:cNvSpPr>
          <p:nvPr>
            <p:ph type="body" sz="quarter" idx="12" hasCustomPrompt="1"/>
          </p:nvPr>
        </p:nvSpPr>
        <p:spPr>
          <a:xfrm>
            <a:off x="609600" y="1347110"/>
            <a:ext cx="10972800" cy="560388"/>
          </a:xfrm>
          <a:prstGeom prst="rect">
            <a:avLst/>
          </a:prstGeom>
        </p:spPr>
        <p:txBody>
          <a:bodyPr/>
          <a:lstStyle>
            <a:lvl1pPr marL="0" indent="0">
              <a:buNone/>
              <a:defRPr sz="2100" b="0" baseline="0">
                <a:solidFill>
                  <a:srgbClr val="5BBFBF"/>
                </a:solidFill>
                <a:latin typeface="+mj-lt"/>
              </a:defRPr>
            </a:lvl1pPr>
            <a:lvl2pPr marL="457200" indent="0">
              <a:buNone/>
              <a:defRPr sz="2400" b="0">
                <a:solidFill>
                  <a:srgbClr val="5BBFBF"/>
                </a:solidFill>
                <a:latin typeface="+mj-lt"/>
              </a:defRPr>
            </a:lvl2pPr>
            <a:lvl3pPr marL="914400" indent="0">
              <a:buNone/>
              <a:defRPr sz="2400" b="0">
                <a:solidFill>
                  <a:srgbClr val="5BBFBF"/>
                </a:solidFill>
                <a:latin typeface="+mj-lt"/>
              </a:defRPr>
            </a:lvl3pPr>
            <a:lvl4pPr marL="1371600" indent="0">
              <a:buNone/>
              <a:defRPr sz="2400" b="0">
                <a:solidFill>
                  <a:srgbClr val="5BBFBF"/>
                </a:solidFill>
                <a:latin typeface="+mj-lt"/>
              </a:defRPr>
            </a:lvl4pPr>
            <a:lvl5pPr marL="1828800" indent="0">
              <a:buNone/>
              <a:defRPr sz="2400" b="0">
                <a:solidFill>
                  <a:srgbClr val="5BBFBF"/>
                </a:solidFill>
                <a:latin typeface="+mj-lt"/>
              </a:defRPr>
            </a:lvl5pPr>
          </a:lstStyle>
          <a:p>
            <a:pPr lvl="0"/>
            <a:r>
              <a:rPr lang="en-US" dirty="0"/>
              <a:t>Headline longer than one line? Shorten it and add a subhead.</a:t>
            </a:r>
          </a:p>
        </p:txBody>
      </p:sp>
      <p:sp>
        <p:nvSpPr>
          <p:cNvPr id="15" name="Content Placeholder 2"/>
          <p:cNvSpPr>
            <a:spLocks noGrp="1"/>
          </p:cNvSpPr>
          <p:nvPr>
            <p:ph idx="1" hasCustomPrompt="1"/>
          </p:nvPr>
        </p:nvSpPr>
        <p:spPr>
          <a:xfrm>
            <a:off x="609603" y="1924283"/>
            <a:ext cx="5236028" cy="3910457"/>
          </a:xfrm>
          <a:prstGeom prst="rect">
            <a:avLst/>
          </a:prstGeom>
        </p:spPr>
        <p:txBody>
          <a:bodyPr/>
          <a:lstStyle>
            <a:lvl1pPr>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6161315" y="1924283"/>
            <a:ext cx="5236028" cy="3910457"/>
          </a:xfrm>
          <a:prstGeom prst="rect">
            <a:avLst/>
          </a:prstGeom>
        </p:spPr>
        <p:txBody>
          <a:bodyPr/>
          <a:lstStyle>
            <a:lvl1pPr>
              <a:defRPr sz="2400">
                <a:solidFill>
                  <a:schemeClr val="accent6">
                    <a:lumMod val="75000"/>
                  </a:schemeClr>
                </a:solidFill>
                <a:latin typeface="+mn-lt"/>
              </a:defRPr>
            </a:lvl1pPr>
            <a:lvl2pPr marL="742950" indent="-285750">
              <a:buClr>
                <a:schemeClr val="bg1">
                  <a:lumMod val="75000"/>
                </a:schemeClr>
              </a:buClr>
              <a:buSzPct val="100000"/>
              <a:buFont typeface="Arial" panose="020B0604020202020204" pitchFamily="34" charset="0"/>
              <a:buChar char="•"/>
              <a:defRPr sz="2100">
                <a:solidFill>
                  <a:schemeClr val="bg1">
                    <a:lumMod val="50000"/>
                  </a:schemeClr>
                </a:solidFill>
                <a:latin typeface="+mn-lt"/>
              </a:defRPr>
            </a:lvl2pPr>
            <a:lvl3pPr marL="1143000" indent="-228600">
              <a:buClr>
                <a:schemeClr val="bg1">
                  <a:lumMod val="75000"/>
                </a:schemeClr>
              </a:buClr>
              <a:buSzPct val="75000"/>
              <a:buFont typeface="Wingdings" panose="05000000000000000000" pitchFamily="2" charset="2"/>
              <a:buChar char="§"/>
              <a:defRPr sz="1800">
                <a:solidFill>
                  <a:schemeClr val="bg1">
                    <a:lumMod val="50000"/>
                  </a:schemeClr>
                </a:solidFill>
                <a:latin typeface="+mn-lt"/>
              </a:defRPr>
            </a:lvl3pPr>
            <a:lvl4pPr marL="1600200" indent="-228600">
              <a:buClr>
                <a:schemeClr val="bg1">
                  <a:lumMod val="85000"/>
                </a:schemeClr>
              </a:buClr>
              <a:buFont typeface="Arial" panose="020B0604020202020204" pitchFamily="34" charset="0"/>
              <a:buChar char="-"/>
              <a:defRPr sz="1600">
                <a:solidFill>
                  <a:schemeClr val="bg1">
                    <a:lumMod val="65000"/>
                  </a:schemeClr>
                </a:solidFill>
                <a:latin typeface="+mn-lt"/>
              </a:defRPr>
            </a:lvl4pPr>
            <a:lvl5pPr marL="2057400" indent="-228600">
              <a:buClr>
                <a:schemeClr val="bg1">
                  <a:lumMod val="85000"/>
                </a:schemeClr>
              </a:buClr>
              <a:buFont typeface="Arial" panose="020B0604020202020204" pitchFamily="34" charset="0"/>
              <a:buChar char="­"/>
              <a:defRPr sz="1400">
                <a:solidFill>
                  <a:schemeClr val="bg1">
                    <a:lumMod val="65000"/>
                  </a:schemeClr>
                </a:solidFill>
                <a:latin typeface="+mn-lt"/>
              </a:defRPr>
            </a:lvl5pPr>
          </a:lstStyle>
          <a:p>
            <a:pPr lvl="0"/>
            <a:r>
              <a:rPr lang="en-US" dirty="0"/>
              <a:t>Body Copy-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5454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p:nvPr userDrawn="1"/>
        </p:nvPicPr>
        <p:blipFill>
          <a:blip r:embed="rId51">
            <a:extLst>
              <a:ext uri="{28A0092B-C50C-407E-A947-70E740481C1C}">
                <a14:useLocalDpi xmlns:a14="http://schemas.microsoft.com/office/drawing/2010/main" val="0"/>
              </a:ext>
            </a:extLst>
          </a:blip>
          <a:stretch>
            <a:fillRect/>
          </a:stretch>
        </p:blipFill>
        <p:spPr>
          <a:xfrm>
            <a:off x="168184" y="6495598"/>
            <a:ext cx="3566160" cy="236220"/>
          </a:xfrm>
          <a:prstGeom prst="rect">
            <a:avLst/>
          </a:prstGeom>
        </p:spPr>
      </p:pic>
    </p:spTree>
    <p:extLst>
      <p:ext uri="{BB962C8B-B14F-4D97-AF65-F5344CB8AC3E}">
        <p14:creationId xmlns:p14="http://schemas.microsoft.com/office/powerpoint/2010/main" val="22370718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46" r:id="rId47"/>
    <p:sldLayoutId id="2147483739" r:id="rId48"/>
    <p:sldLayoutId id="2147483740" r:id="rId49"/>
  </p:sldLayoutIdLst>
  <p:hf hdr="0" ftr="0" dt="0"/>
  <p:txStyles>
    <p:titleStyle>
      <a:lvl1pPr algn="l" defTabSz="457200" rtl="0" eaLnBrk="1" latinLnBrk="0" hangingPunct="1">
        <a:spcBef>
          <a:spcPct val="0"/>
        </a:spcBef>
        <a:buNone/>
        <a:defRPr sz="2400" b="1" i="0" kern="1200">
          <a:solidFill>
            <a:srgbClr val="5FB2AA"/>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000" b="0" i="0" kern="1200">
          <a:solidFill>
            <a:schemeClr val="tx1">
              <a:lumMod val="65000"/>
              <a:lumOff val="3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1800" b="0" i="0" kern="1200">
          <a:solidFill>
            <a:schemeClr val="tx1">
              <a:lumMod val="65000"/>
              <a:lumOff val="3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1600" b="0" i="0" kern="1200">
          <a:solidFill>
            <a:schemeClr val="tx1">
              <a:lumMod val="65000"/>
              <a:lumOff val="3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lumMod val="65000"/>
              <a:lumOff val="3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lumMod val="65000"/>
              <a:lumOff val="3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Logo Storage E4 – DO Not use layout in presentation – Copy logo an paste in slide 1 replacing current logo</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6" y="6495316"/>
            <a:ext cx="275371" cy="275371"/>
          </a:xfrm>
          <a:prstGeom prst="rect">
            <a:avLst/>
          </a:prstGeom>
        </p:spPr>
      </p:pic>
    </p:spTree>
    <p:extLst>
      <p:ext uri="{BB962C8B-B14F-4D97-AF65-F5344CB8AC3E}">
        <p14:creationId xmlns:p14="http://schemas.microsoft.com/office/powerpoint/2010/main" val="190643229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87546" y="6514891"/>
            <a:ext cx="3566160" cy="236220"/>
          </a:xfrm>
          <a:prstGeom prst="rect">
            <a:avLst/>
          </a:prstGeom>
        </p:spPr>
      </p:pic>
      <p:sp>
        <p:nvSpPr>
          <p:cNvPr id="9" name="Title Placeholder 1"/>
          <p:cNvSpPr txBox="1">
            <a:spLocks/>
          </p:cNvSpPr>
          <p:nvPr userDrawn="1"/>
        </p:nvSpPr>
        <p:spPr>
          <a:xfrm>
            <a:off x="990600" y="5175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Logo Storage NDBH – DO Not use layout in presentation - Copy logo an paste in slide 1 replacing current logo</a:t>
            </a:r>
          </a:p>
        </p:txBody>
      </p:sp>
    </p:spTree>
    <p:extLst>
      <p:ext uri="{BB962C8B-B14F-4D97-AF65-F5344CB8AC3E}">
        <p14:creationId xmlns:p14="http://schemas.microsoft.com/office/powerpoint/2010/main" val="143339951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txBox="1">
            <a:spLocks/>
          </p:cNvSpPr>
          <p:nvPr userDrawn="1"/>
        </p:nvSpPr>
        <p:spPr>
          <a:xfrm>
            <a:off x="990600" y="5175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Logo Storage TMAP – DO Not use layout in presentation- Copy logo an paste in slide 1 replacing current logo</a:t>
            </a:r>
          </a:p>
          <a:p>
            <a:endParaRPr lang="en-US" dirty="0"/>
          </a:p>
        </p:txBody>
      </p:sp>
      <p:pic>
        <p:nvPicPr>
          <p:cNvPr id="4" name="Picture 3" descr="C:\Users\kvincent\AppData\Local\Microsoft\Windows\Temporary Internet Files\Content.Outlook\AW0VTZ0V\2015 TMAP LOGO FINAL.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46" y="6514891"/>
            <a:ext cx="863056" cy="236220"/>
          </a:xfrm>
          <a:prstGeom prst="rect">
            <a:avLst/>
          </a:prstGeom>
          <a:noFill/>
          <a:ln>
            <a:noFill/>
          </a:ln>
        </p:spPr>
      </p:pic>
    </p:spTree>
    <p:extLst>
      <p:ext uri="{BB962C8B-B14F-4D97-AF65-F5344CB8AC3E}">
        <p14:creationId xmlns:p14="http://schemas.microsoft.com/office/powerpoint/2010/main" val="170016295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txBox="1">
            <a:spLocks/>
          </p:cNvSpPr>
          <p:nvPr userDrawn="1"/>
        </p:nvSpPr>
        <p:spPr>
          <a:xfrm>
            <a:off x="990600" y="5175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Logo Storage WellConnect – DO Not use layout in presentation- Copy logo an paste in slide 1 replacing current logo</a:t>
            </a:r>
          </a:p>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6" y="6515173"/>
            <a:ext cx="965199" cy="235938"/>
          </a:xfrm>
          <a:prstGeom prst="rect">
            <a:avLst/>
          </a:prstGeom>
        </p:spPr>
      </p:pic>
    </p:spTree>
    <p:extLst>
      <p:ext uri="{BB962C8B-B14F-4D97-AF65-F5344CB8AC3E}">
        <p14:creationId xmlns:p14="http://schemas.microsoft.com/office/powerpoint/2010/main" val="372443830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ap.ndbh.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94198" y="4495800"/>
            <a:ext cx="7721601" cy="1024148"/>
          </a:xfrm>
        </p:spPr>
        <p:txBody>
          <a:bodyPr/>
          <a:lstStyle/>
          <a:p>
            <a:r>
              <a:rPr lang="en-US" dirty="0"/>
              <a:t>Work, Home, Self : </a:t>
            </a:r>
          </a:p>
          <a:p>
            <a:r>
              <a:rPr lang="en-US" sz="3200" dirty="0"/>
              <a:t>Keeping Balance in Your Life</a:t>
            </a:r>
          </a:p>
        </p:txBody>
      </p:sp>
    </p:spTree>
    <p:extLst>
      <p:ext uri="{BB962C8B-B14F-4D97-AF65-F5344CB8AC3E}">
        <p14:creationId xmlns:p14="http://schemas.microsoft.com/office/powerpoint/2010/main" val="126981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Symptoms Of Stress</a:t>
            </a:r>
          </a:p>
        </p:txBody>
      </p:sp>
      <p:sp>
        <p:nvSpPr>
          <p:cNvPr id="13315" name="Rectangle 5"/>
          <p:cNvSpPr>
            <a:spLocks noGrp="1" noChangeArrowheads="1"/>
          </p:cNvSpPr>
          <p:nvPr>
            <p:ph sz="quarter" idx="12"/>
          </p:nvPr>
        </p:nvSpPr>
        <p:spPr/>
        <p:txBody>
          <a:bodyPr/>
          <a:lstStyle/>
          <a:p>
            <a:pPr marL="0" indent="0">
              <a:buNone/>
            </a:pPr>
            <a:r>
              <a:rPr lang="en-US" altLang="en-US" sz="2700" b="1" dirty="0">
                <a:solidFill>
                  <a:srgbClr val="FBA81A"/>
                </a:solidFill>
                <a:latin typeface="+mj-lt"/>
              </a:rPr>
              <a:t>Physical</a:t>
            </a:r>
          </a:p>
          <a:p>
            <a:r>
              <a:rPr lang="en-US" altLang="en-US" sz="2400" dirty="0">
                <a:latin typeface="+mn-lt"/>
              </a:rPr>
              <a:t>Headaches</a:t>
            </a:r>
          </a:p>
          <a:p>
            <a:r>
              <a:rPr lang="en-US" altLang="en-US" sz="2400" dirty="0">
                <a:latin typeface="+mn-lt"/>
              </a:rPr>
              <a:t>Muscle tension</a:t>
            </a:r>
          </a:p>
          <a:p>
            <a:r>
              <a:rPr lang="en-US" altLang="en-US" sz="2400" dirty="0">
                <a:latin typeface="+mn-lt"/>
              </a:rPr>
              <a:t>Changes in sleep patterns</a:t>
            </a:r>
          </a:p>
          <a:p>
            <a:r>
              <a:rPr lang="en-US" altLang="en-US" sz="2400" dirty="0">
                <a:latin typeface="+mn-lt"/>
              </a:rPr>
              <a:t>Digestive problems</a:t>
            </a:r>
          </a:p>
          <a:p>
            <a:r>
              <a:rPr lang="en-US" altLang="en-US" sz="2400" dirty="0">
                <a:latin typeface="+mn-lt"/>
              </a:rPr>
              <a:t>Appetite changes</a:t>
            </a:r>
          </a:p>
          <a:p>
            <a:r>
              <a:rPr lang="en-US" altLang="en-US" sz="2400" dirty="0">
                <a:latin typeface="+mn-lt"/>
              </a:rPr>
              <a:t>Reduced libido</a:t>
            </a:r>
          </a:p>
          <a:p>
            <a:r>
              <a:rPr lang="en-US" altLang="en-US" sz="2400" dirty="0">
                <a:latin typeface="+mn-lt"/>
              </a:rPr>
              <a:t>Fatigue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Symptoms Of Stress</a:t>
            </a:r>
          </a:p>
        </p:txBody>
      </p:sp>
      <p:sp>
        <p:nvSpPr>
          <p:cNvPr id="14339" name="Rectangle 5"/>
          <p:cNvSpPr>
            <a:spLocks noGrp="1" noChangeArrowheads="1"/>
          </p:cNvSpPr>
          <p:nvPr>
            <p:ph sz="quarter" idx="12"/>
          </p:nvPr>
        </p:nvSpPr>
        <p:spPr/>
        <p:txBody>
          <a:bodyPr/>
          <a:lstStyle/>
          <a:p>
            <a:pPr marL="0" indent="0">
              <a:buNone/>
            </a:pPr>
            <a:r>
              <a:rPr lang="en-US" altLang="en-US" sz="2700" b="1" dirty="0">
                <a:solidFill>
                  <a:srgbClr val="FBA81A"/>
                </a:solidFill>
                <a:latin typeface="+mj-lt"/>
              </a:rPr>
              <a:t>Emotional</a:t>
            </a:r>
          </a:p>
          <a:p>
            <a:r>
              <a:rPr lang="en-US" altLang="en-US" sz="2400" dirty="0">
                <a:latin typeface="+mn-lt"/>
              </a:rPr>
              <a:t>Depression</a:t>
            </a:r>
          </a:p>
          <a:p>
            <a:r>
              <a:rPr lang="en-US" altLang="en-US" sz="2400" dirty="0">
                <a:latin typeface="+mn-lt"/>
              </a:rPr>
              <a:t>Anxiety</a:t>
            </a:r>
          </a:p>
          <a:p>
            <a:r>
              <a:rPr lang="en-US" altLang="en-US" sz="2400" dirty="0">
                <a:latin typeface="+mn-lt"/>
              </a:rPr>
              <a:t>Frustration</a:t>
            </a:r>
          </a:p>
          <a:p>
            <a:r>
              <a:rPr lang="en-US" altLang="en-US" sz="2400" dirty="0">
                <a:latin typeface="+mn-lt"/>
              </a:rPr>
              <a:t>Tearfulness</a:t>
            </a:r>
          </a:p>
          <a:p>
            <a:r>
              <a:rPr lang="en-US" altLang="en-US" sz="2400" dirty="0">
                <a:latin typeface="+mn-lt"/>
              </a:rPr>
              <a:t>Irritability/anger/rage</a:t>
            </a:r>
          </a:p>
          <a:p>
            <a:r>
              <a:rPr lang="en-US" altLang="en-US" sz="2400" dirty="0">
                <a:latin typeface="+mn-lt"/>
              </a:rPr>
              <a:t>Mood swings</a:t>
            </a:r>
          </a:p>
          <a:p>
            <a:r>
              <a:rPr lang="en-US" altLang="en-US" sz="2400" dirty="0">
                <a:latin typeface="+mn-lt"/>
              </a:rPr>
              <a:t>Worry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Symptoms Of Stress</a:t>
            </a:r>
          </a:p>
        </p:txBody>
      </p:sp>
      <p:sp>
        <p:nvSpPr>
          <p:cNvPr id="15363" name="Rectangle 5"/>
          <p:cNvSpPr>
            <a:spLocks noGrp="1" noChangeArrowheads="1"/>
          </p:cNvSpPr>
          <p:nvPr>
            <p:ph sz="quarter" idx="12"/>
          </p:nvPr>
        </p:nvSpPr>
        <p:spPr/>
        <p:txBody>
          <a:bodyPr/>
          <a:lstStyle/>
          <a:p>
            <a:pPr marL="0" indent="0">
              <a:buNone/>
            </a:pPr>
            <a:r>
              <a:rPr lang="en-US" sz="2700" b="1" dirty="0">
                <a:solidFill>
                  <a:srgbClr val="FBA81A"/>
                </a:solidFill>
                <a:latin typeface="+mn-lt"/>
              </a:rPr>
              <a:t>Social</a:t>
            </a:r>
          </a:p>
          <a:p>
            <a:r>
              <a:rPr lang="en-US" altLang="en-US" sz="2400" dirty="0">
                <a:latin typeface="+mn-lt"/>
              </a:rPr>
              <a:t>Loneliness/isolation</a:t>
            </a:r>
          </a:p>
          <a:p>
            <a:r>
              <a:rPr lang="en-US" altLang="en-US" sz="2400" dirty="0">
                <a:latin typeface="+mn-lt"/>
              </a:rPr>
              <a:t>Irritability</a:t>
            </a:r>
          </a:p>
          <a:p>
            <a:r>
              <a:rPr lang="en-US" altLang="en-US" sz="2400" dirty="0">
                <a:latin typeface="+mn-lt"/>
              </a:rPr>
              <a:t>Reduced social contact</a:t>
            </a:r>
          </a:p>
          <a:p>
            <a:r>
              <a:rPr lang="en-US" altLang="en-US" sz="2400" dirty="0">
                <a:latin typeface="+mn-lt"/>
              </a:rPr>
              <a:t>Depersonalization of others</a:t>
            </a:r>
          </a:p>
          <a:p>
            <a:r>
              <a:rPr lang="en-US" altLang="en-US" sz="2400" dirty="0">
                <a:latin typeface="+mn-lt"/>
              </a:rPr>
              <a:t>Lack of intimacy </a:t>
            </a:r>
          </a:p>
          <a:p>
            <a:r>
              <a:rPr lang="en-US" altLang="en-US" sz="2400" dirty="0">
                <a:latin typeface="+mn-lt"/>
              </a:rPr>
              <a:t>Self-medicating behaviors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Symptoms Of Stress</a:t>
            </a:r>
          </a:p>
        </p:txBody>
      </p:sp>
      <p:sp>
        <p:nvSpPr>
          <p:cNvPr id="16387" name="Rectangle 5"/>
          <p:cNvSpPr>
            <a:spLocks noGrp="1" noChangeArrowheads="1"/>
          </p:cNvSpPr>
          <p:nvPr>
            <p:ph sz="quarter" idx="12"/>
          </p:nvPr>
        </p:nvSpPr>
        <p:spPr/>
        <p:txBody>
          <a:bodyPr/>
          <a:lstStyle/>
          <a:p>
            <a:pPr marL="0" indent="0">
              <a:buNone/>
            </a:pPr>
            <a:r>
              <a:rPr lang="en-US" sz="2700" b="1" dirty="0">
                <a:solidFill>
                  <a:srgbClr val="FBA81A"/>
                </a:solidFill>
                <a:latin typeface="+mn-lt"/>
              </a:rPr>
              <a:t>Intellectual</a:t>
            </a:r>
            <a:endParaRPr lang="en-US" altLang="en-US" sz="2700" b="1" dirty="0">
              <a:solidFill>
                <a:srgbClr val="FBA81A"/>
              </a:solidFill>
              <a:latin typeface="+mn-lt"/>
            </a:endParaRPr>
          </a:p>
          <a:p>
            <a:r>
              <a:rPr lang="en-US" altLang="en-US" sz="2400" dirty="0">
                <a:latin typeface="+mn-lt"/>
              </a:rPr>
              <a:t>Forgetfulness</a:t>
            </a:r>
          </a:p>
          <a:p>
            <a:r>
              <a:rPr lang="en-US" altLang="en-US" sz="2400" dirty="0">
                <a:latin typeface="+mn-lt"/>
              </a:rPr>
              <a:t>Poor concentration</a:t>
            </a:r>
          </a:p>
          <a:p>
            <a:r>
              <a:rPr lang="en-US" altLang="en-US" sz="2400" dirty="0">
                <a:latin typeface="+mn-lt"/>
              </a:rPr>
              <a:t>Distractibility</a:t>
            </a:r>
          </a:p>
          <a:p>
            <a:r>
              <a:rPr lang="en-US" altLang="en-US" sz="2400" dirty="0">
                <a:latin typeface="+mn-lt"/>
              </a:rPr>
              <a:t>Negative attitude</a:t>
            </a:r>
          </a:p>
          <a:p>
            <a:r>
              <a:rPr lang="en-US" altLang="en-US" sz="2400" dirty="0">
                <a:latin typeface="+mn-lt"/>
              </a:rPr>
              <a:t>Lack of awareness of surroundings</a:t>
            </a:r>
          </a:p>
          <a:p>
            <a:r>
              <a:rPr lang="en-US" altLang="en-US" sz="2400" dirty="0">
                <a:latin typeface="+mn-lt"/>
              </a:rPr>
              <a:t>Reduced motivation/productivity</a:t>
            </a:r>
          </a:p>
          <a:p>
            <a:r>
              <a:rPr lang="en-US" altLang="en-US" sz="2400" dirty="0">
                <a:latin typeface="+mn-lt"/>
              </a:rPr>
              <a:t>Boredom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Symptoms Of Stress</a:t>
            </a:r>
          </a:p>
        </p:txBody>
      </p:sp>
      <p:sp>
        <p:nvSpPr>
          <p:cNvPr id="17411" name="Rectangle 5"/>
          <p:cNvSpPr>
            <a:spLocks noGrp="1" noChangeArrowheads="1"/>
          </p:cNvSpPr>
          <p:nvPr>
            <p:ph sz="quarter" idx="12"/>
          </p:nvPr>
        </p:nvSpPr>
        <p:spPr/>
        <p:txBody>
          <a:bodyPr/>
          <a:lstStyle/>
          <a:p>
            <a:pPr marL="0" indent="0">
              <a:buNone/>
            </a:pPr>
            <a:r>
              <a:rPr lang="en-US" altLang="en-US" sz="2700" b="1" dirty="0">
                <a:solidFill>
                  <a:srgbClr val="FBA81A"/>
                </a:solidFill>
                <a:latin typeface="+mj-lt"/>
              </a:rPr>
              <a:t>Spiritual</a:t>
            </a:r>
          </a:p>
          <a:p>
            <a:r>
              <a:rPr lang="en-US" altLang="en-US" sz="2400" dirty="0">
                <a:latin typeface="+mj-lt"/>
              </a:rPr>
              <a:t>Loss of meaning</a:t>
            </a:r>
          </a:p>
          <a:p>
            <a:r>
              <a:rPr lang="en-US" altLang="en-US" sz="2400" dirty="0">
                <a:latin typeface="+mj-lt"/>
              </a:rPr>
              <a:t>No joy in life </a:t>
            </a:r>
          </a:p>
          <a:p>
            <a:r>
              <a:rPr lang="en-US" altLang="en-US" sz="2400" dirty="0">
                <a:latin typeface="+mj-lt"/>
              </a:rPr>
              <a:t>Apathy/cynicism </a:t>
            </a:r>
          </a:p>
          <a:p>
            <a:r>
              <a:rPr lang="en-US" altLang="en-US" sz="2400" dirty="0">
                <a:latin typeface="+mj-lt"/>
              </a:rPr>
              <a:t>Lack of </a:t>
            </a:r>
            <a:r>
              <a:rPr lang="en-US" altLang="en-US" sz="2400" dirty="0">
                <a:solidFill>
                  <a:srgbClr val="7D7D7A"/>
                </a:solidFill>
                <a:latin typeface="+mj-lt"/>
              </a:rPr>
              <a:t>self-love</a:t>
            </a:r>
            <a:r>
              <a:rPr lang="en-US" altLang="en-US" sz="2400" dirty="0">
                <a:latin typeface="+mj-lt"/>
              </a:rPr>
              <a:t> and acceptance</a:t>
            </a:r>
          </a:p>
          <a:p>
            <a:r>
              <a:rPr lang="en-US" altLang="en-US" sz="2400" dirty="0">
                <a:latin typeface="+mj-lt"/>
              </a:rPr>
              <a:t>Looking for magic</a:t>
            </a:r>
          </a:p>
          <a:p>
            <a:r>
              <a:rPr lang="en-US" altLang="en-US" sz="2400" dirty="0">
                <a:latin typeface="+mj-lt"/>
              </a:rPr>
              <a:t>Restlessness</a:t>
            </a:r>
          </a:p>
          <a:p>
            <a:r>
              <a:rPr lang="en-US" altLang="en-US" sz="2400" dirty="0">
                <a:latin typeface="+mj-lt"/>
              </a:rPr>
              <a:t>Reduced self-care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8"/>
          <p:cNvSpPr>
            <a:spLocks noGrp="1" noChangeArrowheads="1"/>
          </p:cNvSpPr>
          <p:nvPr>
            <p:ph idx="1"/>
          </p:nvPr>
        </p:nvSpPr>
        <p:spPr>
          <a:xfrm>
            <a:off x="609603" y="1524000"/>
            <a:ext cx="5236028" cy="4310740"/>
          </a:xfrm>
        </p:spPr>
        <p:txBody>
          <a:bodyPr/>
          <a:lstStyle/>
          <a:p>
            <a:pPr eaLnBrk="1" hangingPunct="1"/>
            <a:r>
              <a:rPr lang="en-US" altLang="en-US" dirty="0"/>
              <a:t>Magnification or Minimization</a:t>
            </a:r>
          </a:p>
          <a:p>
            <a:pPr eaLnBrk="1" hangingPunct="1"/>
            <a:r>
              <a:rPr lang="en-US" altLang="en-US" dirty="0"/>
              <a:t>Emotional Reasoning</a:t>
            </a:r>
          </a:p>
          <a:p>
            <a:pPr eaLnBrk="1" hangingPunct="1"/>
            <a:r>
              <a:rPr lang="en-US" altLang="en-US" dirty="0"/>
              <a:t>“Should” statements</a:t>
            </a:r>
          </a:p>
          <a:p>
            <a:pPr eaLnBrk="1" hangingPunct="1"/>
            <a:r>
              <a:rPr lang="en-US" altLang="en-US" dirty="0"/>
              <a:t>Labeling and Mislabeling</a:t>
            </a:r>
          </a:p>
          <a:p>
            <a:pPr eaLnBrk="1" hangingPunct="1"/>
            <a:r>
              <a:rPr lang="en-US" altLang="en-US" dirty="0"/>
              <a:t>Personalization</a:t>
            </a:r>
          </a:p>
          <a:p>
            <a:pPr eaLnBrk="1" hangingPunct="1"/>
            <a:endParaRPr lang="en-US" altLang="en-US" dirty="0"/>
          </a:p>
        </p:txBody>
      </p:sp>
      <p:sp>
        <p:nvSpPr>
          <p:cNvPr id="2" name="Text Placeholder 1"/>
          <p:cNvSpPr>
            <a:spLocks noGrp="1"/>
          </p:cNvSpPr>
          <p:nvPr>
            <p:ph type="body" sz="quarter" idx="11"/>
          </p:nvPr>
        </p:nvSpPr>
        <p:spPr/>
        <p:txBody>
          <a:bodyPr/>
          <a:lstStyle/>
          <a:p>
            <a:r>
              <a:rPr lang="en-US" dirty="0"/>
              <a:t>Stress-Building Thought Processes</a:t>
            </a:r>
          </a:p>
        </p:txBody>
      </p:sp>
      <p:sp>
        <p:nvSpPr>
          <p:cNvPr id="9220" name="Rectangle 9"/>
          <p:cNvSpPr>
            <a:spLocks noGrp="1" noChangeArrowheads="1"/>
          </p:cNvSpPr>
          <p:nvPr>
            <p:ph idx="12"/>
          </p:nvPr>
        </p:nvSpPr>
        <p:spPr>
          <a:xfrm>
            <a:off x="6161315" y="1524000"/>
            <a:ext cx="5236028" cy="4310740"/>
          </a:xfrm>
        </p:spPr>
        <p:txBody>
          <a:bodyPr/>
          <a:lstStyle/>
          <a:p>
            <a:pPr eaLnBrk="1" hangingPunct="1"/>
            <a:r>
              <a:rPr lang="en-US" altLang="en-US" dirty="0"/>
              <a:t>All or nothing thinking</a:t>
            </a:r>
          </a:p>
          <a:p>
            <a:pPr eaLnBrk="1" hangingPunct="1"/>
            <a:r>
              <a:rPr lang="en-US" altLang="en-US" dirty="0"/>
              <a:t>Over-generalization</a:t>
            </a:r>
          </a:p>
          <a:p>
            <a:pPr eaLnBrk="1" hangingPunct="1"/>
            <a:r>
              <a:rPr lang="en-US" altLang="en-US" dirty="0"/>
              <a:t>Mental Filter</a:t>
            </a:r>
          </a:p>
          <a:p>
            <a:pPr eaLnBrk="1" hangingPunct="1"/>
            <a:r>
              <a:rPr lang="en-US" altLang="en-US" dirty="0"/>
              <a:t>Disqualifying the Positive</a:t>
            </a:r>
          </a:p>
          <a:p>
            <a:pPr eaLnBrk="1" hangingPunct="1"/>
            <a:r>
              <a:rPr lang="en-US" altLang="en-US" dirty="0"/>
              <a:t>Jumping to Conclusions</a:t>
            </a:r>
          </a:p>
          <a:p>
            <a:pPr eaLnBrk="1" hangingPunct="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24"/>
              </a:spcBef>
              <a:buNone/>
              <a:defRPr/>
            </a:pPr>
            <a:r>
              <a:rPr lang="en-US" altLang="en-US" sz="2400" dirty="0">
                <a:solidFill>
                  <a:srgbClr val="7D7D7A"/>
                </a:solidFill>
                <a:latin typeface="+mj-lt"/>
              </a:rPr>
              <a:t>“Suffering from stress is a weakness.”</a:t>
            </a:r>
          </a:p>
          <a:p>
            <a:pPr>
              <a:spcBef>
                <a:spcPts val="24"/>
              </a:spcBef>
              <a:buNone/>
              <a:defRPr/>
            </a:pPr>
            <a:endParaRPr lang="en-US" altLang="en-US" sz="2400" dirty="0">
              <a:solidFill>
                <a:srgbClr val="7D7D7A"/>
              </a:solidFill>
              <a:latin typeface="+mj-lt"/>
            </a:endParaRPr>
          </a:p>
          <a:p>
            <a:pPr>
              <a:spcBef>
                <a:spcPts val="24"/>
              </a:spcBef>
              <a:buNone/>
              <a:defRPr/>
            </a:pPr>
            <a:r>
              <a:rPr lang="en-US" altLang="en-US" sz="2400" dirty="0">
                <a:solidFill>
                  <a:srgbClr val="7D7D7A"/>
                </a:solidFill>
                <a:latin typeface="+mj-lt"/>
              </a:rPr>
              <a:t>“Keeping stress within me is the best approach.”</a:t>
            </a:r>
          </a:p>
          <a:p>
            <a:pPr>
              <a:spcBef>
                <a:spcPts val="24"/>
              </a:spcBef>
              <a:buNone/>
              <a:defRPr/>
            </a:pPr>
            <a:endParaRPr lang="en-US" altLang="en-US" sz="2400" dirty="0">
              <a:solidFill>
                <a:srgbClr val="7D7D7A"/>
              </a:solidFill>
              <a:latin typeface="+mj-lt"/>
            </a:endParaRPr>
          </a:p>
          <a:p>
            <a:pPr>
              <a:spcBef>
                <a:spcPts val="24"/>
              </a:spcBef>
              <a:buNone/>
              <a:defRPr/>
            </a:pPr>
            <a:r>
              <a:rPr lang="en-US" altLang="en-US" sz="2400" dirty="0">
                <a:solidFill>
                  <a:srgbClr val="7D7D7A"/>
                </a:solidFill>
                <a:latin typeface="+mj-lt"/>
              </a:rPr>
              <a:t>“Other people or situations are to blame for my stress.”</a:t>
            </a:r>
          </a:p>
          <a:p>
            <a:pPr>
              <a:spcBef>
                <a:spcPts val="24"/>
              </a:spcBef>
              <a:buNone/>
              <a:defRPr/>
            </a:pPr>
            <a:endParaRPr lang="en-US" altLang="en-US" sz="2400" dirty="0">
              <a:solidFill>
                <a:srgbClr val="7D7D7A"/>
              </a:solidFill>
              <a:latin typeface="+mj-lt"/>
            </a:endParaRPr>
          </a:p>
          <a:p>
            <a:pPr>
              <a:spcBef>
                <a:spcPts val="24"/>
              </a:spcBef>
              <a:buNone/>
              <a:defRPr/>
            </a:pPr>
            <a:r>
              <a:rPr lang="en-US" altLang="en-US" sz="2400" dirty="0">
                <a:solidFill>
                  <a:srgbClr val="7D7D7A"/>
                </a:solidFill>
                <a:latin typeface="+mj-lt"/>
              </a:rPr>
              <a:t>“Cutting back or eliminating social, sporting, or personal interests will restore my balance.”</a:t>
            </a:r>
          </a:p>
          <a:p>
            <a:pPr>
              <a:spcBef>
                <a:spcPts val="24"/>
              </a:spcBef>
              <a:buNone/>
              <a:defRPr/>
            </a:pPr>
            <a:endParaRPr lang="en-US" altLang="en-US" sz="2400" dirty="0">
              <a:solidFill>
                <a:srgbClr val="7D7D7A"/>
              </a:solidFill>
              <a:latin typeface="+mj-lt"/>
            </a:endParaRPr>
          </a:p>
          <a:p>
            <a:pPr>
              <a:spcBef>
                <a:spcPts val="24"/>
              </a:spcBef>
              <a:buNone/>
              <a:defRPr/>
            </a:pPr>
            <a:r>
              <a:rPr lang="en-US" altLang="en-US" sz="2400" dirty="0">
                <a:solidFill>
                  <a:srgbClr val="7D7D7A"/>
                </a:solidFill>
                <a:latin typeface="+mj-lt"/>
              </a:rPr>
              <a:t>“There should be one thing I can do to have balance.”</a:t>
            </a:r>
          </a:p>
          <a:p>
            <a:endParaRPr lang="en-US" dirty="0"/>
          </a:p>
        </p:txBody>
      </p:sp>
      <p:sp>
        <p:nvSpPr>
          <p:cNvPr id="2" name="Text Placeholder 1"/>
          <p:cNvSpPr>
            <a:spLocks noGrp="1"/>
          </p:cNvSpPr>
          <p:nvPr>
            <p:ph type="body" sz="quarter" idx="11"/>
          </p:nvPr>
        </p:nvSpPr>
        <p:spPr/>
        <p:txBody>
          <a:bodyPr/>
          <a:lstStyle/>
          <a:p>
            <a:r>
              <a:rPr lang="en-US" dirty="0"/>
              <a:t>“Stuck Points” Beliefs</a:t>
            </a:r>
          </a:p>
        </p:txBody>
      </p:sp>
    </p:spTree>
    <p:extLst>
      <p:ext uri="{BB962C8B-B14F-4D97-AF65-F5344CB8AC3E}">
        <p14:creationId xmlns:p14="http://schemas.microsoft.com/office/powerpoint/2010/main" val="338310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092576" y="6119813"/>
            <a:ext cx="3908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5CBF"/>
              </a:buClr>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5CBF"/>
              </a:buClr>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5CBF"/>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5CBF"/>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5CBF"/>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2400">
              <a:latin typeface="Times New Roman" panose="02020603050405020304" pitchFamily="18" charset="0"/>
            </a:endParaRPr>
          </a:p>
        </p:txBody>
      </p:sp>
      <p:sp>
        <p:nvSpPr>
          <p:cNvPr id="2" name="Text Placeholder 1"/>
          <p:cNvSpPr>
            <a:spLocks noGrp="1"/>
          </p:cNvSpPr>
          <p:nvPr>
            <p:ph type="body" sz="quarter" idx="11"/>
          </p:nvPr>
        </p:nvSpPr>
        <p:spPr/>
        <p:txBody>
          <a:bodyPr/>
          <a:lstStyle/>
          <a:p>
            <a:r>
              <a:rPr lang="en-US" sz="2800" dirty="0">
                <a:latin typeface="+mn-lt"/>
              </a:rPr>
              <a:t>The significant problems we face cannot be solved at the same level of thinking with which we created them.</a:t>
            </a:r>
          </a:p>
          <a:p>
            <a:pPr algn="r"/>
            <a:br>
              <a:rPr lang="en-US" sz="2800" dirty="0"/>
            </a:br>
            <a:r>
              <a:rPr lang="en-US" sz="2000" dirty="0"/>
              <a:t>(Einstein)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lstStyle/>
          <a:p>
            <a:pPr eaLnBrk="1" hangingPunct="1">
              <a:buFont typeface="Times" panose="02020603050405020304" pitchFamily="18" charset="0"/>
              <a:buNone/>
            </a:pPr>
            <a:r>
              <a:rPr lang="en-US" altLang="en-US" dirty="0"/>
              <a:t>Set Limits</a:t>
            </a:r>
          </a:p>
          <a:p>
            <a:pPr lvl="1" eaLnBrk="1" hangingPunct="1">
              <a:buFont typeface="Arial" panose="020B0604020202020204" pitchFamily="34" charset="0"/>
              <a:buChar char="•"/>
            </a:pPr>
            <a:r>
              <a:rPr lang="en-US" altLang="en-US" sz="2400" dirty="0"/>
              <a:t>Establish your priorities.</a:t>
            </a:r>
          </a:p>
          <a:p>
            <a:pPr lvl="1" eaLnBrk="1" hangingPunct="1">
              <a:buFont typeface="Arial" panose="020B0604020202020204" pitchFamily="34" charset="0"/>
              <a:buChar char="•"/>
            </a:pPr>
            <a:r>
              <a:rPr lang="en-US" altLang="en-US" sz="2400" dirty="0"/>
              <a:t>Boundaries identify and protect.</a:t>
            </a:r>
          </a:p>
          <a:p>
            <a:pPr lvl="1" eaLnBrk="1" hangingPunct="1">
              <a:buFont typeface="Arial" panose="020B0604020202020204" pitchFamily="34" charset="0"/>
              <a:buChar char="•"/>
            </a:pPr>
            <a:r>
              <a:rPr lang="en-US" altLang="en-US" sz="2400" dirty="0"/>
              <a:t>Give yourself a break between work and home.</a:t>
            </a:r>
          </a:p>
          <a:p>
            <a:pPr lvl="1" eaLnBrk="1" hangingPunct="1">
              <a:buFont typeface="Arial" panose="020B0604020202020204" pitchFamily="34" charset="0"/>
              <a:buChar char="•"/>
            </a:pPr>
            <a:r>
              <a:rPr lang="en-US" altLang="en-US" sz="2400" dirty="0"/>
              <a:t>Learn and </a:t>
            </a:r>
            <a:r>
              <a:rPr lang="en-US" altLang="en-US" sz="2400" b="1" dirty="0"/>
              <a:t>USE</a:t>
            </a:r>
            <a:r>
              <a:rPr lang="en-US" altLang="en-US" sz="2400" dirty="0"/>
              <a:t> relaxation strategies.</a:t>
            </a:r>
          </a:p>
        </p:txBody>
      </p:sp>
      <p:sp>
        <p:nvSpPr>
          <p:cNvPr id="2" name="Text Placeholder 1"/>
          <p:cNvSpPr>
            <a:spLocks noGrp="1"/>
          </p:cNvSpPr>
          <p:nvPr>
            <p:ph type="body" sz="quarter" idx="11"/>
          </p:nvPr>
        </p:nvSpPr>
        <p:spPr/>
        <p:txBody>
          <a:bodyPr/>
          <a:lstStyle/>
          <a:p>
            <a:r>
              <a:rPr lang="en-US" dirty="0"/>
              <a:t>Getting Practical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Formula For Problem Solving</a:t>
            </a:r>
          </a:p>
        </p:txBody>
      </p:sp>
      <p:sp>
        <p:nvSpPr>
          <p:cNvPr id="29699" name="Rectangle 5"/>
          <p:cNvSpPr>
            <a:spLocks noGrp="1" noChangeArrowheads="1"/>
          </p:cNvSpPr>
          <p:nvPr>
            <p:ph sz="quarter" idx="12"/>
          </p:nvPr>
        </p:nvSpPr>
        <p:spPr/>
        <p:txBody>
          <a:bodyPr/>
          <a:lstStyle/>
          <a:p>
            <a:pPr eaLnBrk="1" hangingPunct="1"/>
            <a:r>
              <a:rPr lang="en-US" altLang="en-US" sz="2400" dirty="0">
                <a:solidFill>
                  <a:srgbClr val="7D7D7A"/>
                </a:solidFill>
                <a:latin typeface="+mn-lt"/>
              </a:rPr>
              <a:t>Identify Sources</a:t>
            </a:r>
          </a:p>
          <a:p>
            <a:pPr eaLnBrk="1" hangingPunct="1"/>
            <a:r>
              <a:rPr lang="en-US" altLang="en-US" sz="2400" dirty="0">
                <a:solidFill>
                  <a:srgbClr val="7D7D7A"/>
                </a:solidFill>
                <a:latin typeface="+mn-lt"/>
              </a:rPr>
              <a:t>Own Your Part</a:t>
            </a:r>
          </a:p>
          <a:p>
            <a:pPr eaLnBrk="1" hangingPunct="1"/>
            <a:r>
              <a:rPr lang="en-US" altLang="en-US" sz="2400" dirty="0">
                <a:solidFill>
                  <a:srgbClr val="7D7D7A"/>
                </a:solidFill>
                <a:latin typeface="+mn-lt"/>
              </a:rPr>
              <a:t>Realize Your Reaction</a:t>
            </a:r>
          </a:p>
          <a:p>
            <a:pPr eaLnBrk="1" hangingPunct="1"/>
            <a:r>
              <a:rPr lang="en-US" altLang="en-US" sz="2400" dirty="0">
                <a:solidFill>
                  <a:srgbClr val="7D7D7A"/>
                </a:solidFill>
                <a:latin typeface="+mn-lt"/>
              </a:rPr>
              <a:t>Control What You Can</a:t>
            </a:r>
          </a:p>
          <a:p>
            <a:pPr eaLnBrk="1" hangingPunct="1"/>
            <a:r>
              <a:rPr lang="en-US" altLang="en-US" sz="2400" dirty="0">
                <a:solidFill>
                  <a:srgbClr val="7D7D7A"/>
                </a:solidFill>
                <a:latin typeface="+mn-lt"/>
              </a:rPr>
              <a:t>Let Go of What You Can’t Control</a:t>
            </a:r>
          </a:p>
          <a:p>
            <a:pPr eaLnBrk="1" hangingPunct="1"/>
            <a:r>
              <a:rPr lang="en-US" altLang="en-US" sz="2400" dirty="0">
                <a:solidFill>
                  <a:srgbClr val="7D7D7A"/>
                </a:solidFill>
                <a:latin typeface="+mn-lt"/>
              </a:rPr>
              <a:t>Take Care of Yourself</a:t>
            </a:r>
          </a:p>
          <a:p>
            <a:pPr eaLnBrk="1" hangingPunct="1"/>
            <a:r>
              <a:rPr lang="en-US" altLang="en-US" sz="2400" dirty="0">
                <a:solidFill>
                  <a:srgbClr val="7D7D7A"/>
                </a:solidFill>
                <a:latin typeface="+mn-lt"/>
              </a:rPr>
              <a:t>Don’t Strive for Perfection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200" dirty="0"/>
              <a:t>Food for Thought</a:t>
            </a:r>
          </a:p>
        </p:txBody>
      </p:sp>
      <p:sp>
        <p:nvSpPr>
          <p:cNvPr id="4" name="Content Placeholder 3"/>
          <p:cNvSpPr>
            <a:spLocks noGrp="1"/>
          </p:cNvSpPr>
          <p:nvPr>
            <p:ph sz="quarter" idx="12"/>
          </p:nvPr>
        </p:nvSpPr>
        <p:spPr>
          <a:xfrm>
            <a:off x="4906592" y="1066801"/>
            <a:ext cx="6662556" cy="4952756"/>
          </a:xfrm>
        </p:spPr>
        <p:txBody>
          <a:bodyPr/>
          <a:lstStyle/>
          <a:p>
            <a:pPr marL="0" indent="0">
              <a:buNone/>
            </a:pPr>
            <a:endParaRPr lang="en-US" sz="2800" dirty="0">
              <a:latin typeface="+mn-lt"/>
            </a:endParaRPr>
          </a:p>
          <a:p>
            <a:pPr marL="0" indent="0">
              <a:spcBef>
                <a:spcPts val="0"/>
              </a:spcBef>
              <a:buNone/>
            </a:pPr>
            <a:r>
              <a:rPr lang="en-US" sz="2400" dirty="0">
                <a:latin typeface="+mn-lt"/>
              </a:rPr>
              <a:t>Where does your time go? </a:t>
            </a:r>
          </a:p>
          <a:p>
            <a:pPr marL="0" indent="0">
              <a:spcBef>
                <a:spcPts val="0"/>
              </a:spcBef>
              <a:buNone/>
            </a:pPr>
            <a:endParaRPr lang="en-US" sz="2400" dirty="0">
              <a:latin typeface="+mn-lt"/>
            </a:endParaRPr>
          </a:p>
          <a:p>
            <a:pPr marL="0" indent="0">
              <a:spcBef>
                <a:spcPts val="0"/>
              </a:spcBef>
              <a:buNone/>
            </a:pPr>
            <a:r>
              <a:rPr lang="en-US" sz="2400" dirty="0">
                <a:latin typeface="+mn-lt"/>
              </a:rPr>
              <a:t>What do you feel takes too much of your time?</a:t>
            </a:r>
          </a:p>
          <a:p>
            <a:pPr marL="0" indent="0">
              <a:spcBef>
                <a:spcPts val="0"/>
              </a:spcBef>
              <a:buNone/>
            </a:pPr>
            <a:endParaRPr lang="en-US" sz="2400" dirty="0">
              <a:latin typeface="+mn-lt"/>
            </a:endParaRPr>
          </a:p>
          <a:p>
            <a:pPr marL="0" indent="0">
              <a:spcBef>
                <a:spcPts val="0"/>
              </a:spcBef>
              <a:buNone/>
            </a:pPr>
            <a:r>
              <a:rPr lang="en-US" sz="2400" dirty="0">
                <a:latin typeface="+mn-lt"/>
              </a:rPr>
              <a:t>What is causing you stress? </a:t>
            </a:r>
          </a:p>
          <a:p>
            <a:pPr marL="0" indent="0">
              <a:spcBef>
                <a:spcPts val="0"/>
              </a:spcBef>
              <a:buNone/>
            </a:pPr>
            <a:endParaRPr lang="en-US" sz="2400" dirty="0">
              <a:latin typeface="+mn-lt"/>
            </a:endParaRPr>
          </a:p>
          <a:p>
            <a:pPr marL="0" indent="0">
              <a:spcBef>
                <a:spcPts val="0"/>
              </a:spcBef>
              <a:buNone/>
            </a:pPr>
            <a:r>
              <a:rPr lang="en-US" sz="2400" dirty="0">
                <a:latin typeface="+mn-lt"/>
              </a:rPr>
              <a:t>What do you wish you had more time for? </a:t>
            </a:r>
          </a:p>
        </p:txBody>
      </p:sp>
    </p:spTree>
    <p:extLst>
      <p:ext uri="{BB962C8B-B14F-4D97-AF65-F5344CB8AC3E}">
        <p14:creationId xmlns:p14="http://schemas.microsoft.com/office/powerpoint/2010/main" val="428440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724400" y="801273"/>
            <a:ext cx="7086600" cy="750112"/>
          </a:xfrm>
        </p:spPr>
        <p:txBody>
          <a:bodyPr/>
          <a:lstStyle/>
          <a:p>
            <a:r>
              <a:rPr lang="en-US" sz="3000" dirty="0"/>
              <a:t>What are YOUR Barriers to Balance?</a:t>
            </a:r>
          </a:p>
        </p:txBody>
      </p:sp>
      <p:sp>
        <p:nvSpPr>
          <p:cNvPr id="3" name="Content Placeholder 2"/>
          <p:cNvSpPr>
            <a:spLocks noGrp="1"/>
          </p:cNvSpPr>
          <p:nvPr>
            <p:ph sz="quarter" idx="12"/>
          </p:nvPr>
        </p:nvSpPr>
        <p:spPr/>
        <p:txBody>
          <a:bodyPr/>
          <a:lstStyle/>
          <a:p>
            <a:pPr marL="514350" indent="-514350">
              <a:buFont typeface="Arial" panose="020B0604020202020204" pitchFamily="34" charset="0"/>
              <a:buAutoNum type="arabicPeriod"/>
            </a:pPr>
            <a:r>
              <a:rPr lang="en-US" altLang="en-US" sz="2400" dirty="0">
                <a:latin typeface="+mn-lt"/>
                <a:cs typeface="BentonSans Regular" pitchFamily="50" charset="0"/>
              </a:rPr>
              <a:t>Time	</a:t>
            </a:r>
          </a:p>
          <a:p>
            <a:pPr marL="514350" indent="-514350">
              <a:buFont typeface="Arial" panose="020B0604020202020204" pitchFamily="34" charset="0"/>
              <a:buAutoNum type="arabicPeriod"/>
            </a:pPr>
            <a:r>
              <a:rPr lang="en-US" altLang="en-US" sz="2400" dirty="0">
                <a:latin typeface="+mn-lt"/>
                <a:cs typeface="BentonSans Regular" pitchFamily="50" charset="0"/>
              </a:rPr>
              <a:t>I should…</a:t>
            </a:r>
          </a:p>
          <a:p>
            <a:pPr marL="514350" indent="-514350">
              <a:buFont typeface="Arial" panose="020B0604020202020204" pitchFamily="34" charset="0"/>
              <a:buAutoNum type="arabicPeriod"/>
            </a:pPr>
            <a:r>
              <a:rPr lang="en-US" altLang="en-US" sz="2400" dirty="0">
                <a:latin typeface="+mn-lt"/>
                <a:cs typeface="BentonSans Regular" pitchFamily="50" charset="0"/>
              </a:rPr>
              <a:t>Feeling guilty</a:t>
            </a:r>
          </a:p>
          <a:p>
            <a:pPr marL="514350" indent="-514350">
              <a:buFont typeface="Arial" panose="020B0604020202020204" pitchFamily="34" charset="0"/>
              <a:buAutoNum type="arabicPeriod"/>
            </a:pPr>
            <a:r>
              <a:rPr lang="en-US" altLang="en-US" sz="2400" dirty="0">
                <a:latin typeface="+mn-lt"/>
                <a:cs typeface="BentonSans Regular" pitchFamily="50" charset="0"/>
              </a:rPr>
              <a:t>Climbing the “ladder” </a:t>
            </a:r>
          </a:p>
          <a:p>
            <a:pPr marL="514350" indent="-514350">
              <a:buFont typeface="Arial" panose="020B0604020202020204" pitchFamily="34" charset="0"/>
              <a:buAutoNum type="arabicPeriod"/>
            </a:pPr>
            <a:r>
              <a:rPr lang="en-US" altLang="en-US" sz="2400" dirty="0">
                <a:latin typeface="+mn-lt"/>
                <a:cs typeface="BentonSans Regular" pitchFamily="50" charset="0"/>
              </a:rPr>
              <a:t>Failure to set limits</a:t>
            </a:r>
          </a:p>
          <a:p>
            <a:pPr marL="514350" indent="-514350">
              <a:buFont typeface="Arial" panose="020B0604020202020204" pitchFamily="34" charset="0"/>
              <a:buAutoNum type="arabicPeriod"/>
            </a:pPr>
            <a:r>
              <a:rPr lang="en-US" altLang="en-US" sz="2400" dirty="0">
                <a:latin typeface="+mn-lt"/>
                <a:cs typeface="BentonSans Regular" pitchFamily="50" charset="0"/>
              </a:rPr>
              <a:t>Can’t say no</a:t>
            </a:r>
          </a:p>
          <a:p>
            <a:pPr marL="514350" indent="-514350">
              <a:buFont typeface="Arial" panose="020B0604020202020204" pitchFamily="34" charset="0"/>
              <a:buAutoNum type="arabicPeriod"/>
            </a:pPr>
            <a:r>
              <a:rPr lang="en-US" altLang="en-US" sz="2400" dirty="0">
                <a:latin typeface="+mn-lt"/>
                <a:cs typeface="BentonSans Regular" pitchFamily="50" charset="0"/>
              </a:rPr>
              <a:t>Comparing</a:t>
            </a:r>
          </a:p>
          <a:p>
            <a:endParaRPr lang="en-US" dirty="0"/>
          </a:p>
        </p:txBody>
      </p:sp>
    </p:spTree>
    <p:extLst>
      <p:ext uri="{BB962C8B-B14F-4D97-AF65-F5344CB8AC3E}">
        <p14:creationId xmlns:p14="http://schemas.microsoft.com/office/powerpoint/2010/main" val="109788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524000"/>
            <a:ext cx="10972800" cy="4310740"/>
          </a:xfrm>
        </p:spPr>
        <p:txBody>
          <a:bodyPr/>
          <a:lstStyle/>
          <a:p>
            <a:pPr marL="0" indent="0" eaLnBrk="1" hangingPunct="1">
              <a:buNone/>
            </a:pPr>
            <a:r>
              <a:rPr lang="en-US" altLang="en-US" dirty="0"/>
              <a:t>Do what is in your power (and it may not be much) to make the workplace a friendly place.  </a:t>
            </a:r>
          </a:p>
          <a:p>
            <a:pPr marL="0" indent="0" eaLnBrk="1" hangingPunct="1">
              <a:buNone/>
            </a:pPr>
            <a:endParaRPr lang="en-US" altLang="en-US" dirty="0"/>
          </a:p>
          <a:p>
            <a:pPr marL="0" indent="0" eaLnBrk="1" hangingPunct="1">
              <a:buNone/>
            </a:pPr>
            <a:r>
              <a:rPr lang="en-US" altLang="en-US" dirty="0"/>
              <a:t>If you have a problem at work there are, basically, three things that you can do:</a:t>
            </a:r>
          </a:p>
          <a:p>
            <a:pPr lvl="4" eaLnBrk="1" hangingPunct="1">
              <a:buFont typeface="Arial" panose="020B0604020202020204" pitchFamily="34" charset="0"/>
              <a:buChar char="•"/>
            </a:pPr>
            <a:endParaRPr lang="en-US" altLang="en-US" dirty="0"/>
          </a:p>
          <a:p>
            <a:pPr marL="342900" lvl="1" indent="-342900"/>
            <a:r>
              <a:rPr lang="en-US" altLang="en-US" sz="2400" dirty="0"/>
              <a:t>Get used to it</a:t>
            </a:r>
          </a:p>
          <a:p>
            <a:pPr marL="342900" lvl="1" indent="-342900"/>
            <a:r>
              <a:rPr lang="en-US" altLang="en-US" sz="2400" dirty="0"/>
              <a:t>Change it</a:t>
            </a:r>
          </a:p>
          <a:p>
            <a:pPr marL="342900" lvl="1" indent="-342900"/>
            <a:r>
              <a:rPr lang="en-US" altLang="en-US" sz="2400" dirty="0"/>
              <a:t>Leave it</a:t>
            </a:r>
          </a:p>
        </p:txBody>
      </p:sp>
      <p:sp>
        <p:nvSpPr>
          <p:cNvPr id="2" name="Text Placeholder 1"/>
          <p:cNvSpPr>
            <a:spLocks noGrp="1"/>
          </p:cNvSpPr>
          <p:nvPr>
            <p:ph type="body" sz="quarter" idx="11"/>
          </p:nvPr>
        </p:nvSpPr>
        <p:spPr/>
        <p:txBody>
          <a:bodyPr/>
          <a:lstStyle/>
          <a:p>
            <a:r>
              <a:rPr lang="en-US" dirty="0"/>
              <a:t>Limits At 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310740"/>
          </a:xfrm>
        </p:spPr>
        <p:txBody>
          <a:bodyPr/>
          <a:lstStyle/>
          <a:p>
            <a:pPr lvl="0">
              <a:spcBef>
                <a:spcPts val="1200"/>
              </a:spcBef>
              <a:defRPr/>
            </a:pPr>
            <a:r>
              <a:rPr lang="en-US" altLang="en-US" dirty="0">
                <a:solidFill>
                  <a:srgbClr val="7D7D7A"/>
                </a:solidFill>
              </a:rPr>
              <a:t>Understand some things are beyond your control to change</a:t>
            </a:r>
          </a:p>
          <a:p>
            <a:pPr lvl="0">
              <a:spcBef>
                <a:spcPts val="1200"/>
              </a:spcBef>
              <a:defRPr/>
            </a:pPr>
            <a:r>
              <a:rPr lang="en-US" altLang="en-US" dirty="0">
                <a:solidFill>
                  <a:srgbClr val="7D7D7A"/>
                </a:solidFill>
              </a:rPr>
              <a:t>Take action to reduce or remove the stressor</a:t>
            </a:r>
          </a:p>
          <a:p>
            <a:pPr lvl="0">
              <a:spcBef>
                <a:spcPts val="1200"/>
              </a:spcBef>
              <a:defRPr/>
            </a:pPr>
            <a:r>
              <a:rPr lang="en-US" altLang="en-US" dirty="0">
                <a:solidFill>
                  <a:srgbClr val="7D7D7A"/>
                </a:solidFill>
              </a:rPr>
              <a:t>Break problems down into smaller more manageable pieces</a:t>
            </a:r>
          </a:p>
          <a:p>
            <a:pPr lvl="0">
              <a:spcBef>
                <a:spcPts val="1200"/>
              </a:spcBef>
              <a:defRPr/>
            </a:pPr>
            <a:r>
              <a:rPr lang="en-US" altLang="en-US" dirty="0">
                <a:solidFill>
                  <a:srgbClr val="7D7D7A"/>
                </a:solidFill>
              </a:rPr>
              <a:t>Take a time management course</a:t>
            </a:r>
          </a:p>
          <a:p>
            <a:pPr lvl="0">
              <a:spcBef>
                <a:spcPts val="1200"/>
              </a:spcBef>
              <a:defRPr/>
            </a:pPr>
            <a:r>
              <a:rPr lang="en-US" altLang="en-US" dirty="0">
                <a:solidFill>
                  <a:srgbClr val="7D7D7A"/>
                </a:solidFill>
              </a:rPr>
              <a:t>Replace negative relationships with positive ones</a:t>
            </a:r>
          </a:p>
          <a:p>
            <a:pPr lvl="0">
              <a:spcBef>
                <a:spcPts val="1200"/>
              </a:spcBef>
              <a:defRPr/>
            </a:pPr>
            <a:r>
              <a:rPr lang="en-US" altLang="en-US" dirty="0">
                <a:solidFill>
                  <a:srgbClr val="7D7D7A"/>
                </a:solidFill>
              </a:rPr>
              <a:t>Adopt self – care practices</a:t>
            </a:r>
          </a:p>
          <a:p>
            <a:pPr lvl="0">
              <a:spcBef>
                <a:spcPts val="1200"/>
              </a:spcBef>
              <a:defRPr/>
            </a:pPr>
            <a:r>
              <a:rPr lang="en-US" altLang="en-US" dirty="0">
                <a:solidFill>
                  <a:srgbClr val="7D7D7A"/>
                </a:solidFill>
              </a:rPr>
              <a:t>Develop outside activities – hobbies, social events, education, </a:t>
            </a:r>
            <a:r>
              <a:rPr lang="en-US" altLang="en-US" dirty="0" err="1">
                <a:solidFill>
                  <a:srgbClr val="7D7D7A"/>
                </a:solidFill>
              </a:rPr>
              <a:t>etc</a:t>
            </a:r>
            <a:endParaRPr lang="en-US" altLang="en-US" dirty="0">
              <a:solidFill>
                <a:srgbClr val="7D7D7A"/>
              </a:solidFill>
            </a:endParaRPr>
          </a:p>
          <a:p>
            <a:pPr>
              <a:spcBef>
                <a:spcPts val="1200"/>
              </a:spcBef>
              <a:defRPr/>
            </a:pPr>
            <a:r>
              <a:rPr lang="en-US" altLang="en-US" dirty="0">
                <a:solidFill>
                  <a:srgbClr val="7D7D7A"/>
                </a:solidFill>
              </a:rPr>
              <a:t>Seek advice from others</a:t>
            </a:r>
          </a:p>
          <a:p>
            <a:pPr lvl="0">
              <a:spcBef>
                <a:spcPts val="1200"/>
              </a:spcBef>
              <a:defRPr/>
            </a:pPr>
            <a:endParaRPr lang="en-US" altLang="en-US" dirty="0">
              <a:solidFill>
                <a:srgbClr val="7D7D7A"/>
              </a:solidFill>
            </a:endParaRPr>
          </a:p>
        </p:txBody>
      </p:sp>
      <p:sp>
        <p:nvSpPr>
          <p:cNvPr id="4" name="Text Placeholder 3"/>
          <p:cNvSpPr>
            <a:spLocks noGrp="1"/>
          </p:cNvSpPr>
          <p:nvPr>
            <p:ph type="body" sz="quarter" idx="11"/>
          </p:nvPr>
        </p:nvSpPr>
        <p:spPr/>
        <p:txBody>
          <a:bodyPr/>
          <a:lstStyle/>
          <a:p>
            <a:r>
              <a:rPr lang="en-US" dirty="0"/>
              <a:t>Strategies to Improve Balance</a:t>
            </a:r>
          </a:p>
        </p:txBody>
      </p:sp>
    </p:spTree>
    <p:extLst>
      <p:ext uri="{BB962C8B-B14F-4D97-AF65-F5344CB8AC3E}">
        <p14:creationId xmlns:p14="http://schemas.microsoft.com/office/powerpoint/2010/main" val="41914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310740"/>
          </a:xfrm>
        </p:spPr>
        <p:txBody>
          <a:bodyPr/>
          <a:lstStyle/>
          <a:p>
            <a:pPr>
              <a:spcBef>
                <a:spcPts val="1200"/>
              </a:spcBef>
              <a:defRPr/>
            </a:pPr>
            <a:r>
              <a:rPr lang="en-US" altLang="en-US" dirty="0">
                <a:solidFill>
                  <a:srgbClr val="7D7D7A"/>
                </a:solidFill>
              </a:rPr>
              <a:t>Commit to the notion that managing stress is a permanent and ongoing activity</a:t>
            </a:r>
          </a:p>
          <a:p>
            <a:pPr>
              <a:spcBef>
                <a:spcPts val="1200"/>
              </a:spcBef>
              <a:defRPr/>
            </a:pPr>
            <a:r>
              <a:rPr lang="en-US" altLang="en-US" dirty="0">
                <a:solidFill>
                  <a:srgbClr val="7D7D7A"/>
                </a:solidFill>
              </a:rPr>
              <a:t>Learn to say no</a:t>
            </a:r>
          </a:p>
          <a:p>
            <a:pPr>
              <a:spcBef>
                <a:spcPts val="1200"/>
              </a:spcBef>
              <a:defRPr/>
            </a:pPr>
            <a:r>
              <a:rPr lang="en-US" altLang="en-US" dirty="0">
                <a:solidFill>
                  <a:srgbClr val="7D7D7A"/>
                </a:solidFill>
              </a:rPr>
              <a:t>Leave work at work</a:t>
            </a:r>
          </a:p>
          <a:p>
            <a:pPr>
              <a:spcBef>
                <a:spcPts val="1200"/>
              </a:spcBef>
              <a:defRPr/>
            </a:pPr>
            <a:r>
              <a:rPr lang="en-US" altLang="en-US" dirty="0">
                <a:solidFill>
                  <a:srgbClr val="7D7D7A"/>
                </a:solidFill>
              </a:rPr>
              <a:t>Track your time </a:t>
            </a:r>
          </a:p>
          <a:p>
            <a:pPr>
              <a:spcBef>
                <a:spcPts val="1200"/>
              </a:spcBef>
              <a:defRPr/>
            </a:pPr>
            <a:r>
              <a:rPr lang="en-US" altLang="en-US" dirty="0">
                <a:solidFill>
                  <a:srgbClr val="7D7D7A"/>
                </a:solidFill>
              </a:rPr>
              <a:t>Identify options at work and take advantage of them</a:t>
            </a:r>
          </a:p>
          <a:p>
            <a:pPr>
              <a:spcBef>
                <a:spcPts val="1200"/>
              </a:spcBef>
              <a:defRPr/>
            </a:pPr>
            <a:r>
              <a:rPr lang="en-US" altLang="en-US" dirty="0">
                <a:solidFill>
                  <a:srgbClr val="7D7D7A"/>
                </a:solidFill>
              </a:rPr>
              <a:t>Bolster your support system or ASK FOR HELP</a:t>
            </a:r>
          </a:p>
          <a:p>
            <a:pPr>
              <a:spcBef>
                <a:spcPts val="1200"/>
              </a:spcBef>
              <a:defRPr/>
            </a:pPr>
            <a:r>
              <a:rPr lang="en-US" altLang="en-US" dirty="0">
                <a:solidFill>
                  <a:srgbClr val="7D7D7A"/>
                </a:solidFill>
              </a:rPr>
              <a:t>Know when to seek professional help</a:t>
            </a:r>
          </a:p>
        </p:txBody>
      </p:sp>
      <p:sp>
        <p:nvSpPr>
          <p:cNvPr id="4" name="Text Placeholder 3"/>
          <p:cNvSpPr>
            <a:spLocks noGrp="1"/>
          </p:cNvSpPr>
          <p:nvPr>
            <p:ph type="body" sz="quarter" idx="11"/>
          </p:nvPr>
        </p:nvSpPr>
        <p:spPr/>
        <p:txBody>
          <a:bodyPr/>
          <a:lstStyle/>
          <a:p>
            <a:r>
              <a:rPr lang="en-US" dirty="0"/>
              <a:t>Strategies to Improve Balance</a:t>
            </a:r>
          </a:p>
        </p:txBody>
      </p:sp>
    </p:spTree>
    <p:extLst>
      <p:ext uri="{BB962C8B-B14F-4D97-AF65-F5344CB8AC3E}">
        <p14:creationId xmlns:p14="http://schemas.microsoft.com/office/powerpoint/2010/main" val="382962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310740"/>
          </a:xfrm>
        </p:spPr>
        <p:txBody>
          <a:bodyPr>
            <a:normAutofit/>
          </a:bodyPr>
          <a:lstStyle/>
          <a:p>
            <a:r>
              <a:rPr lang="en-US" dirty="0">
                <a:latin typeface="Arial" panose="020B0604020202020204" pitchFamily="34" charset="0"/>
                <a:cs typeface="Arial" panose="020B0604020202020204" pitchFamily="34" charset="0"/>
              </a:rPr>
              <a:t>No cost, no co-pay, not part of insurance</a:t>
            </a:r>
          </a:p>
          <a:p>
            <a:r>
              <a:rPr lang="en-US" dirty="0">
                <a:latin typeface="Arial" panose="020B0604020202020204" pitchFamily="34" charset="0"/>
                <a:cs typeface="Arial" panose="020B0604020202020204" pitchFamily="34" charset="0"/>
              </a:rPr>
              <a:t>Easily accessed – 24/7 availability</a:t>
            </a:r>
          </a:p>
          <a:p>
            <a:pPr lvl="0"/>
            <a:r>
              <a:rPr lang="en-US" dirty="0">
                <a:latin typeface="Arial" panose="020B0604020202020204" pitchFamily="34" charset="0"/>
                <a:cs typeface="Arial" panose="020B0604020202020204" pitchFamily="34" charset="0"/>
              </a:rPr>
              <a:t>Any issue</a:t>
            </a:r>
          </a:p>
          <a:p>
            <a:pPr lvl="0"/>
            <a:r>
              <a:rPr lang="en-US" dirty="0">
                <a:latin typeface="Arial" panose="020B0604020202020204" pitchFamily="34" charset="0"/>
                <a:cs typeface="Arial" panose="020B0604020202020204" pitchFamily="34" charset="0"/>
              </a:rPr>
              <a:t>Legal / Financial resources</a:t>
            </a:r>
          </a:p>
          <a:p>
            <a:pPr lvl="0"/>
            <a:r>
              <a:rPr lang="en-US" dirty="0">
                <a:latin typeface="Arial" panose="020B0604020202020204" pitchFamily="34" charset="0"/>
                <a:cs typeface="Arial" panose="020B0604020202020204" pitchFamily="34" charset="0"/>
              </a:rPr>
              <a:t>Adult and childcare resources </a:t>
            </a:r>
          </a:p>
          <a:p>
            <a:pPr lvl="0"/>
            <a:r>
              <a:rPr lang="en-US" dirty="0">
                <a:latin typeface="Arial" panose="020B0604020202020204" pitchFamily="34" charset="0"/>
                <a:cs typeface="Arial" panose="020B0604020202020204" pitchFamily="34" charset="0"/>
              </a:rPr>
              <a:t>CONFIDENTIAL</a:t>
            </a:r>
          </a:p>
          <a:p>
            <a:pPr lvl="0"/>
            <a:r>
              <a:rPr lang="en-US" b="1" dirty="0">
                <a:solidFill>
                  <a:schemeClr val="accent1"/>
                </a:solidFill>
                <a:latin typeface="Arial" panose="020B0604020202020204" pitchFamily="34" charset="0"/>
                <a:cs typeface="Arial" panose="020B0604020202020204" pitchFamily="34" charset="0"/>
              </a:rPr>
              <a:t>800-624-5544</a:t>
            </a:r>
          </a:p>
          <a:p>
            <a:pPr lvl="0"/>
            <a:r>
              <a:rPr lang="en-US" dirty="0">
                <a:latin typeface="Arial" panose="020B0604020202020204" pitchFamily="34" charset="0"/>
                <a:cs typeface="Arial" panose="020B0604020202020204" pitchFamily="34" charset="0"/>
              </a:rPr>
              <a:t>Website </a:t>
            </a:r>
            <a:r>
              <a:rPr lang="en-US" dirty="0" err="1">
                <a:latin typeface="Arial" panose="020B0604020202020204" pitchFamily="34" charset="0"/>
                <a:cs typeface="Arial" panose="020B0604020202020204" pitchFamily="34" charset="0"/>
                <a:hlinkClick r:id="rId3"/>
              </a:rPr>
              <a:t>eap.ndbh.com</a:t>
            </a:r>
            <a:r>
              <a:rPr lang="en-US" dirty="0">
                <a:latin typeface="Arial" panose="020B0604020202020204" pitchFamily="34" charset="0"/>
                <a:cs typeface="Arial" panose="020B0604020202020204" pitchFamily="34" charset="0"/>
              </a:rPr>
              <a:t> </a:t>
            </a:r>
          </a:p>
          <a:p>
            <a:pPr lvl="0"/>
            <a:endParaRPr lang="en-US" sz="2600" dirty="0">
              <a:latin typeface="Arial" panose="020B0604020202020204" pitchFamily="34" charset="0"/>
              <a:cs typeface="Arial" panose="020B0604020202020204" pitchFamily="34" charset="0"/>
            </a:endParaRPr>
          </a:p>
          <a:p>
            <a:pPr marL="0" lvl="0" indent="0">
              <a:buNone/>
            </a:pPr>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pPr marL="457017" indent="-457017" defTabSz="1218712" eaLnBrk="0" fontAlgn="base" hangingPunct="0">
              <a:spcAft>
                <a:spcPct val="0"/>
              </a:spcAft>
              <a:buNone/>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pPr marL="457017" indent="-457017" defTabSz="1218712" eaLnBrk="0" fontAlgn="base" hangingPunct="0">
              <a:spcAft>
                <a:spcPct val="0"/>
              </a:spcAft>
              <a:buFontTx/>
              <a:buChar char="•"/>
            </a:pPr>
            <a:endParaRPr lang="en-US" sz="2700" kern="0" dirty="0">
              <a:solidFill>
                <a:schemeClr val="accent1">
                  <a:lumMod val="75000"/>
                </a:schemeClr>
              </a:solidFill>
              <a:ea typeface="ＭＳ Ｐゴシック"/>
              <a:cs typeface="+mn-cs"/>
            </a:endParaRPr>
          </a:p>
          <a:p>
            <a:endParaRPr lang="en-US" sz="2700" dirty="0">
              <a:solidFill>
                <a:schemeClr val="accent1">
                  <a:lumMod val="75000"/>
                </a:schemeClr>
              </a:solidFill>
            </a:endParaRPr>
          </a:p>
        </p:txBody>
      </p:sp>
      <p:sp>
        <p:nvSpPr>
          <p:cNvPr id="4" name="Text Placeholder 3"/>
          <p:cNvSpPr>
            <a:spLocks noGrp="1"/>
          </p:cNvSpPr>
          <p:nvPr>
            <p:ph type="body" sz="quarter" idx="11"/>
          </p:nvPr>
        </p:nvSpPr>
        <p:spPr/>
        <p:txBody>
          <a:bodyPr/>
          <a:lstStyle/>
          <a:p>
            <a:r>
              <a:rPr lang="en-US" dirty="0"/>
              <a:t>Employee Assistance Program</a:t>
            </a:r>
          </a:p>
        </p:txBody>
      </p:sp>
    </p:spTree>
    <p:extLst>
      <p:ext uri="{BB962C8B-B14F-4D97-AF65-F5344CB8AC3E}">
        <p14:creationId xmlns:p14="http://schemas.microsoft.com/office/powerpoint/2010/main" val="313904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13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 Causes Imbalance</a:t>
            </a:r>
          </a:p>
        </p:txBody>
      </p:sp>
      <p:sp>
        <p:nvSpPr>
          <p:cNvPr id="3" name="Text Placeholder 2"/>
          <p:cNvSpPr>
            <a:spLocks noGrp="1"/>
          </p:cNvSpPr>
          <p:nvPr>
            <p:ph type="body" sz="quarter" idx="12"/>
          </p:nvPr>
        </p:nvSpPr>
        <p:spPr>
          <a:xfrm>
            <a:off x="609600" y="1524000"/>
            <a:ext cx="10972800" cy="685800"/>
          </a:xfrm>
        </p:spPr>
        <p:txBody>
          <a:bodyPr numCol="2"/>
          <a:lstStyle/>
          <a:p>
            <a:r>
              <a:rPr lang="en-US" sz="2800" dirty="0"/>
              <a:t>Work:</a:t>
            </a:r>
          </a:p>
          <a:p>
            <a:r>
              <a:rPr lang="en-US" sz="2800" dirty="0"/>
              <a:t>Home:</a:t>
            </a:r>
          </a:p>
        </p:txBody>
      </p:sp>
      <p:sp>
        <p:nvSpPr>
          <p:cNvPr id="219141" name="Rectangle 5"/>
          <p:cNvSpPr>
            <a:spLocks noGrp="1" noChangeArrowheads="1"/>
          </p:cNvSpPr>
          <p:nvPr>
            <p:ph idx="1"/>
          </p:nvPr>
        </p:nvSpPr>
        <p:spPr>
          <a:xfrm>
            <a:off x="609603" y="2209800"/>
            <a:ext cx="5236028" cy="3624940"/>
          </a:xfrm>
        </p:spPr>
        <p:txBody>
          <a:bodyPr/>
          <a:lstStyle/>
          <a:p>
            <a:pPr>
              <a:spcBef>
                <a:spcPts val="1200"/>
              </a:spcBef>
            </a:pPr>
            <a:r>
              <a:rPr lang="en-US" altLang="en-US" dirty="0"/>
              <a:t>Type of Duties</a:t>
            </a:r>
          </a:p>
          <a:p>
            <a:pPr>
              <a:spcBef>
                <a:spcPts val="1200"/>
              </a:spcBef>
            </a:pPr>
            <a:r>
              <a:rPr lang="en-US" altLang="en-US" dirty="0"/>
              <a:t>Lack of Training</a:t>
            </a:r>
          </a:p>
          <a:p>
            <a:pPr>
              <a:spcBef>
                <a:spcPts val="1200"/>
              </a:spcBef>
            </a:pPr>
            <a:r>
              <a:rPr lang="en-US" altLang="en-US" dirty="0"/>
              <a:t>Disagree with Management</a:t>
            </a:r>
          </a:p>
          <a:p>
            <a:pPr>
              <a:spcBef>
                <a:spcPts val="1200"/>
              </a:spcBef>
            </a:pPr>
            <a:r>
              <a:rPr lang="en-US" altLang="en-US" dirty="0"/>
              <a:t>Poor Communication</a:t>
            </a:r>
          </a:p>
          <a:p>
            <a:pPr>
              <a:spcBef>
                <a:spcPts val="1200"/>
              </a:spcBef>
            </a:pPr>
            <a:r>
              <a:rPr lang="en-US" altLang="en-US" dirty="0"/>
              <a:t>Deadline Pressures</a:t>
            </a:r>
          </a:p>
        </p:txBody>
      </p:sp>
      <p:sp>
        <p:nvSpPr>
          <p:cNvPr id="219142" name="Rectangle 6"/>
          <p:cNvSpPr>
            <a:spLocks noGrp="1" noChangeArrowheads="1"/>
          </p:cNvSpPr>
          <p:nvPr>
            <p:ph idx="13"/>
          </p:nvPr>
        </p:nvSpPr>
        <p:spPr>
          <a:xfrm>
            <a:off x="6161315" y="2209800"/>
            <a:ext cx="5236028" cy="3624940"/>
          </a:xfrm>
        </p:spPr>
        <p:txBody>
          <a:bodyPr/>
          <a:lstStyle/>
          <a:p>
            <a:pPr>
              <a:spcBef>
                <a:spcPts val="1200"/>
              </a:spcBef>
            </a:pPr>
            <a:r>
              <a:rPr lang="en-US" altLang="en-US" dirty="0"/>
              <a:t>Time Away</a:t>
            </a:r>
          </a:p>
          <a:p>
            <a:pPr>
              <a:spcBef>
                <a:spcPts val="1200"/>
              </a:spcBef>
            </a:pPr>
            <a:r>
              <a:rPr lang="en-US" altLang="en-US" dirty="0"/>
              <a:t>Parenting</a:t>
            </a:r>
          </a:p>
          <a:p>
            <a:pPr>
              <a:spcBef>
                <a:spcPts val="1200"/>
              </a:spcBef>
            </a:pPr>
            <a:r>
              <a:rPr lang="en-US" altLang="en-US" dirty="0"/>
              <a:t>Marital Strain</a:t>
            </a:r>
          </a:p>
          <a:p>
            <a:pPr>
              <a:spcBef>
                <a:spcPts val="1200"/>
              </a:spcBef>
            </a:pPr>
            <a:r>
              <a:rPr lang="en-US" altLang="en-US" dirty="0"/>
              <a:t>Money</a:t>
            </a:r>
          </a:p>
          <a:p>
            <a:pPr>
              <a:spcBef>
                <a:spcPts val="1200"/>
              </a:spcBef>
            </a:pPr>
            <a:r>
              <a:rPr lang="en-US" altLang="en-US" dirty="0"/>
              <a:t>Commitments</a:t>
            </a:r>
          </a:p>
          <a:p>
            <a:pPr>
              <a:spcBef>
                <a:spcPts val="1200"/>
              </a:spcBef>
            </a:pPr>
            <a:r>
              <a:rPr lang="en-US" altLang="en-US" dirty="0"/>
              <a:t>Self-Time</a:t>
            </a:r>
          </a:p>
          <a:p>
            <a:pPr lvl="1" eaLnBrk="1" hangingPunct="1"/>
            <a:endParaRPr lang="en-US" altLang="en-US"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524000"/>
            <a:ext cx="10972800" cy="4310740"/>
          </a:xfrm>
        </p:spPr>
        <p:txBody>
          <a:bodyPr/>
          <a:lstStyle/>
          <a:p>
            <a:pPr>
              <a:spcBef>
                <a:spcPts val="0"/>
              </a:spcBef>
              <a:defRPr/>
            </a:pPr>
            <a:r>
              <a:rPr lang="en-US" altLang="en-US" dirty="0"/>
              <a:t>Work-life balance does not mean that there must be </a:t>
            </a:r>
            <a:r>
              <a:rPr lang="en-US" altLang="en-US" i="1" dirty="0"/>
              <a:t>equal</a:t>
            </a:r>
            <a:r>
              <a:rPr lang="en-US" altLang="en-US" dirty="0"/>
              <a:t> balance across all aspects of an individual’s life</a:t>
            </a:r>
          </a:p>
          <a:p>
            <a:pPr>
              <a:spcBef>
                <a:spcPts val="0"/>
              </a:spcBef>
              <a:defRPr/>
            </a:pPr>
            <a:endParaRPr lang="en-US" altLang="en-US" dirty="0"/>
          </a:p>
          <a:p>
            <a:pPr>
              <a:spcBef>
                <a:spcPts val="0"/>
              </a:spcBef>
              <a:defRPr/>
            </a:pPr>
            <a:r>
              <a:rPr lang="en-US" altLang="en-US" dirty="0"/>
              <a:t>The optimum work-life balance will not remain static but will vary over time.</a:t>
            </a:r>
          </a:p>
          <a:p>
            <a:pPr>
              <a:spcBef>
                <a:spcPts val="0"/>
              </a:spcBef>
              <a:defRPr/>
            </a:pPr>
            <a:endParaRPr lang="en-US" altLang="en-US" dirty="0"/>
          </a:p>
          <a:p>
            <a:pPr>
              <a:spcBef>
                <a:spcPts val="0"/>
              </a:spcBef>
              <a:defRPr/>
            </a:pPr>
            <a:r>
              <a:rPr lang="en-US" altLang="en-US" dirty="0"/>
              <a:t>The best work-life balance will be different for each person.  There is no one size fits all in work-life balance.</a:t>
            </a:r>
          </a:p>
          <a:p>
            <a:pPr>
              <a:spcBef>
                <a:spcPts val="0"/>
              </a:spcBef>
              <a:defRPr/>
            </a:pPr>
            <a:endParaRPr lang="en-US" dirty="0"/>
          </a:p>
          <a:p>
            <a:pPr>
              <a:spcBef>
                <a:spcPts val="0"/>
              </a:spcBef>
              <a:defRPr/>
            </a:pPr>
            <a:r>
              <a:rPr lang="en-US" dirty="0"/>
              <a:t>Work-life balance does not negate the reality of stressors; it simply provides perspective on how to manage it all</a:t>
            </a:r>
          </a:p>
        </p:txBody>
      </p:sp>
      <p:sp>
        <p:nvSpPr>
          <p:cNvPr id="2" name="Text Placeholder 1"/>
          <p:cNvSpPr>
            <a:spLocks noGrp="1"/>
          </p:cNvSpPr>
          <p:nvPr>
            <p:ph type="body" sz="quarter" idx="11"/>
          </p:nvPr>
        </p:nvSpPr>
        <p:spPr/>
        <p:txBody>
          <a:bodyPr/>
          <a:lstStyle/>
          <a:p>
            <a:r>
              <a:rPr lang="en-US" dirty="0"/>
              <a:t>What Work-Life Balance is NOT</a:t>
            </a:r>
          </a:p>
        </p:txBody>
      </p:sp>
    </p:spTree>
    <p:extLst>
      <p:ext uri="{BB962C8B-B14F-4D97-AF65-F5344CB8AC3E}">
        <p14:creationId xmlns:p14="http://schemas.microsoft.com/office/powerpoint/2010/main" val="203434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spcBef>
                <a:spcPts val="1800"/>
              </a:spcBef>
              <a:buFont typeface="Arial" panose="020B0604020202020204" pitchFamily="34" charset="0"/>
              <a:buChar char="•"/>
              <a:defRPr/>
            </a:pPr>
            <a:r>
              <a:rPr lang="en-US" dirty="0"/>
              <a:t>47% of people caring for elders also have childcare responsibilities (Pew Research Center, 2013)</a:t>
            </a:r>
          </a:p>
          <a:p>
            <a:pPr marL="457200" indent="-457200">
              <a:spcBef>
                <a:spcPts val="1800"/>
              </a:spcBef>
              <a:buFont typeface="Arial" panose="020B0604020202020204" pitchFamily="34" charset="0"/>
              <a:buChar char="•"/>
              <a:defRPr/>
            </a:pPr>
            <a:r>
              <a:rPr lang="en-US" dirty="0"/>
              <a:t>Millennials are even more likely than their predecessors to be caring for even younger children and aging parents. (Pew Research Center, 2020)</a:t>
            </a:r>
          </a:p>
          <a:p>
            <a:pPr marL="457200" indent="-457200">
              <a:spcBef>
                <a:spcPts val="1800"/>
              </a:spcBef>
              <a:buFont typeface="Arial" panose="020B0604020202020204" pitchFamily="34" charset="0"/>
              <a:buChar char="•"/>
              <a:defRPr/>
            </a:pPr>
            <a:r>
              <a:rPr lang="en-US" dirty="0"/>
              <a:t>Of married couples with children, both are employed 61.1% of the time(US Bureau of Labor Statistics , 2017)</a:t>
            </a:r>
          </a:p>
          <a:p>
            <a:pPr marL="457200" indent="-457200">
              <a:spcBef>
                <a:spcPts val="1800"/>
              </a:spcBef>
              <a:buFont typeface="Arial" panose="020B0604020202020204" pitchFamily="34" charset="0"/>
              <a:buChar char="•"/>
              <a:defRPr/>
            </a:pPr>
            <a:r>
              <a:rPr lang="en-US" dirty="0"/>
              <a:t>Millennial women (born 1981-1996), like Generation X women (Born 1965-1980), are more likely to participate in the nation’s workforce than prior generations. (Pew Research Center, 2019)</a:t>
            </a:r>
          </a:p>
        </p:txBody>
      </p:sp>
      <p:sp>
        <p:nvSpPr>
          <p:cNvPr id="4" name="Text Placeholder 3"/>
          <p:cNvSpPr>
            <a:spLocks noGrp="1"/>
          </p:cNvSpPr>
          <p:nvPr>
            <p:ph type="body" sz="quarter" idx="11"/>
          </p:nvPr>
        </p:nvSpPr>
        <p:spPr/>
        <p:txBody>
          <a:bodyPr/>
          <a:lstStyle/>
          <a:p>
            <a:r>
              <a:rPr lang="en-US" dirty="0"/>
              <a:t>Importance of Discussing This Topic</a:t>
            </a:r>
          </a:p>
        </p:txBody>
      </p:sp>
    </p:spTree>
    <p:extLst>
      <p:ext uri="{BB962C8B-B14F-4D97-AF65-F5344CB8AC3E}">
        <p14:creationId xmlns:p14="http://schemas.microsoft.com/office/powerpoint/2010/main" val="358799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2209800" y="1219200"/>
            <a:ext cx="7772400" cy="3950505"/>
          </a:xfrm>
          <a:prstGeom prst="rect">
            <a:avLst/>
          </a:prstGeom>
        </p:spPr>
      </p:pic>
    </p:spTree>
    <p:extLst>
      <p:ext uri="{BB962C8B-B14F-4D97-AF65-F5344CB8AC3E}">
        <p14:creationId xmlns:p14="http://schemas.microsoft.com/office/powerpoint/2010/main" val="232415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Definition of Stress</a:t>
            </a:r>
          </a:p>
        </p:txBody>
      </p:sp>
      <p:sp>
        <p:nvSpPr>
          <p:cNvPr id="183301" name="Rectangle 5"/>
          <p:cNvSpPr>
            <a:spLocks noGrp="1" noChangeArrowheads="1"/>
          </p:cNvSpPr>
          <p:nvPr>
            <p:ph sz="quarter" idx="12"/>
          </p:nvPr>
        </p:nvSpPr>
        <p:spPr>
          <a:xfrm>
            <a:off x="4906592" y="914401"/>
            <a:ext cx="6662556" cy="5105156"/>
          </a:xfrm>
        </p:spPr>
        <p:txBody>
          <a:bodyPr>
            <a:normAutofit/>
          </a:bodyPr>
          <a:lstStyle/>
          <a:p>
            <a:pPr>
              <a:spcBef>
                <a:spcPts val="0"/>
              </a:spcBef>
            </a:pPr>
            <a:endParaRPr lang="en-US" altLang="en-US" sz="2800" dirty="0"/>
          </a:p>
          <a:p>
            <a:pPr marL="347472" indent="-347472">
              <a:spcBef>
                <a:spcPts val="0"/>
              </a:spcBef>
            </a:pPr>
            <a:r>
              <a:rPr lang="en-US" altLang="en-US" sz="2400" dirty="0">
                <a:latin typeface="+mn-lt"/>
              </a:rPr>
              <a:t>Occurs when faced with something that is perceived as difficult to deal with</a:t>
            </a:r>
          </a:p>
          <a:p>
            <a:pPr marL="347472" indent="-347472">
              <a:spcBef>
                <a:spcPts val="0"/>
              </a:spcBef>
              <a:buNone/>
            </a:pPr>
            <a:endParaRPr lang="en-US" altLang="en-US" sz="2400" dirty="0">
              <a:latin typeface="+mn-lt"/>
            </a:endParaRPr>
          </a:p>
          <a:p>
            <a:pPr marL="347472" indent="-347472" eaLnBrk="1" hangingPunct="1">
              <a:spcBef>
                <a:spcPts val="0"/>
              </a:spcBef>
            </a:pPr>
            <a:r>
              <a:rPr lang="en-US" altLang="en-US" sz="2400" dirty="0">
                <a:latin typeface="+mn-lt"/>
              </a:rPr>
              <a:t>Very individual experience</a:t>
            </a:r>
          </a:p>
          <a:p>
            <a:pPr marL="347472" lvl="4" indent="-347472" eaLnBrk="1" hangingPunct="1">
              <a:spcBef>
                <a:spcPts val="0"/>
              </a:spcBef>
            </a:pPr>
            <a:endParaRPr lang="en-US" altLang="en-US" sz="2800" dirty="0">
              <a:latin typeface="+mn-lt"/>
            </a:endParaRPr>
          </a:p>
          <a:p>
            <a:pPr marL="347472" indent="-347472" eaLnBrk="1" hangingPunct="1">
              <a:spcBef>
                <a:spcPts val="0"/>
              </a:spcBef>
            </a:pPr>
            <a:r>
              <a:rPr lang="en-US" altLang="en-US" sz="2400" dirty="0">
                <a:latin typeface="+mn-lt"/>
              </a:rPr>
              <a:t>All unique individual with different life experiences, upbringings, personality types and states of health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092576" y="6119813"/>
            <a:ext cx="3908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005CBF"/>
              </a:buClr>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5CBF"/>
              </a:buClr>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5CBF"/>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5CBF"/>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5CBF"/>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5CBF"/>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2400">
              <a:latin typeface="Times New Roman" panose="02020603050405020304" pitchFamily="18" charset="0"/>
            </a:endParaRPr>
          </a:p>
        </p:txBody>
      </p:sp>
      <p:grpSp>
        <p:nvGrpSpPr>
          <p:cNvPr id="4" name="Group 3"/>
          <p:cNvGrpSpPr/>
          <p:nvPr/>
        </p:nvGrpSpPr>
        <p:grpSpPr>
          <a:xfrm>
            <a:off x="3476632" y="1413423"/>
            <a:ext cx="5362568" cy="4355926"/>
            <a:chOff x="3476632" y="1413423"/>
            <a:chExt cx="5362568" cy="4355926"/>
          </a:xfrm>
        </p:grpSpPr>
        <p:sp>
          <p:nvSpPr>
            <p:cNvPr id="5" name="Freeform 4"/>
            <p:cNvSpPr/>
            <p:nvPr/>
          </p:nvSpPr>
          <p:spPr>
            <a:xfrm>
              <a:off x="5251456" y="1413423"/>
              <a:ext cx="1739290" cy="943778"/>
            </a:xfrm>
            <a:custGeom>
              <a:avLst/>
              <a:gdLst>
                <a:gd name="connsiteX0" fmla="*/ 0 w 1451967"/>
                <a:gd name="connsiteY0" fmla="*/ 157299 h 943778"/>
                <a:gd name="connsiteX1" fmla="*/ 157299 w 1451967"/>
                <a:gd name="connsiteY1" fmla="*/ 0 h 943778"/>
                <a:gd name="connsiteX2" fmla="*/ 1294668 w 1451967"/>
                <a:gd name="connsiteY2" fmla="*/ 0 h 943778"/>
                <a:gd name="connsiteX3" fmla="*/ 1451967 w 1451967"/>
                <a:gd name="connsiteY3" fmla="*/ 157299 h 943778"/>
                <a:gd name="connsiteX4" fmla="*/ 1451967 w 1451967"/>
                <a:gd name="connsiteY4" fmla="*/ 786479 h 943778"/>
                <a:gd name="connsiteX5" fmla="*/ 1294668 w 1451967"/>
                <a:gd name="connsiteY5" fmla="*/ 943778 h 943778"/>
                <a:gd name="connsiteX6" fmla="*/ 157299 w 1451967"/>
                <a:gd name="connsiteY6" fmla="*/ 943778 h 943778"/>
                <a:gd name="connsiteX7" fmla="*/ 0 w 1451967"/>
                <a:gd name="connsiteY7" fmla="*/ 786479 h 943778"/>
                <a:gd name="connsiteX8" fmla="*/ 0 w 1451967"/>
                <a:gd name="connsiteY8" fmla="*/ 157299 h 9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967" h="943778">
                  <a:moveTo>
                    <a:pt x="0" y="157299"/>
                  </a:moveTo>
                  <a:cubicBezTo>
                    <a:pt x="0" y="70425"/>
                    <a:pt x="70425" y="0"/>
                    <a:pt x="157299" y="0"/>
                  </a:cubicBezTo>
                  <a:lnTo>
                    <a:pt x="1294668" y="0"/>
                  </a:lnTo>
                  <a:cubicBezTo>
                    <a:pt x="1381542" y="0"/>
                    <a:pt x="1451967" y="70425"/>
                    <a:pt x="1451967" y="157299"/>
                  </a:cubicBezTo>
                  <a:lnTo>
                    <a:pt x="1451967" y="786479"/>
                  </a:lnTo>
                  <a:cubicBezTo>
                    <a:pt x="1451967" y="873353"/>
                    <a:pt x="1381542" y="943778"/>
                    <a:pt x="1294668" y="943778"/>
                  </a:cubicBezTo>
                  <a:lnTo>
                    <a:pt x="157299" y="943778"/>
                  </a:lnTo>
                  <a:cubicBezTo>
                    <a:pt x="70425" y="943778"/>
                    <a:pt x="0" y="873353"/>
                    <a:pt x="0" y="786479"/>
                  </a:cubicBezTo>
                  <a:lnTo>
                    <a:pt x="0" y="15729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8461" tIns="118461" rIns="118461" bIns="118461" numCol="1" spcCol="1270" anchor="ctr" anchorCtr="0">
              <a:noAutofit/>
            </a:bodyPr>
            <a:lstStyle/>
            <a:p>
              <a:pPr lvl="0" algn="ctr" defTabSz="844550" rtl="0">
                <a:lnSpc>
                  <a:spcPct val="90000"/>
                </a:lnSpc>
                <a:spcBef>
                  <a:spcPct val="0"/>
                </a:spcBef>
                <a:spcAft>
                  <a:spcPct val="35000"/>
                </a:spcAft>
              </a:pPr>
              <a:r>
                <a:rPr lang="en-US" b="0" i="0" kern="1200" dirty="0"/>
                <a:t>Physical</a:t>
              </a:r>
              <a:endParaRPr lang="en-US" kern="1200" dirty="0"/>
            </a:p>
          </p:txBody>
        </p:sp>
        <p:sp>
          <p:nvSpPr>
            <p:cNvPr id="6" name="Freeform 5"/>
            <p:cNvSpPr/>
            <p:nvPr/>
          </p:nvSpPr>
          <p:spPr>
            <a:xfrm>
              <a:off x="4209810" y="1885312"/>
              <a:ext cx="3772378" cy="3772378"/>
            </a:xfrm>
            <a:custGeom>
              <a:avLst/>
              <a:gdLst/>
              <a:ahLst/>
              <a:cxnLst/>
              <a:rect l="0" t="0" r="0" b="0"/>
              <a:pathLst>
                <a:path>
                  <a:moveTo>
                    <a:pt x="2622155" y="149507"/>
                  </a:moveTo>
                  <a:arcTo wR="1886189" hR="1886189" stAng="17577967" swAng="1962275"/>
                </a:path>
              </a:pathLst>
            </a:custGeom>
            <a:noFill/>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7" name="Freeform 6"/>
            <p:cNvSpPr/>
            <p:nvPr/>
          </p:nvSpPr>
          <p:spPr>
            <a:xfrm>
              <a:off x="7163888" y="2716748"/>
              <a:ext cx="1675312" cy="943778"/>
            </a:xfrm>
            <a:custGeom>
              <a:avLst/>
              <a:gdLst>
                <a:gd name="connsiteX0" fmla="*/ 0 w 1451967"/>
                <a:gd name="connsiteY0" fmla="*/ 157299 h 943778"/>
                <a:gd name="connsiteX1" fmla="*/ 157299 w 1451967"/>
                <a:gd name="connsiteY1" fmla="*/ 0 h 943778"/>
                <a:gd name="connsiteX2" fmla="*/ 1294668 w 1451967"/>
                <a:gd name="connsiteY2" fmla="*/ 0 h 943778"/>
                <a:gd name="connsiteX3" fmla="*/ 1451967 w 1451967"/>
                <a:gd name="connsiteY3" fmla="*/ 157299 h 943778"/>
                <a:gd name="connsiteX4" fmla="*/ 1451967 w 1451967"/>
                <a:gd name="connsiteY4" fmla="*/ 786479 h 943778"/>
                <a:gd name="connsiteX5" fmla="*/ 1294668 w 1451967"/>
                <a:gd name="connsiteY5" fmla="*/ 943778 h 943778"/>
                <a:gd name="connsiteX6" fmla="*/ 157299 w 1451967"/>
                <a:gd name="connsiteY6" fmla="*/ 943778 h 943778"/>
                <a:gd name="connsiteX7" fmla="*/ 0 w 1451967"/>
                <a:gd name="connsiteY7" fmla="*/ 786479 h 943778"/>
                <a:gd name="connsiteX8" fmla="*/ 0 w 1451967"/>
                <a:gd name="connsiteY8" fmla="*/ 157299 h 9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967" h="943778">
                  <a:moveTo>
                    <a:pt x="0" y="157299"/>
                  </a:moveTo>
                  <a:cubicBezTo>
                    <a:pt x="0" y="70425"/>
                    <a:pt x="70425" y="0"/>
                    <a:pt x="157299" y="0"/>
                  </a:cubicBezTo>
                  <a:lnTo>
                    <a:pt x="1294668" y="0"/>
                  </a:lnTo>
                  <a:cubicBezTo>
                    <a:pt x="1381542" y="0"/>
                    <a:pt x="1451967" y="70425"/>
                    <a:pt x="1451967" y="157299"/>
                  </a:cubicBezTo>
                  <a:lnTo>
                    <a:pt x="1451967" y="786479"/>
                  </a:lnTo>
                  <a:cubicBezTo>
                    <a:pt x="1451967" y="873353"/>
                    <a:pt x="1381542" y="943778"/>
                    <a:pt x="1294668" y="943778"/>
                  </a:cubicBezTo>
                  <a:lnTo>
                    <a:pt x="157299" y="943778"/>
                  </a:lnTo>
                  <a:cubicBezTo>
                    <a:pt x="70425" y="943778"/>
                    <a:pt x="0" y="873353"/>
                    <a:pt x="0" y="786479"/>
                  </a:cubicBezTo>
                  <a:lnTo>
                    <a:pt x="0" y="157299"/>
                  </a:lnTo>
                  <a:close/>
                </a:path>
              </a:pathLst>
            </a:custGeom>
          </p:spPr>
          <p:style>
            <a:lnRef idx="2">
              <a:schemeClr val="lt1">
                <a:hueOff val="0"/>
                <a:satOff val="0"/>
                <a:lumOff val="0"/>
                <a:alphaOff val="0"/>
              </a:schemeClr>
            </a:lnRef>
            <a:fillRef idx="1">
              <a:schemeClr val="accent2">
                <a:hueOff val="1137339"/>
                <a:satOff val="-6781"/>
                <a:lumOff val="-4951"/>
                <a:alphaOff val="0"/>
              </a:schemeClr>
            </a:fillRef>
            <a:effectRef idx="0">
              <a:schemeClr val="accent2">
                <a:hueOff val="1137339"/>
                <a:satOff val="-6781"/>
                <a:lumOff val="-4951"/>
                <a:alphaOff val="0"/>
              </a:schemeClr>
            </a:effectRef>
            <a:fontRef idx="minor">
              <a:schemeClr val="lt1"/>
            </a:fontRef>
          </p:style>
          <p:txBody>
            <a:bodyPr spcFirstLastPara="0" vert="horz" wrap="square" lIns="118461" tIns="118461" rIns="118461" bIns="118461" numCol="1" spcCol="1270" anchor="ctr" anchorCtr="0">
              <a:noAutofit/>
            </a:bodyPr>
            <a:lstStyle/>
            <a:p>
              <a:pPr lvl="0" algn="ctr" defTabSz="844550" rtl="0">
                <a:lnSpc>
                  <a:spcPct val="90000"/>
                </a:lnSpc>
                <a:spcBef>
                  <a:spcPct val="0"/>
                </a:spcBef>
                <a:spcAft>
                  <a:spcPct val="35000"/>
                </a:spcAft>
              </a:pPr>
              <a:r>
                <a:rPr lang="en-US" b="0" i="0" kern="1200" dirty="0"/>
                <a:t>Emotiona</a:t>
              </a:r>
              <a:r>
                <a:rPr lang="en-US" sz="1900" b="0" i="0" kern="1200" dirty="0"/>
                <a:t>l</a:t>
              </a:r>
              <a:endParaRPr lang="en-US" sz="1900" kern="1200" dirty="0"/>
            </a:p>
          </p:txBody>
        </p:sp>
        <p:sp>
          <p:nvSpPr>
            <p:cNvPr id="8" name="Freeform 7"/>
            <p:cNvSpPr/>
            <p:nvPr/>
          </p:nvSpPr>
          <p:spPr>
            <a:xfrm>
              <a:off x="4209810" y="1885312"/>
              <a:ext cx="3772378" cy="3772378"/>
            </a:xfrm>
            <a:custGeom>
              <a:avLst/>
              <a:gdLst/>
              <a:ahLst/>
              <a:cxnLst/>
              <a:rect l="0" t="0" r="0" b="0"/>
              <a:pathLst>
                <a:path>
                  <a:moveTo>
                    <a:pt x="3769783" y="1787273"/>
                  </a:moveTo>
                  <a:arcTo wR="1886189" hR="1886189" stAng="21419635" swAng="2196869"/>
                </a:path>
              </a:pathLst>
            </a:custGeom>
            <a:noFill/>
          </p:spPr>
          <p:style>
            <a:lnRef idx="1">
              <a:schemeClr val="accent2">
                <a:hueOff val="1137339"/>
                <a:satOff val="-6781"/>
                <a:lumOff val="-4951"/>
                <a:alphaOff val="0"/>
              </a:schemeClr>
            </a:lnRef>
            <a:fillRef idx="0">
              <a:scrgbClr r="0" g="0" b="0"/>
            </a:fillRef>
            <a:effectRef idx="0">
              <a:scrgbClr r="0" g="0" b="0"/>
            </a:effectRef>
            <a:fontRef idx="minor">
              <a:schemeClr val="tx1">
                <a:hueOff val="0"/>
                <a:satOff val="0"/>
                <a:lumOff val="0"/>
                <a:alphaOff val="0"/>
              </a:schemeClr>
            </a:fontRef>
          </p:style>
        </p:sp>
        <p:sp>
          <p:nvSpPr>
            <p:cNvPr id="9" name="Freeform 8"/>
            <p:cNvSpPr/>
            <p:nvPr/>
          </p:nvSpPr>
          <p:spPr>
            <a:xfrm>
              <a:off x="6478693" y="4825571"/>
              <a:ext cx="1620729" cy="943778"/>
            </a:xfrm>
            <a:custGeom>
              <a:avLst/>
              <a:gdLst>
                <a:gd name="connsiteX0" fmla="*/ 0 w 1451967"/>
                <a:gd name="connsiteY0" fmla="*/ 157299 h 943778"/>
                <a:gd name="connsiteX1" fmla="*/ 157299 w 1451967"/>
                <a:gd name="connsiteY1" fmla="*/ 0 h 943778"/>
                <a:gd name="connsiteX2" fmla="*/ 1294668 w 1451967"/>
                <a:gd name="connsiteY2" fmla="*/ 0 h 943778"/>
                <a:gd name="connsiteX3" fmla="*/ 1451967 w 1451967"/>
                <a:gd name="connsiteY3" fmla="*/ 157299 h 943778"/>
                <a:gd name="connsiteX4" fmla="*/ 1451967 w 1451967"/>
                <a:gd name="connsiteY4" fmla="*/ 786479 h 943778"/>
                <a:gd name="connsiteX5" fmla="*/ 1294668 w 1451967"/>
                <a:gd name="connsiteY5" fmla="*/ 943778 h 943778"/>
                <a:gd name="connsiteX6" fmla="*/ 157299 w 1451967"/>
                <a:gd name="connsiteY6" fmla="*/ 943778 h 943778"/>
                <a:gd name="connsiteX7" fmla="*/ 0 w 1451967"/>
                <a:gd name="connsiteY7" fmla="*/ 786479 h 943778"/>
                <a:gd name="connsiteX8" fmla="*/ 0 w 1451967"/>
                <a:gd name="connsiteY8" fmla="*/ 157299 h 9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967" h="943778">
                  <a:moveTo>
                    <a:pt x="0" y="157299"/>
                  </a:moveTo>
                  <a:cubicBezTo>
                    <a:pt x="0" y="70425"/>
                    <a:pt x="70425" y="0"/>
                    <a:pt x="157299" y="0"/>
                  </a:cubicBezTo>
                  <a:lnTo>
                    <a:pt x="1294668" y="0"/>
                  </a:lnTo>
                  <a:cubicBezTo>
                    <a:pt x="1381542" y="0"/>
                    <a:pt x="1451967" y="70425"/>
                    <a:pt x="1451967" y="157299"/>
                  </a:cubicBezTo>
                  <a:lnTo>
                    <a:pt x="1451967" y="786479"/>
                  </a:lnTo>
                  <a:cubicBezTo>
                    <a:pt x="1451967" y="873353"/>
                    <a:pt x="1381542" y="943778"/>
                    <a:pt x="1294668" y="943778"/>
                  </a:cubicBezTo>
                  <a:lnTo>
                    <a:pt x="157299" y="943778"/>
                  </a:lnTo>
                  <a:cubicBezTo>
                    <a:pt x="70425" y="943778"/>
                    <a:pt x="0" y="873353"/>
                    <a:pt x="0" y="786479"/>
                  </a:cubicBezTo>
                  <a:lnTo>
                    <a:pt x="0" y="157299"/>
                  </a:lnTo>
                  <a:close/>
                </a:path>
              </a:pathLst>
            </a:custGeom>
          </p:spPr>
          <p:style>
            <a:lnRef idx="2">
              <a:schemeClr val="lt1">
                <a:hueOff val="0"/>
                <a:satOff val="0"/>
                <a:lumOff val="0"/>
                <a:alphaOff val="0"/>
              </a:schemeClr>
            </a:lnRef>
            <a:fillRef idx="1">
              <a:schemeClr val="accent2">
                <a:hueOff val="2274678"/>
                <a:satOff val="-13563"/>
                <a:lumOff val="-9902"/>
                <a:alphaOff val="0"/>
              </a:schemeClr>
            </a:fillRef>
            <a:effectRef idx="0">
              <a:schemeClr val="accent2">
                <a:hueOff val="2274678"/>
                <a:satOff val="-13563"/>
                <a:lumOff val="-9902"/>
                <a:alphaOff val="0"/>
              </a:schemeClr>
            </a:effectRef>
            <a:fontRef idx="minor">
              <a:schemeClr val="lt1"/>
            </a:fontRef>
          </p:style>
          <p:txBody>
            <a:bodyPr spcFirstLastPara="0" vert="horz" wrap="square" lIns="118461" tIns="118461" rIns="118461" bIns="118461" numCol="1" spcCol="1270" anchor="ctr" anchorCtr="0">
              <a:noAutofit/>
            </a:bodyPr>
            <a:lstStyle/>
            <a:p>
              <a:pPr lvl="0" algn="ctr" defTabSz="844550" rtl="0">
                <a:lnSpc>
                  <a:spcPct val="90000"/>
                </a:lnSpc>
                <a:spcBef>
                  <a:spcPct val="0"/>
                </a:spcBef>
                <a:spcAft>
                  <a:spcPct val="35000"/>
                </a:spcAft>
              </a:pPr>
              <a:r>
                <a:rPr lang="en-US" b="0" i="0" kern="1200" dirty="0"/>
                <a:t>Social</a:t>
              </a:r>
              <a:endParaRPr lang="en-US" kern="1200" dirty="0"/>
            </a:p>
          </p:txBody>
        </p:sp>
        <p:sp>
          <p:nvSpPr>
            <p:cNvPr id="10" name="Freeform 9"/>
            <p:cNvSpPr/>
            <p:nvPr/>
          </p:nvSpPr>
          <p:spPr>
            <a:xfrm>
              <a:off x="4209810" y="1885312"/>
              <a:ext cx="3772378" cy="3772378"/>
            </a:xfrm>
            <a:custGeom>
              <a:avLst/>
              <a:gdLst/>
              <a:ahLst/>
              <a:cxnLst/>
              <a:rect l="0" t="0" r="0" b="0"/>
              <a:pathLst>
                <a:path>
                  <a:moveTo>
                    <a:pt x="2261382" y="3734685"/>
                  </a:moveTo>
                  <a:arcTo wR="1886189" hR="1886189" stAng="4711586" swAng="1376828"/>
                </a:path>
              </a:pathLst>
            </a:custGeom>
            <a:noFill/>
          </p:spPr>
          <p:style>
            <a:lnRef idx="1">
              <a:schemeClr val="accent2">
                <a:hueOff val="2274678"/>
                <a:satOff val="-13563"/>
                <a:lumOff val="-9902"/>
                <a:alphaOff val="0"/>
              </a:schemeClr>
            </a:lnRef>
            <a:fillRef idx="0">
              <a:scrgbClr r="0" g="0" b="0"/>
            </a:fillRef>
            <a:effectRef idx="0">
              <a:scrgbClr r="0" g="0" b="0"/>
            </a:effectRef>
            <a:fontRef idx="minor">
              <a:schemeClr val="tx1">
                <a:hueOff val="0"/>
                <a:satOff val="0"/>
                <a:lumOff val="0"/>
                <a:alphaOff val="0"/>
              </a:schemeClr>
            </a:fontRef>
          </p:style>
        </p:sp>
        <p:sp>
          <p:nvSpPr>
            <p:cNvPr id="11" name="Freeform 10"/>
            <p:cNvSpPr/>
            <p:nvPr/>
          </p:nvSpPr>
          <p:spPr>
            <a:xfrm>
              <a:off x="4092576" y="4816488"/>
              <a:ext cx="1774823" cy="952861"/>
            </a:xfrm>
            <a:custGeom>
              <a:avLst/>
              <a:gdLst>
                <a:gd name="connsiteX0" fmla="*/ 0 w 1451967"/>
                <a:gd name="connsiteY0" fmla="*/ 157299 h 943778"/>
                <a:gd name="connsiteX1" fmla="*/ 157299 w 1451967"/>
                <a:gd name="connsiteY1" fmla="*/ 0 h 943778"/>
                <a:gd name="connsiteX2" fmla="*/ 1294668 w 1451967"/>
                <a:gd name="connsiteY2" fmla="*/ 0 h 943778"/>
                <a:gd name="connsiteX3" fmla="*/ 1451967 w 1451967"/>
                <a:gd name="connsiteY3" fmla="*/ 157299 h 943778"/>
                <a:gd name="connsiteX4" fmla="*/ 1451967 w 1451967"/>
                <a:gd name="connsiteY4" fmla="*/ 786479 h 943778"/>
                <a:gd name="connsiteX5" fmla="*/ 1294668 w 1451967"/>
                <a:gd name="connsiteY5" fmla="*/ 943778 h 943778"/>
                <a:gd name="connsiteX6" fmla="*/ 157299 w 1451967"/>
                <a:gd name="connsiteY6" fmla="*/ 943778 h 943778"/>
                <a:gd name="connsiteX7" fmla="*/ 0 w 1451967"/>
                <a:gd name="connsiteY7" fmla="*/ 786479 h 943778"/>
                <a:gd name="connsiteX8" fmla="*/ 0 w 1451967"/>
                <a:gd name="connsiteY8" fmla="*/ 157299 h 9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967" h="943778">
                  <a:moveTo>
                    <a:pt x="0" y="157299"/>
                  </a:moveTo>
                  <a:cubicBezTo>
                    <a:pt x="0" y="70425"/>
                    <a:pt x="70425" y="0"/>
                    <a:pt x="157299" y="0"/>
                  </a:cubicBezTo>
                  <a:lnTo>
                    <a:pt x="1294668" y="0"/>
                  </a:lnTo>
                  <a:cubicBezTo>
                    <a:pt x="1381542" y="0"/>
                    <a:pt x="1451967" y="70425"/>
                    <a:pt x="1451967" y="157299"/>
                  </a:cubicBezTo>
                  <a:lnTo>
                    <a:pt x="1451967" y="786479"/>
                  </a:lnTo>
                  <a:cubicBezTo>
                    <a:pt x="1451967" y="873353"/>
                    <a:pt x="1381542" y="943778"/>
                    <a:pt x="1294668" y="943778"/>
                  </a:cubicBezTo>
                  <a:lnTo>
                    <a:pt x="157299" y="943778"/>
                  </a:lnTo>
                  <a:cubicBezTo>
                    <a:pt x="70425" y="943778"/>
                    <a:pt x="0" y="873353"/>
                    <a:pt x="0" y="786479"/>
                  </a:cubicBezTo>
                  <a:lnTo>
                    <a:pt x="0" y="157299"/>
                  </a:lnTo>
                  <a:close/>
                </a:path>
              </a:pathLst>
            </a:custGeom>
          </p:spPr>
          <p:style>
            <a:lnRef idx="2">
              <a:schemeClr val="lt1">
                <a:hueOff val="0"/>
                <a:satOff val="0"/>
                <a:lumOff val="0"/>
                <a:alphaOff val="0"/>
              </a:schemeClr>
            </a:lnRef>
            <a:fillRef idx="1">
              <a:schemeClr val="accent2">
                <a:hueOff val="3412016"/>
                <a:satOff val="-20344"/>
                <a:lumOff val="-14853"/>
                <a:alphaOff val="0"/>
              </a:schemeClr>
            </a:fillRef>
            <a:effectRef idx="0">
              <a:schemeClr val="accent2">
                <a:hueOff val="3412016"/>
                <a:satOff val="-20344"/>
                <a:lumOff val="-14853"/>
                <a:alphaOff val="0"/>
              </a:schemeClr>
            </a:effectRef>
            <a:fontRef idx="minor">
              <a:schemeClr val="lt1"/>
            </a:fontRef>
          </p:style>
          <p:txBody>
            <a:bodyPr spcFirstLastPara="0" vert="horz" wrap="square" lIns="118461" tIns="118461" rIns="118461" bIns="118461" numCol="1" spcCol="1270" anchor="ctr" anchorCtr="0">
              <a:noAutofit/>
            </a:bodyPr>
            <a:lstStyle/>
            <a:p>
              <a:pPr lvl="0" algn="ctr" defTabSz="844550" rtl="0">
                <a:lnSpc>
                  <a:spcPct val="90000"/>
                </a:lnSpc>
                <a:spcBef>
                  <a:spcPct val="0"/>
                </a:spcBef>
                <a:spcAft>
                  <a:spcPct val="35000"/>
                </a:spcAft>
              </a:pPr>
              <a:r>
                <a:rPr lang="en-US" b="0" i="0" kern="1200" dirty="0"/>
                <a:t>Intellectual</a:t>
              </a:r>
              <a:endParaRPr lang="en-US" kern="1200" dirty="0"/>
            </a:p>
          </p:txBody>
        </p:sp>
        <p:sp>
          <p:nvSpPr>
            <p:cNvPr id="12" name="Freeform 11"/>
            <p:cNvSpPr/>
            <p:nvPr/>
          </p:nvSpPr>
          <p:spPr>
            <a:xfrm>
              <a:off x="4209810" y="1885312"/>
              <a:ext cx="3772378" cy="3772378"/>
            </a:xfrm>
            <a:custGeom>
              <a:avLst/>
              <a:gdLst/>
              <a:ahLst/>
              <a:cxnLst/>
              <a:rect l="0" t="0" r="0" b="0"/>
              <a:pathLst>
                <a:path>
                  <a:moveTo>
                    <a:pt x="315295" y="2930220"/>
                  </a:moveTo>
                  <a:arcTo wR="1886189" hR="1886189" stAng="8783495" swAng="2196869"/>
                </a:path>
              </a:pathLst>
            </a:custGeom>
            <a:noFill/>
          </p:spPr>
          <p:style>
            <a:lnRef idx="1">
              <a:schemeClr val="accent2">
                <a:hueOff val="3412016"/>
                <a:satOff val="-20344"/>
                <a:lumOff val="-14853"/>
                <a:alphaOff val="0"/>
              </a:schemeClr>
            </a:lnRef>
            <a:fillRef idx="0">
              <a:scrgbClr r="0" g="0" b="0"/>
            </a:fillRef>
            <a:effectRef idx="0">
              <a:scrgbClr r="0" g="0" b="0"/>
            </a:effectRef>
            <a:fontRef idx="minor">
              <a:schemeClr val="tx1">
                <a:hueOff val="0"/>
                <a:satOff val="0"/>
                <a:lumOff val="0"/>
                <a:alphaOff val="0"/>
              </a:schemeClr>
            </a:fontRef>
          </p:style>
        </p:sp>
        <p:sp>
          <p:nvSpPr>
            <p:cNvPr id="13" name="Freeform 12"/>
            <p:cNvSpPr/>
            <p:nvPr/>
          </p:nvSpPr>
          <p:spPr>
            <a:xfrm>
              <a:off x="3476632" y="2716748"/>
              <a:ext cx="1774823" cy="943778"/>
            </a:xfrm>
            <a:custGeom>
              <a:avLst/>
              <a:gdLst>
                <a:gd name="connsiteX0" fmla="*/ 0 w 1451967"/>
                <a:gd name="connsiteY0" fmla="*/ 157299 h 943778"/>
                <a:gd name="connsiteX1" fmla="*/ 157299 w 1451967"/>
                <a:gd name="connsiteY1" fmla="*/ 0 h 943778"/>
                <a:gd name="connsiteX2" fmla="*/ 1294668 w 1451967"/>
                <a:gd name="connsiteY2" fmla="*/ 0 h 943778"/>
                <a:gd name="connsiteX3" fmla="*/ 1451967 w 1451967"/>
                <a:gd name="connsiteY3" fmla="*/ 157299 h 943778"/>
                <a:gd name="connsiteX4" fmla="*/ 1451967 w 1451967"/>
                <a:gd name="connsiteY4" fmla="*/ 786479 h 943778"/>
                <a:gd name="connsiteX5" fmla="*/ 1294668 w 1451967"/>
                <a:gd name="connsiteY5" fmla="*/ 943778 h 943778"/>
                <a:gd name="connsiteX6" fmla="*/ 157299 w 1451967"/>
                <a:gd name="connsiteY6" fmla="*/ 943778 h 943778"/>
                <a:gd name="connsiteX7" fmla="*/ 0 w 1451967"/>
                <a:gd name="connsiteY7" fmla="*/ 786479 h 943778"/>
                <a:gd name="connsiteX8" fmla="*/ 0 w 1451967"/>
                <a:gd name="connsiteY8" fmla="*/ 157299 h 9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967" h="943778">
                  <a:moveTo>
                    <a:pt x="0" y="157299"/>
                  </a:moveTo>
                  <a:cubicBezTo>
                    <a:pt x="0" y="70425"/>
                    <a:pt x="70425" y="0"/>
                    <a:pt x="157299" y="0"/>
                  </a:cubicBezTo>
                  <a:lnTo>
                    <a:pt x="1294668" y="0"/>
                  </a:lnTo>
                  <a:cubicBezTo>
                    <a:pt x="1381542" y="0"/>
                    <a:pt x="1451967" y="70425"/>
                    <a:pt x="1451967" y="157299"/>
                  </a:cubicBezTo>
                  <a:lnTo>
                    <a:pt x="1451967" y="786479"/>
                  </a:lnTo>
                  <a:cubicBezTo>
                    <a:pt x="1451967" y="873353"/>
                    <a:pt x="1381542" y="943778"/>
                    <a:pt x="1294668" y="943778"/>
                  </a:cubicBezTo>
                  <a:lnTo>
                    <a:pt x="157299" y="943778"/>
                  </a:lnTo>
                  <a:cubicBezTo>
                    <a:pt x="70425" y="943778"/>
                    <a:pt x="0" y="873353"/>
                    <a:pt x="0" y="786479"/>
                  </a:cubicBezTo>
                  <a:lnTo>
                    <a:pt x="0" y="157299"/>
                  </a:lnTo>
                  <a:close/>
                </a:path>
              </a:pathLst>
            </a:custGeom>
          </p:spPr>
          <p:style>
            <a:lnRef idx="2">
              <a:schemeClr val="lt1">
                <a:hueOff val="0"/>
                <a:satOff val="0"/>
                <a:lumOff val="0"/>
                <a:alphaOff val="0"/>
              </a:schemeClr>
            </a:lnRef>
            <a:fillRef idx="1">
              <a:schemeClr val="accent2">
                <a:hueOff val="4549355"/>
                <a:satOff val="-27125"/>
                <a:lumOff val="-19804"/>
                <a:alphaOff val="0"/>
              </a:schemeClr>
            </a:fillRef>
            <a:effectRef idx="0">
              <a:schemeClr val="accent2">
                <a:hueOff val="4549355"/>
                <a:satOff val="-27125"/>
                <a:lumOff val="-19804"/>
                <a:alphaOff val="0"/>
              </a:schemeClr>
            </a:effectRef>
            <a:fontRef idx="minor">
              <a:schemeClr val="lt1"/>
            </a:fontRef>
          </p:style>
          <p:txBody>
            <a:bodyPr spcFirstLastPara="0" vert="horz" wrap="square" lIns="118461" tIns="118461" rIns="118461" bIns="118461" numCol="1" spcCol="1270" anchor="ctr" anchorCtr="0">
              <a:noAutofit/>
            </a:bodyPr>
            <a:lstStyle/>
            <a:p>
              <a:pPr lvl="0" algn="ctr" defTabSz="844550" rtl="0">
                <a:lnSpc>
                  <a:spcPct val="90000"/>
                </a:lnSpc>
                <a:spcBef>
                  <a:spcPct val="0"/>
                </a:spcBef>
                <a:spcAft>
                  <a:spcPct val="35000"/>
                </a:spcAft>
              </a:pPr>
              <a:r>
                <a:rPr lang="en-US" b="0" i="0" kern="1200" dirty="0"/>
                <a:t>Spiritual</a:t>
              </a:r>
              <a:endParaRPr lang="en-US" kern="1200" dirty="0"/>
            </a:p>
          </p:txBody>
        </p:sp>
        <p:sp>
          <p:nvSpPr>
            <p:cNvPr id="14" name="Freeform 13"/>
            <p:cNvSpPr/>
            <p:nvPr/>
          </p:nvSpPr>
          <p:spPr>
            <a:xfrm>
              <a:off x="4209810" y="1885312"/>
              <a:ext cx="3772378" cy="3772378"/>
            </a:xfrm>
            <a:custGeom>
              <a:avLst/>
              <a:gdLst/>
              <a:ahLst/>
              <a:cxnLst/>
              <a:rect l="0" t="0" r="0" b="0"/>
              <a:pathLst>
                <a:path>
                  <a:moveTo>
                    <a:pt x="328555" y="822475"/>
                  </a:moveTo>
                  <a:arcTo wR="1886189" hR="1886189" stAng="12859758" swAng="1962275"/>
                </a:path>
              </a:pathLst>
            </a:custGeom>
            <a:noFill/>
          </p:spPr>
          <p:style>
            <a:lnRef idx="1">
              <a:schemeClr val="accent2">
                <a:hueOff val="4549355"/>
                <a:satOff val="-27125"/>
                <a:lumOff val="-19804"/>
                <a:alphaOff val="0"/>
              </a:schemeClr>
            </a:lnRef>
            <a:fillRef idx="0">
              <a:scrgbClr r="0" g="0" b="0"/>
            </a:fillRef>
            <a:effectRef idx="0">
              <a:scrgbClr r="0" g="0" b="0"/>
            </a:effectRef>
            <a:fontRef idx="minor">
              <a:schemeClr val="tx1">
                <a:hueOff val="0"/>
                <a:satOff val="0"/>
                <a:lumOff val="0"/>
                <a:alphaOff val="0"/>
              </a:schemeClr>
            </a:fontRef>
          </p:style>
        </p:sp>
      </p:grpSp>
      <p:sp>
        <p:nvSpPr>
          <p:cNvPr id="3" name="Text Placeholder 2"/>
          <p:cNvSpPr>
            <a:spLocks noGrp="1"/>
          </p:cNvSpPr>
          <p:nvPr>
            <p:ph type="body" sz="quarter" idx="11"/>
          </p:nvPr>
        </p:nvSpPr>
        <p:spPr>
          <a:xfrm>
            <a:off x="609600" y="609600"/>
            <a:ext cx="10972800" cy="720725"/>
          </a:xfrm>
        </p:spPr>
        <p:txBody>
          <a:bodyPr/>
          <a:lstStyle/>
          <a:p>
            <a:r>
              <a:rPr lang="en-US" dirty="0"/>
              <a:t>Symptoms Of Stress: The Five Domains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06592" y="657922"/>
            <a:ext cx="6662556" cy="839903"/>
          </a:xfrm>
        </p:spPr>
        <p:txBody>
          <a:bodyPr/>
          <a:lstStyle/>
          <a:p>
            <a:r>
              <a:rPr lang="en-US" sz="3200" dirty="0"/>
              <a:t>Know Your STRESS Signals</a:t>
            </a:r>
          </a:p>
        </p:txBody>
      </p:sp>
      <p:sp>
        <p:nvSpPr>
          <p:cNvPr id="202757" name="Rectangle 5"/>
          <p:cNvSpPr>
            <a:spLocks noGrp="1" noChangeArrowheads="1"/>
          </p:cNvSpPr>
          <p:nvPr>
            <p:ph sz="quarter" idx="12"/>
          </p:nvPr>
        </p:nvSpPr>
        <p:spPr/>
        <p:txBody>
          <a:bodyPr/>
          <a:lstStyle/>
          <a:p>
            <a:pPr marL="0" indent="0" eaLnBrk="1" hangingPunct="1">
              <a:buNone/>
            </a:pPr>
            <a:r>
              <a:rPr lang="en-US" altLang="en-US" sz="2700" dirty="0">
                <a:latin typeface="+mn-lt"/>
              </a:rPr>
              <a:t>Listen to </a:t>
            </a:r>
          </a:p>
          <a:p>
            <a:pPr lvl="1" eaLnBrk="1" hangingPunct="1"/>
            <a:r>
              <a:rPr lang="en-US" altLang="en-US" sz="2400" dirty="0">
                <a:latin typeface="+mn-lt"/>
              </a:rPr>
              <a:t>Your body</a:t>
            </a:r>
          </a:p>
          <a:p>
            <a:pPr lvl="1" eaLnBrk="1" hangingPunct="1"/>
            <a:r>
              <a:rPr lang="en-US" altLang="en-US" sz="2400" dirty="0">
                <a:latin typeface="+mn-lt"/>
              </a:rPr>
              <a:t>Your feelings</a:t>
            </a:r>
          </a:p>
          <a:p>
            <a:pPr lvl="1" eaLnBrk="1" hangingPunct="1"/>
            <a:r>
              <a:rPr lang="en-US" altLang="en-US" sz="2400" dirty="0">
                <a:latin typeface="+mn-lt"/>
              </a:rPr>
              <a:t>Your spirit</a:t>
            </a:r>
          </a:p>
          <a:p>
            <a:pPr lvl="1" eaLnBrk="1" hangingPunct="1"/>
            <a:r>
              <a:rPr lang="en-US" altLang="en-US" sz="2400" dirty="0">
                <a:latin typeface="+mn-lt"/>
              </a:rPr>
              <a:t>Your relationships</a:t>
            </a:r>
          </a:p>
          <a:p>
            <a:pPr lvl="1" eaLnBrk="1" hangingPunct="1"/>
            <a:r>
              <a:rPr lang="en-US" altLang="en-US" sz="2400" dirty="0">
                <a:latin typeface="+mn-lt"/>
              </a:rPr>
              <a:t>Your intellectual life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NDBH_Master PPT Template (1)">
  <a:themeElements>
    <a:clrScheme name="ND">
      <a:dk1>
        <a:sysClr val="windowText" lastClr="000000"/>
      </a:dk1>
      <a:lt1>
        <a:sysClr val="window" lastClr="FFFFFF"/>
      </a:lt1>
      <a:dk2>
        <a:srgbClr val="5E5673"/>
      </a:dk2>
      <a:lt2>
        <a:srgbClr val="EEECE1"/>
      </a:lt2>
      <a:accent1>
        <a:srgbClr val="4DAFAB"/>
      </a:accent1>
      <a:accent2>
        <a:srgbClr val="72C3C4"/>
      </a:accent2>
      <a:accent3>
        <a:srgbClr val="625A77"/>
      </a:accent3>
      <a:accent4>
        <a:srgbClr val="A6A6A4"/>
      </a:accent4>
      <a:accent5>
        <a:srgbClr val="B56E21"/>
      </a:accent5>
      <a:accent6>
        <a:srgbClr val="A6A6A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NDBH PPt 2015</Template>
  <TotalTime>1589</TotalTime>
  <Words>1644</Words>
  <Application>Microsoft Office PowerPoint</Application>
  <PresentationFormat>Widescreen</PresentationFormat>
  <Paragraphs>216</Paragraphs>
  <Slides>25</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vt:lpstr>
      <vt:lpstr>Calibri</vt:lpstr>
      <vt:lpstr>Calibri Light</vt:lpstr>
      <vt:lpstr>Cambria</vt:lpstr>
      <vt:lpstr>Helvetica</vt:lpstr>
      <vt:lpstr>Times</vt:lpstr>
      <vt:lpstr>Times New Roman</vt:lpstr>
      <vt:lpstr>Wingdings</vt:lpstr>
      <vt:lpstr>1_NDBH_Master PPT Template (1)</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MCS- 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Management….or “You” Management</dc:title>
  <dc:creator>Lillian Lynch</dc:creator>
  <cp:lastModifiedBy>Susan</cp:lastModifiedBy>
  <cp:revision>150</cp:revision>
  <cp:lastPrinted>2000-12-12T21:52:32Z</cp:lastPrinted>
  <dcterms:created xsi:type="dcterms:W3CDTF">2000-12-08T15:43:31Z</dcterms:created>
  <dcterms:modified xsi:type="dcterms:W3CDTF">2020-12-02T14:23:11Z</dcterms:modified>
</cp:coreProperties>
</file>