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8" r:id="rId3"/>
    <p:sldId id="259" r:id="rId4"/>
    <p:sldId id="260" r:id="rId5"/>
    <p:sldId id="261" r:id="rId6"/>
    <p:sldId id="263" r:id="rId7"/>
    <p:sldId id="264" r:id="rId8"/>
    <p:sldId id="268" r:id="rId9"/>
    <p:sldId id="265" r:id="rId10"/>
    <p:sldId id="270" r:id="rId11"/>
    <p:sldId id="271" r:id="rId12"/>
    <p:sldId id="266" r:id="rId13"/>
    <p:sldId id="267" r:id="rId14"/>
    <p:sldId id="269" r:id="rId15"/>
    <p:sldId id="272" r:id="rId16"/>
    <p:sldId id="273" r:id="rId17"/>
    <p:sldId id="257" r:id="rId18"/>
    <p:sldId id="262" r:id="rId19"/>
  </p:sldIdLst>
  <p:sldSz cx="18288000" cy="10287000"/>
  <p:notesSz cx="6858000" cy="9144000"/>
  <p:embeddedFontLst>
    <p:embeddedFont>
      <p:font typeface="Antonio" panose="020B0604020202020204" charset="0"/>
      <p:regular r:id="rId21"/>
      <p:bold r:id="rId22"/>
    </p:embeddedFont>
    <p:embeddedFont>
      <p:font typeface="Antonio Light" panose="020B0604020202020204" charset="0"/>
      <p:regular r:id="rId23"/>
      <p:bold r:id="rId24"/>
    </p:embeddedFont>
    <p:embeddedFont>
      <p:font typeface="Calibri" panose="020F0502020204030204" pitchFamily="34" charset="0"/>
      <p:regular r:id="rId25"/>
      <p:bold r:id="rId26"/>
      <p:italic r:id="rId27"/>
      <p:boldItalic r:id="rId28"/>
    </p:embeddedFont>
    <p:embeddedFont>
      <p:font typeface="Raleway" pitchFamily="2" charset="0"/>
      <p:regular r:id="rId29"/>
      <p:bold r:id="rId30"/>
      <p:italic r:id="rId31"/>
      <p:boldItalic r:id="rId32"/>
    </p:embeddedFont>
    <p:embeddedFont>
      <p:font typeface="Raleway Black" pitchFamily="2" charset="0"/>
      <p:bold r:id="rId33"/>
      <p:boldItalic r:id="rId34"/>
    </p:embeddedFont>
    <p:embeddedFont>
      <p:font typeface="Verdana" panose="020B060403050404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z9K51VgFQotqWtJ+oSYO2yOVb4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7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customschemas.google.com/relationships/presentationmetadata" Target="meta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eef645259d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g1eef645259d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 name="Google Shape;21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7bf1e22310_0_3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6" name="Google Shape;226;g27bf1e22310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7bf1e22310_0_5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5" name="Google Shape;245;g27bf1e22310_0_5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7bf1e22310_0_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 name="Google Shape;281;g27bf1e22310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7" name="Google Shape;31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7bf1e22310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g27bf1e22310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eef645259d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g1eef645259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Senate Bill 848</a:t>
            </a:r>
            <a:endParaRPr/>
          </a:p>
        </p:txBody>
      </p:sp>
      <p:sp>
        <p:nvSpPr>
          <p:cNvPr id="123" name="Google Shape;12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7bf1e22310_0_4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6" name="Google Shape;236;g27bf1e22310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2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2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2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2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9"/>
          <p:cNvSpPr>
            <a:spLocks noGrp="1"/>
          </p:cNvSpPr>
          <p:nvPr>
            <p:ph type="pic" idx="2"/>
          </p:nvPr>
        </p:nvSpPr>
        <p:spPr>
          <a:xfrm>
            <a:off x="1792288" y="612775"/>
            <a:ext cx="5486400" cy="4114800"/>
          </a:xfrm>
          <a:prstGeom prst="rect">
            <a:avLst/>
          </a:prstGeom>
          <a:noFill/>
          <a:ln>
            <a:noFill/>
          </a:ln>
        </p:spPr>
      </p:sp>
      <p:sp>
        <p:nvSpPr>
          <p:cNvPr id="64" name="Google Shape;64;p2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www.warriorsrestfoundation.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3.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mt="75000"/>
          </a:blip>
          <a:srcRect t="1509" b="20664"/>
          <a:stretch/>
        </p:blipFill>
        <p:spPr>
          <a:xfrm>
            <a:off x="0" y="0"/>
            <a:ext cx="8812086" cy="10287000"/>
          </a:xfrm>
          <a:prstGeom prst="rect">
            <a:avLst/>
          </a:prstGeom>
          <a:noFill/>
          <a:ln>
            <a:noFill/>
          </a:ln>
        </p:spPr>
      </p:pic>
      <p:pic>
        <p:nvPicPr>
          <p:cNvPr id="85" name="Google Shape;85;p1"/>
          <p:cNvPicPr preferRelativeResize="0"/>
          <p:nvPr/>
        </p:nvPicPr>
        <p:blipFill rotWithShape="1">
          <a:blip r:embed="rId4">
            <a:alphaModFix/>
          </a:blip>
          <a:srcRect l="36284"/>
          <a:stretch/>
        </p:blipFill>
        <p:spPr>
          <a:xfrm rot="-5400000">
            <a:off x="2789954" y="1028700"/>
            <a:ext cx="10287000" cy="8229600"/>
          </a:xfrm>
          <a:prstGeom prst="rect">
            <a:avLst/>
          </a:prstGeom>
          <a:noFill/>
          <a:ln>
            <a:noFill/>
          </a:ln>
        </p:spPr>
      </p:pic>
      <p:pic>
        <p:nvPicPr>
          <p:cNvPr id="86" name="Google Shape;86;p1"/>
          <p:cNvPicPr preferRelativeResize="0"/>
          <p:nvPr/>
        </p:nvPicPr>
        <p:blipFill rotWithShape="1">
          <a:blip r:embed="rId5">
            <a:alphaModFix/>
          </a:blip>
          <a:srcRect/>
          <a:stretch/>
        </p:blipFill>
        <p:spPr>
          <a:xfrm rot="-455947">
            <a:off x="15425078" y="230973"/>
            <a:ext cx="3541524" cy="727622"/>
          </a:xfrm>
          <a:prstGeom prst="rect">
            <a:avLst/>
          </a:prstGeom>
          <a:noFill/>
          <a:ln>
            <a:noFill/>
          </a:ln>
        </p:spPr>
      </p:pic>
      <p:pic>
        <p:nvPicPr>
          <p:cNvPr id="87" name="Google Shape;87;p1"/>
          <p:cNvPicPr preferRelativeResize="0"/>
          <p:nvPr/>
        </p:nvPicPr>
        <p:blipFill rotWithShape="1">
          <a:blip r:embed="rId6">
            <a:alphaModFix/>
          </a:blip>
          <a:srcRect/>
          <a:stretch/>
        </p:blipFill>
        <p:spPr>
          <a:xfrm rot="-955444">
            <a:off x="-1040790" y="8078722"/>
            <a:ext cx="5468009" cy="2714121"/>
          </a:xfrm>
          <a:prstGeom prst="rect">
            <a:avLst/>
          </a:prstGeom>
          <a:noFill/>
          <a:ln>
            <a:noFill/>
          </a:ln>
        </p:spPr>
      </p:pic>
      <p:pic>
        <p:nvPicPr>
          <p:cNvPr id="88" name="Google Shape;88;p1"/>
          <p:cNvPicPr preferRelativeResize="0"/>
          <p:nvPr/>
        </p:nvPicPr>
        <p:blipFill rotWithShape="1">
          <a:blip r:embed="rId7">
            <a:alphaModFix/>
          </a:blip>
          <a:srcRect t="9082"/>
          <a:stretch/>
        </p:blipFill>
        <p:spPr>
          <a:xfrm>
            <a:off x="11716764" y="1343027"/>
            <a:ext cx="3189883" cy="3114737"/>
          </a:xfrm>
          <a:prstGeom prst="rect">
            <a:avLst/>
          </a:prstGeom>
          <a:noFill/>
          <a:ln>
            <a:noFill/>
          </a:ln>
        </p:spPr>
      </p:pic>
      <p:pic>
        <p:nvPicPr>
          <p:cNvPr id="89" name="Google Shape;89;p1"/>
          <p:cNvPicPr preferRelativeResize="0"/>
          <p:nvPr/>
        </p:nvPicPr>
        <p:blipFill rotWithShape="1">
          <a:blip r:embed="rId8">
            <a:alphaModFix/>
          </a:blip>
          <a:srcRect l="33362" t="21543" r="6319" b="32744"/>
          <a:stretch/>
        </p:blipFill>
        <p:spPr>
          <a:xfrm>
            <a:off x="8812080" y="4457779"/>
            <a:ext cx="8999240" cy="2922926"/>
          </a:xfrm>
          <a:prstGeom prst="rect">
            <a:avLst/>
          </a:prstGeom>
          <a:noFill/>
          <a:ln>
            <a:noFill/>
          </a:ln>
        </p:spPr>
      </p:pic>
      <p:sp>
        <p:nvSpPr>
          <p:cNvPr id="90" name="Google Shape;90;p1"/>
          <p:cNvSpPr txBox="1"/>
          <p:nvPr/>
        </p:nvSpPr>
        <p:spPr>
          <a:xfrm>
            <a:off x="8713147" y="6348835"/>
            <a:ext cx="8051700" cy="923400"/>
          </a:xfrm>
          <a:prstGeom prst="rect">
            <a:avLst/>
          </a:prstGeom>
          <a:noFill/>
          <a:ln>
            <a:noFill/>
          </a:ln>
        </p:spPr>
        <p:txBody>
          <a:bodyPr spcFirstLastPara="1" wrap="square" lIns="0" tIns="0" rIns="0" bIns="0" anchor="t" anchorCtr="0">
            <a:noAutofit/>
          </a:bodyPr>
          <a:lstStyle/>
          <a:p>
            <a:pPr marL="0" marR="0" lvl="0" indent="0" algn="ctr" rtl="0">
              <a:lnSpc>
                <a:spcPct val="107716"/>
              </a:lnSpc>
              <a:spcBef>
                <a:spcPts val="0"/>
              </a:spcBef>
              <a:spcAft>
                <a:spcPts val="0"/>
              </a:spcAft>
              <a:buClr>
                <a:srgbClr val="000000"/>
              </a:buClr>
              <a:buSzPts val="6000"/>
              <a:buFont typeface="Arial"/>
              <a:buNone/>
            </a:pPr>
            <a:endParaRPr sz="6000" b="0" i="0" u="none" strike="noStrike" cap="none">
              <a:solidFill>
                <a:srgbClr val="FFFFFF"/>
              </a:solidFill>
              <a:latin typeface="Antonio Light"/>
              <a:ea typeface="Antonio Light"/>
              <a:cs typeface="Antonio Light"/>
              <a:sym typeface="Antonio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88888"/>
        </a:solidFill>
        <a:effectLst/>
      </p:bgPr>
    </p:bg>
    <p:spTree>
      <p:nvGrpSpPr>
        <p:cNvPr id="1" name="Shape 254"/>
        <p:cNvGrpSpPr/>
        <p:nvPr/>
      </p:nvGrpSpPr>
      <p:grpSpPr>
        <a:xfrm>
          <a:off x="0" y="0"/>
          <a:ext cx="0" cy="0"/>
          <a:chOff x="0" y="0"/>
          <a:chExt cx="0" cy="0"/>
        </a:xfrm>
      </p:grpSpPr>
      <p:pic>
        <p:nvPicPr>
          <p:cNvPr id="255" name="Google Shape;255;g1eef645259d_0_65"/>
          <p:cNvPicPr preferRelativeResize="0"/>
          <p:nvPr/>
        </p:nvPicPr>
        <p:blipFill rotWithShape="1">
          <a:blip r:embed="rId3">
            <a:alphaModFix/>
          </a:blip>
          <a:srcRect/>
          <a:stretch/>
        </p:blipFill>
        <p:spPr>
          <a:xfrm>
            <a:off x="166700" y="109475"/>
            <a:ext cx="2655675" cy="2852150"/>
          </a:xfrm>
          <a:prstGeom prst="rect">
            <a:avLst/>
          </a:prstGeom>
          <a:noFill/>
          <a:ln>
            <a:noFill/>
          </a:ln>
        </p:spPr>
      </p:pic>
      <p:sp>
        <p:nvSpPr>
          <p:cNvPr id="256" name="Google Shape;256;g1eef645259d_0_65"/>
          <p:cNvSpPr txBox="1"/>
          <p:nvPr/>
        </p:nvSpPr>
        <p:spPr>
          <a:xfrm>
            <a:off x="5023500" y="996900"/>
            <a:ext cx="8241000" cy="1077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800"/>
              <a:buFont typeface="Arial"/>
              <a:buNone/>
            </a:pPr>
            <a:r>
              <a:rPr lang="en-US" sz="5800" b="1" i="0" u="none" strike="noStrike" cap="none">
                <a:solidFill>
                  <a:srgbClr val="2649B3"/>
                </a:solidFill>
                <a:latin typeface="Arial"/>
                <a:ea typeface="Arial"/>
                <a:cs typeface="Arial"/>
                <a:sym typeface="Arial"/>
              </a:rPr>
              <a:t>WE ARE YOU</a:t>
            </a:r>
            <a:endParaRPr sz="5800" b="1" i="0" u="none" strike="noStrike" cap="none">
              <a:solidFill>
                <a:srgbClr val="2649B3"/>
              </a:solidFill>
              <a:latin typeface="Arial"/>
              <a:ea typeface="Arial"/>
              <a:cs typeface="Arial"/>
              <a:sym typeface="Arial"/>
            </a:endParaRPr>
          </a:p>
        </p:txBody>
      </p:sp>
      <p:pic>
        <p:nvPicPr>
          <p:cNvPr id="257" name="Google Shape;257;g1eef645259d_0_65"/>
          <p:cNvPicPr preferRelativeResize="0"/>
          <p:nvPr/>
        </p:nvPicPr>
        <p:blipFill rotWithShape="1">
          <a:blip r:embed="rId4">
            <a:alphaModFix/>
          </a:blip>
          <a:srcRect/>
          <a:stretch/>
        </p:blipFill>
        <p:spPr>
          <a:xfrm>
            <a:off x="7547001" y="2808513"/>
            <a:ext cx="2458516" cy="3662528"/>
          </a:xfrm>
          <a:prstGeom prst="rect">
            <a:avLst/>
          </a:prstGeom>
          <a:noFill/>
          <a:ln>
            <a:noFill/>
          </a:ln>
        </p:spPr>
      </p:pic>
      <p:pic>
        <p:nvPicPr>
          <p:cNvPr id="258" name="Google Shape;258;g1eef645259d_0_65"/>
          <p:cNvPicPr preferRelativeResize="0"/>
          <p:nvPr/>
        </p:nvPicPr>
        <p:blipFill rotWithShape="1">
          <a:blip r:embed="rId5">
            <a:alphaModFix/>
          </a:blip>
          <a:srcRect/>
          <a:stretch/>
        </p:blipFill>
        <p:spPr>
          <a:xfrm>
            <a:off x="12870609" y="2808513"/>
            <a:ext cx="2886461" cy="3640967"/>
          </a:xfrm>
          <a:prstGeom prst="rect">
            <a:avLst/>
          </a:prstGeom>
          <a:noFill/>
          <a:ln>
            <a:noFill/>
          </a:ln>
        </p:spPr>
      </p:pic>
      <p:sp>
        <p:nvSpPr>
          <p:cNvPr id="259" name="Google Shape;259;g1eef645259d_0_65"/>
          <p:cNvSpPr txBox="1"/>
          <p:nvPr/>
        </p:nvSpPr>
        <p:spPr>
          <a:xfrm>
            <a:off x="1115975" y="6781700"/>
            <a:ext cx="1988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60" name="Google Shape;260;g1eef645259d_0_65"/>
          <p:cNvSpPr txBox="1"/>
          <p:nvPr/>
        </p:nvSpPr>
        <p:spPr>
          <a:xfrm>
            <a:off x="1665513" y="6552775"/>
            <a:ext cx="4033157" cy="1384964"/>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libri"/>
                <a:ea typeface="Calibri"/>
                <a:cs typeface="Calibri"/>
                <a:sym typeface="Calibri"/>
              </a:rPr>
              <a:t>  BRETT KEY	</a:t>
            </a:r>
            <a:endParaRPr sz="36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rgbClr val="2649B3"/>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Calibri"/>
                <a:ea typeface="Calibri"/>
                <a:cs typeface="Calibri"/>
                <a:sym typeface="Calibri"/>
              </a:rPr>
              <a:t>EXECUTIVE DIRECTOR</a:t>
            </a:r>
            <a:endParaRPr sz="3200" b="1" i="0" u="none" strike="noStrike" cap="none">
              <a:solidFill>
                <a:schemeClr val="lt1"/>
              </a:solidFill>
              <a:latin typeface="Calibri"/>
              <a:ea typeface="Calibri"/>
              <a:cs typeface="Calibri"/>
              <a:sym typeface="Calibri"/>
            </a:endParaRPr>
          </a:p>
        </p:txBody>
      </p:sp>
      <p:sp>
        <p:nvSpPr>
          <p:cNvPr id="261" name="Google Shape;261;g1eef645259d_0_65"/>
          <p:cNvSpPr txBox="1"/>
          <p:nvPr/>
        </p:nvSpPr>
        <p:spPr>
          <a:xfrm>
            <a:off x="12050486" y="6552775"/>
            <a:ext cx="4572000" cy="1384964"/>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libri"/>
                <a:ea typeface="Calibri"/>
                <a:cs typeface="Calibri"/>
                <a:sym typeface="Calibri"/>
              </a:rPr>
              <a:t>MARK CALHOON</a:t>
            </a:r>
            <a:endParaRPr sz="36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Calibri"/>
                <a:ea typeface="Calibri"/>
                <a:cs typeface="Calibri"/>
                <a:sym typeface="Calibri"/>
              </a:rPr>
              <a:t>FIRE/EMS LIAISON</a:t>
            </a:r>
            <a:endParaRPr sz="3200" b="1" i="0" u="none" strike="noStrike" cap="none">
              <a:solidFill>
                <a:schemeClr val="lt1"/>
              </a:solidFill>
              <a:latin typeface="Calibri"/>
              <a:ea typeface="Calibri"/>
              <a:cs typeface="Calibri"/>
              <a:sym typeface="Calibri"/>
            </a:endParaRPr>
          </a:p>
        </p:txBody>
      </p:sp>
      <p:sp>
        <p:nvSpPr>
          <p:cNvPr id="262" name="Google Shape;262;g1eef645259d_0_65"/>
          <p:cNvSpPr txBox="1"/>
          <p:nvPr/>
        </p:nvSpPr>
        <p:spPr>
          <a:xfrm>
            <a:off x="608375" y="9056575"/>
            <a:ext cx="167874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1" u="none" strike="noStrike" cap="none">
                <a:solidFill>
                  <a:srgbClr val="2649B3"/>
                </a:solidFill>
                <a:latin typeface="Calibri"/>
                <a:ea typeface="Calibri"/>
                <a:cs typeface="Calibri"/>
                <a:sym typeface="Calibri"/>
              </a:rPr>
              <a:t>HELPING FIRST RESPONDERS HEAL FROM FRONTLINE TRAUMAS</a:t>
            </a:r>
            <a:endParaRPr sz="4400" b="1" i="1" u="none" strike="noStrike" cap="none">
              <a:solidFill>
                <a:srgbClr val="2649B3"/>
              </a:solidFill>
              <a:latin typeface="Calibri"/>
              <a:ea typeface="Calibri"/>
              <a:cs typeface="Calibri"/>
              <a:sym typeface="Calibri"/>
            </a:endParaRPr>
          </a:p>
        </p:txBody>
      </p:sp>
      <p:pic>
        <p:nvPicPr>
          <p:cNvPr id="263" name="Google Shape;263;g1eef645259d_0_65"/>
          <p:cNvPicPr preferRelativeResize="0"/>
          <p:nvPr/>
        </p:nvPicPr>
        <p:blipFill rotWithShape="1">
          <a:blip r:embed="rId6">
            <a:alphaModFix/>
          </a:blip>
          <a:srcRect/>
          <a:stretch/>
        </p:blipFill>
        <p:spPr>
          <a:xfrm>
            <a:off x="2223393" y="2869704"/>
            <a:ext cx="2458516" cy="3690080"/>
          </a:xfrm>
          <a:prstGeom prst="rect">
            <a:avLst/>
          </a:prstGeom>
          <a:noFill/>
          <a:ln>
            <a:noFill/>
          </a:ln>
        </p:spPr>
      </p:pic>
      <p:sp>
        <p:nvSpPr>
          <p:cNvPr id="264" name="Google Shape;264;g1eef645259d_0_65"/>
          <p:cNvSpPr txBox="1"/>
          <p:nvPr/>
        </p:nvSpPr>
        <p:spPr>
          <a:xfrm>
            <a:off x="6417129" y="6583469"/>
            <a:ext cx="4996542" cy="12926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FFFF"/>
                </a:solidFill>
                <a:latin typeface="Calibri"/>
                <a:ea typeface="Calibri"/>
                <a:cs typeface="Calibri"/>
                <a:sym typeface="Calibri"/>
              </a:rPr>
              <a:t>GARY BERRYHILL</a:t>
            </a:r>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649B3"/>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Calibri"/>
                <a:ea typeface="Calibri"/>
                <a:cs typeface="Calibri"/>
                <a:sym typeface="Calibri"/>
              </a:rPr>
              <a:t>DIRECTOR of OPERATIONS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88888"/>
        </a:solidFill>
        <a:effectLst/>
      </p:bgPr>
    </p:bg>
    <p:spTree>
      <p:nvGrpSpPr>
        <p:cNvPr id="1" name="Shape 268"/>
        <p:cNvGrpSpPr/>
        <p:nvPr/>
      </p:nvGrpSpPr>
      <p:grpSpPr>
        <a:xfrm>
          <a:off x="0" y="0"/>
          <a:ext cx="0" cy="0"/>
          <a:chOff x="0" y="0"/>
          <a:chExt cx="0" cy="0"/>
        </a:xfrm>
      </p:grpSpPr>
      <p:pic>
        <p:nvPicPr>
          <p:cNvPr id="269" name="Google Shape;269;p33"/>
          <p:cNvPicPr preferRelativeResize="0"/>
          <p:nvPr/>
        </p:nvPicPr>
        <p:blipFill rotWithShape="1">
          <a:blip r:embed="rId3">
            <a:alphaModFix/>
          </a:blip>
          <a:srcRect/>
          <a:stretch/>
        </p:blipFill>
        <p:spPr>
          <a:xfrm>
            <a:off x="166700" y="109475"/>
            <a:ext cx="2655675" cy="2852150"/>
          </a:xfrm>
          <a:prstGeom prst="rect">
            <a:avLst/>
          </a:prstGeom>
          <a:noFill/>
          <a:ln>
            <a:noFill/>
          </a:ln>
        </p:spPr>
      </p:pic>
      <p:sp>
        <p:nvSpPr>
          <p:cNvPr id="270" name="Google Shape;270;p33"/>
          <p:cNvSpPr txBox="1"/>
          <p:nvPr/>
        </p:nvSpPr>
        <p:spPr>
          <a:xfrm>
            <a:off x="5023500" y="996900"/>
            <a:ext cx="8241000" cy="1077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800"/>
              <a:buFont typeface="Arial"/>
              <a:buNone/>
            </a:pPr>
            <a:r>
              <a:rPr lang="en-US" sz="5800" b="1" i="0" u="none" strike="noStrike" cap="none">
                <a:solidFill>
                  <a:srgbClr val="2649B3"/>
                </a:solidFill>
                <a:latin typeface="Arial"/>
                <a:ea typeface="Arial"/>
                <a:cs typeface="Arial"/>
                <a:sym typeface="Arial"/>
              </a:rPr>
              <a:t>WE ARE YOU</a:t>
            </a:r>
            <a:endParaRPr sz="5800" b="1" i="0" u="none" strike="noStrike" cap="none">
              <a:solidFill>
                <a:srgbClr val="2649B3"/>
              </a:solidFill>
              <a:latin typeface="Arial"/>
              <a:ea typeface="Arial"/>
              <a:cs typeface="Arial"/>
              <a:sym typeface="Arial"/>
            </a:endParaRPr>
          </a:p>
        </p:txBody>
      </p:sp>
      <p:pic>
        <p:nvPicPr>
          <p:cNvPr id="271" name="Google Shape;271;p33"/>
          <p:cNvPicPr preferRelativeResize="0"/>
          <p:nvPr/>
        </p:nvPicPr>
        <p:blipFill rotWithShape="1">
          <a:blip r:embed="rId4">
            <a:alphaModFix/>
          </a:blip>
          <a:srcRect/>
          <a:stretch/>
        </p:blipFill>
        <p:spPr>
          <a:xfrm>
            <a:off x="2088031" y="2667901"/>
            <a:ext cx="2538946" cy="3564325"/>
          </a:xfrm>
          <a:prstGeom prst="rect">
            <a:avLst/>
          </a:prstGeom>
          <a:noFill/>
          <a:ln>
            <a:noFill/>
          </a:ln>
        </p:spPr>
      </p:pic>
      <p:pic>
        <p:nvPicPr>
          <p:cNvPr id="272" name="Google Shape;272;p33"/>
          <p:cNvPicPr preferRelativeResize="0"/>
          <p:nvPr/>
        </p:nvPicPr>
        <p:blipFill rotWithShape="1">
          <a:blip r:embed="rId5">
            <a:alphaModFix/>
          </a:blip>
          <a:srcRect/>
          <a:stretch/>
        </p:blipFill>
        <p:spPr>
          <a:xfrm>
            <a:off x="8074625" y="2667901"/>
            <a:ext cx="2538946" cy="3564325"/>
          </a:xfrm>
          <a:prstGeom prst="rect">
            <a:avLst/>
          </a:prstGeom>
          <a:noFill/>
          <a:ln>
            <a:noFill/>
          </a:ln>
        </p:spPr>
      </p:pic>
      <p:pic>
        <p:nvPicPr>
          <p:cNvPr id="273" name="Google Shape;273;p33"/>
          <p:cNvPicPr preferRelativeResize="0"/>
          <p:nvPr/>
        </p:nvPicPr>
        <p:blipFill rotWithShape="1">
          <a:blip r:embed="rId6">
            <a:alphaModFix/>
          </a:blip>
          <a:srcRect/>
          <a:stretch/>
        </p:blipFill>
        <p:spPr>
          <a:xfrm>
            <a:off x="13836065" y="2667901"/>
            <a:ext cx="2770092" cy="3564325"/>
          </a:xfrm>
          <a:prstGeom prst="rect">
            <a:avLst/>
          </a:prstGeom>
          <a:noFill/>
          <a:ln>
            <a:noFill/>
          </a:ln>
        </p:spPr>
      </p:pic>
      <p:sp>
        <p:nvSpPr>
          <p:cNvPr id="274" name="Google Shape;274;p33"/>
          <p:cNvSpPr txBox="1"/>
          <p:nvPr/>
        </p:nvSpPr>
        <p:spPr>
          <a:xfrm>
            <a:off x="1115975" y="6781700"/>
            <a:ext cx="1988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5" name="Google Shape;275;p33"/>
          <p:cNvSpPr txBox="1"/>
          <p:nvPr/>
        </p:nvSpPr>
        <p:spPr>
          <a:xfrm>
            <a:off x="1115975" y="6552775"/>
            <a:ext cx="5203182" cy="1384964"/>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libri"/>
                <a:ea typeface="Calibri"/>
                <a:cs typeface="Calibri"/>
                <a:sym typeface="Calibri"/>
              </a:rPr>
              <a:t>Dr. KATHY THOMAS, PhD</a:t>
            </a:r>
            <a:endParaRPr sz="36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rgbClr val="2649B3"/>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Calibri"/>
                <a:ea typeface="Calibri"/>
                <a:cs typeface="Calibri"/>
                <a:sym typeface="Calibri"/>
              </a:rPr>
              <a:t>CLINICAL DIRECTOR</a:t>
            </a:r>
            <a:endParaRPr sz="3200" b="1" i="0" u="none" strike="noStrike" cap="none">
              <a:solidFill>
                <a:schemeClr val="lt1"/>
              </a:solidFill>
              <a:latin typeface="Calibri"/>
              <a:ea typeface="Calibri"/>
              <a:cs typeface="Calibri"/>
              <a:sym typeface="Calibri"/>
            </a:endParaRPr>
          </a:p>
        </p:txBody>
      </p:sp>
      <p:sp>
        <p:nvSpPr>
          <p:cNvPr id="276" name="Google Shape;276;p33"/>
          <p:cNvSpPr txBox="1"/>
          <p:nvPr/>
        </p:nvSpPr>
        <p:spPr>
          <a:xfrm>
            <a:off x="7168243" y="6552775"/>
            <a:ext cx="4261757" cy="236984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libri"/>
                <a:ea typeface="Calibri"/>
                <a:cs typeface="Calibri"/>
                <a:sym typeface="Calibri"/>
              </a:rPr>
              <a:t>JILL NEWMAN, LPC-S</a:t>
            </a:r>
            <a:endParaRPr sz="36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Calibri"/>
                <a:ea typeface="Calibri"/>
                <a:cs typeface="Calibri"/>
                <a:sym typeface="Calibri"/>
              </a:rPr>
              <a:t>DIRECTOR of EDUCATION and OUTREACH</a:t>
            </a:r>
            <a:endParaRPr sz="3200" b="1" i="0" u="none" strike="noStrike" cap="none">
              <a:solidFill>
                <a:schemeClr val="lt1"/>
              </a:solidFill>
              <a:latin typeface="Calibri"/>
              <a:ea typeface="Calibri"/>
              <a:cs typeface="Calibri"/>
              <a:sym typeface="Calibri"/>
            </a:endParaRPr>
          </a:p>
        </p:txBody>
      </p:sp>
      <p:sp>
        <p:nvSpPr>
          <p:cNvPr id="277" name="Google Shape;277;p33"/>
          <p:cNvSpPr txBox="1"/>
          <p:nvPr/>
        </p:nvSpPr>
        <p:spPr>
          <a:xfrm>
            <a:off x="12540344" y="6552775"/>
            <a:ext cx="5372100" cy="187740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libri"/>
                <a:ea typeface="Calibri"/>
                <a:cs typeface="Calibri"/>
                <a:sym typeface="Calibri"/>
              </a:rPr>
              <a:t>Dr. JAY DAWES, PhD</a:t>
            </a:r>
            <a:endParaRPr sz="36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Calibri"/>
                <a:ea typeface="Calibri"/>
                <a:cs typeface="Calibri"/>
                <a:sym typeface="Calibri"/>
              </a:rPr>
              <a:t>DIRECTOR of WELLNESS and PHYSICAL FITNESS</a:t>
            </a:r>
            <a:endParaRPr sz="3200" b="1" i="0" u="none" strike="noStrike" cap="none">
              <a:solidFill>
                <a:schemeClr val="lt1"/>
              </a:solidFill>
              <a:latin typeface="Calibri"/>
              <a:ea typeface="Calibri"/>
              <a:cs typeface="Calibri"/>
              <a:sym typeface="Calibri"/>
            </a:endParaRPr>
          </a:p>
        </p:txBody>
      </p:sp>
      <p:sp>
        <p:nvSpPr>
          <p:cNvPr id="278" name="Google Shape;278;p33"/>
          <p:cNvSpPr txBox="1"/>
          <p:nvPr/>
        </p:nvSpPr>
        <p:spPr>
          <a:xfrm>
            <a:off x="608375" y="9056575"/>
            <a:ext cx="167874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1" u="none" strike="noStrike" cap="none">
                <a:solidFill>
                  <a:srgbClr val="2649B3"/>
                </a:solidFill>
                <a:latin typeface="Calibri"/>
                <a:ea typeface="Calibri"/>
                <a:cs typeface="Calibri"/>
                <a:sym typeface="Calibri"/>
              </a:rPr>
              <a:t>HELPING FIRST RESPONDERS HEAL FROM FRONTLINE TRAUMAS</a:t>
            </a:r>
            <a:endParaRPr sz="4400" b="1" i="1" u="none" strike="noStrike" cap="none">
              <a:solidFill>
                <a:srgbClr val="2649B3"/>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19"/>
          <p:cNvPicPr preferRelativeResize="0"/>
          <p:nvPr/>
        </p:nvPicPr>
        <p:blipFill rotWithShape="1">
          <a:blip r:embed="rId3">
            <a:alphaModFix/>
          </a:blip>
          <a:srcRect t="7786" b="7786"/>
          <a:stretch/>
        </p:blipFill>
        <p:spPr>
          <a:xfrm>
            <a:off x="0" y="0"/>
            <a:ext cx="18288000" cy="10287000"/>
          </a:xfrm>
          <a:prstGeom prst="rect">
            <a:avLst/>
          </a:prstGeom>
          <a:noFill/>
          <a:ln>
            <a:noFill/>
          </a:ln>
        </p:spPr>
      </p:pic>
      <p:sp>
        <p:nvSpPr>
          <p:cNvPr id="221" name="Google Shape;221;p19"/>
          <p:cNvSpPr txBox="1"/>
          <p:nvPr/>
        </p:nvSpPr>
        <p:spPr>
          <a:xfrm>
            <a:off x="2057400" y="5073174"/>
            <a:ext cx="14401800" cy="3433248"/>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2100"/>
              <a:buFont typeface="Arial"/>
              <a:buNone/>
            </a:pPr>
            <a:endParaRPr sz="1400" b="1"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200"/>
              <a:buFont typeface="Arial"/>
              <a:buNone/>
            </a:pPr>
            <a:r>
              <a:rPr lang="en-US" sz="6000" b="1" i="0" u="sng" strike="noStrike" cap="none">
                <a:solidFill>
                  <a:srgbClr val="0070C0"/>
                </a:solidFill>
                <a:latin typeface="Arial"/>
                <a:ea typeface="Arial"/>
                <a:cs typeface="Arial"/>
                <a:sym typeface="Arial"/>
                <a:hlinkClick r:id="rId4">
                  <a:extLst>
                    <a:ext uri="{A12FA001-AC4F-418D-AE19-62706E023703}">
                      <ahyp:hlinkClr xmlns:ahyp="http://schemas.microsoft.com/office/drawing/2018/hyperlinkcolor" val="tx"/>
                    </a:ext>
                  </a:extLst>
                </a:hlinkClick>
              </a:rPr>
              <a:t>www.warriorsrestfoundation.org</a:t>
            </a:r>
            <a:endParaRPr sz="6000" b="1" i="0" u="sng" strike="noStrike" cap="none">
              <a:solidFill>
                <a:srgbClr val="0070C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200"/>
              <a:buFont typeface="Arial"/>
              <a:buNone/>
            </a:pPr>
            <a:endParaRPr sz="6000" b="1" i="0" u="none" strike="noStrike" cap="none">
              <a:solidFill>
                <a:srgbClr val="0070C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200"/>
              <a:buFont typeface="Arial"/>
              <a:buNone/>
            </a:pPr>
            <a:r>
              <a:rPr lang="en-US" sz="6000" b="1" i="0" u="none" strike="noStrike" cap="none">
                <a:solidFill>
                  <a:srgbClr val="0070C0"/>
                </a:solidFill>
                <a:latin typeface="Arial"/>
                <a:ea typeface="Arial"/>
                <a:cs typeface="Arial"/>
                <a:sym typeface="Arial"/>
              </a:rPr>
              <a:t>info@warriorsrestfoundation.org</a:t>
            </a:r>
            <a:endParaRPr sz="6000" b="1" i="0" u="none" strike="noStrike" cap="none">
              <a:solidFill>
                <a:srgbClr val="0070C0"/>
              </a:solidFill>
              <a:latin typeface="Arial"/>
              <a:ea typeface="Arial"/>
              <a:cs typeface="Arial"/>
              <a:sym typeface="Arial"/>
            </a:endParaRPr>
          </a:p>
        </p:txBody>
      </p:sp>
      <p:pic>
        <p:nvPicPr>
          <p:cNvPr id="222" name="Google Shape;222;p19"/>
          <p:cNvPicPr preferRelativeResize="0"/>
          <p:nvPr/>
        </p:nvPicPr>
        <p:blipFill rotWithShape="1">
          <a:blip r:embed="rId5">
            <a:alphaModFix/>
          </a:blip>
          <a:srcRect/>
          <a:stretch/>
        </p:blipFill>
        <p:spPr>
          <a:xfrm>
            <a:off x="5672834" y="780331"/>
            <a:ext cx="6942316" cy="2975279"/>
          </a:xfrm>
          <a:prstGeom prst="rect">
            <a:avLst/>
          </a:prstGeom>
          <a:noFill/>
          <a:ln>
            <a:noFill/>
          </a:ln>
        </p:spPr>
      </p:pic>
      <p:sp>
        <p:nvSpPr>
          <p:cNvPr id="223" name="Google Shape;223;p19"/>
          <p:cNvSpPr txBox="1"/>
          <p:nvPr/>
        </p:nvSpPr>
        <p:spPr>
          <a:xfrm>
            <a:off x="1332314" y="3845021"/>
            <a:ext cx="15381913" cy="132340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rgbClr val="CCCCCC"/>
                </a:solidFill>
                <a:latin typeface="Arial"/>
                <a:ea typeface="Arial"/>
                <a:cs typeface="Arial"/>
                <a:sym typeface="Arial"/>
              </a:rPr>
              <a:t>Office # 405-285-0544</a:t>
            </a:r>
            <a:endParaRPr sz="6000" b="1" i="0" u="none" strike="noStrike" cap="none">
              <a:solidFill>
                <a:srgbClr val="CCCC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227"/>
        <p:cNvGrpSpPr/>
        <p:nvPr/>
      </p:nvGrpSpPr>
      <p:grpSpPr>
        <a:xfrm>
          <a:off x="0" y="0"/>
          <a:ext cx="0" cy="0"/>
          <a:chOff x="0" y="0"/>
          <a:chExt cx="0" cy="0"/>
        </a:xfrm>
      </p:grpSpPr>
      <p:pic>
        <p:nvPicPr>
          <p:cNvPr id="228" name="Google Shape;228;g27bf1e22310_0_388"/>
          <p:cNvPicPr preferRelativeResize="0"/>
          <p:nvPr/>
        </p:nvPicPr>
        <p:blipFill rotWithShape="1">
          <a:blip r:embed="rId3">
            <a:alphaModFix amt="50000"/>
          </a:blip>
          <a:srcRect t="10591" b="10599"/>
          <a:stretch/>
        </p:blipFill>
        <p:spPr>
          <a:xfrm>
            <a:off x="0" y="0"/>
            <a:ext cx="18288000" cy="10287000"/>
          </a:xfrm>
          <a:prstGeom prst="rect">
            <a:avLst/>
          </a:prstGeom>
          <a:noFill/>
          <a:ln>
            <a:noFill/>
          </a:ln>
        </p:spPr>
      </p:pic>
      <p:grpSp>
        <p:nvGrpSpPr>
          <p:cNvPr id="229" name="Google Shape;229;g27bf1e22310_0_388"/>
          <p:cNvGrpSpPr/>
          <p:nvPr/>
        </p:nvGrpSpPr>
        <p:grpSpPr>
          <a:xfrm>
            <a:off x="-403426" y="2506547"/>
            <a:ext cx="19148765" cy="5130394"/>
            <a:chOff x="0" y="-85725"/>
            <a:chExt cx="5043263" cy="1351206"/>
          </a:xfrm>
        </p:grpSpPr>
        <p:sp>
          <p:nvSpPr>
            <p:cNvPr id="230" name="Google Shape;230;g27bf1e22310_0_388"/>
            <p:cNvSpPr/>
            <p:nvPr/>
          </p:nvSpPr>
          <p:spPr>
            <a:xfrm>
              <a:off x="0" y="0"/>
              <a:ext cx="5043263" cy="1265481"/>
            </a:xfrm>
            <a:custGeom>
              <a:avLst/>
              <a:gdLst/>
              <a:ahLst/>
              <a:cxnLst/>
              <a:rect l="l" t="t" r="r" b="b"/>
              <a:pathLst>
                <a:path w="5043263" h="1265481" extrusionOk="0">
                  <a:moveTo>
                    <a:pt x="0" y="0"/>
                  </a:moveTo>
                  <a:lnTo>
                    <a:pt x="5043263" y="0"/>
                  </a:lnTo>
                  <a:lnTo>
                    <a:pt x="5043263" y="1265481"/>
                  </a:lnTo>
                  <a:lnTo>
                    <a:pt x="0" y="1265481"/>
                  </a:lnTo>
                  <a:close/>
                </a:path>
              </a:pathLst>
            </a:custGeom>
            <a:solidFill>
              <a:srgbClr val="000000"/>
            </a:solidFill>
            <a:ln>
              <a:noFill/>
            </a:ln>
          </p:spPr>
          <p:txBody>
            <a:bodyPr/>
            <a:lstStyle/>
            <a:p>
              <a:endParaRPr lang="en-US"/>
            </a:p>
          </p:txBody>
        </p:sp>
        <p:sp>
          <p:nvSpPr>
            <p:cNvPr id="231" name="Google Shape;231;g27bf1e22310_0_388"/>
            <p:cNvSpPr txBox="1"/>
            <p:nvPr/>
          </p:nvSpPr>
          <p:spPr>
            <a:xfrm>
              <a:off x="0" y="-85725"/>
              <a:ext cx="812700" cy="898500"/>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32" name="Google Shape;232;g27bf1e22310_0_388"/>
          <p:cNvSpPr txBox="1"/>
          <p:nvPr/>
        </p:nvSpPr>
        <p:spPr>
          <a:xfrm>
            <a:off x="1253463" y="3128634"/>
            <a:ext cx="15949500" cy="43785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1200"/>
              </a:spcBef>
              <a:spcAft>
                <a:spcPts val="0"/>
              </a:spcAft>
              <a:buClr>
                <a:schemeClr val="dk1"/>
              </a:buClr>
              <a:buSzPts val="1100"/>
              <a:buFont typeface="Arial"/>
              <a:buNone/>
            </a:pPr>
            <a:r>
              <a:rPr lang="en-US" sz="2900" b="1">
                <a:solidFill>
                  <a:srgbClr val="FFFFFF"/>
                </a:solidFill>
                <a:latin typeface="Raleway"/>
                <a:ea typeface="Raleway"/>
                <a:cs typeface="Raleway"/>
                <a:sym typeface="Raleway"/>
              </a:rPr>
              <a:t>Care for your people and increase retention by building healthy teams.</a:t>
            </a:r>
            <a:endParaRPr sz="2900" b="1">
              <a:solidFill>
                <a:srgbClr val="FFFFFF"/>
              </a:solidFill>
              <a:latin typeface="Raleway"/>
              <a:ea typeface="Raleway"/>
              <a:cs typeface="Raleway"/>
              <a:sym typeface="Raleway"/>
            </a:endParaRPr>
          </a:p>
          <a:p>
            <a:pPr marL="0" lvl="0" indent="0" algn="ctr" rtl="0">
              <a:lnSpc>
                <a:spcPct val="115000"/>
              </a:lnSpc>
              <a:spcBef>
                <a:spcPts val="1200"/>
              </a:spcBef>
              <a:spcAft>
                <a:spcPts val="0"/>
              </a:spcAft>
              <a:buClr>
                <a:schemeClr val="dk1"/>
              </a:buClr>
              <a:buSzPts val="1100"/>
              <a:buFont typeface="Arial"/>
              <a:buNone/>
            </a:pPr>
            <a:r>
              <a:rPr lang="en-US" sz="2900">
                <a:solidFill>
                  <a:srgbClr val="FFFFFF"/>
                </a:solidFill>
                <a:latin typeface="Times New Roman"/>
                <a:ea typeface="Times New Roman"/>
                <a:cs typeface="Times New Roman"/>
                <a:sym typeface="Times New Roman"/>
              </a:rPr>
              <a:t> </a:t>
            </a:r>
            <a:endParaRPr sz="2900">
              <a:solidFill>
                <a:srgbClr val="FFFFFF"/>
              </a:solidFill>
              <a:latin typeface="Times New Roman"/>
              <a:ea typeface="Times New Roman"/>
              <a:cs typeface="Times New Roman"/>
              <a:sym typeface="Times New Roman"/>
            </a:endParaRPr>
          </a:p>
          <a:p>
            <a:pPr marL="0" lvl="0" indent="0" algn="ctr" rtl="0">
              <a:lnSpc>
                <a:spcPct val="115000"/>
              </a:lnSpc>
              <a:spcBef>
                <a:spcPts val="1200"/>
              </a:spcBef>
              <a:spcAft>
                <a:spcPts val="0"/>
              </a:spcAft>
              <a:buClr>
                <a:schemeClr val="dk1"/>
              </a:buClr>
              <a:buSzPts val="1100"/>
              <a:buFont typeface="Arial"/>
              <a:buNone/>
            </a:pPr>
            <a:r>
              <a:rPr lang="en-US" sz="2900">
                <a:solidFill>
                  <a:srgbClr val="FFFFFF"/>
                </a:solidFill>
                <a:latin typeface="Raleway"/>
                <a:ea typeface="Raleway"/>
                <a:cs typeface="Raleway"/>
                <a:sym typeface="Raleway"/>
              </a:rPr>
              <a:t>The compounding pressure on your people and teams is unhealthy and unsustainable, and the results can be dangerous. First Responders are taught to be tough, but this can cause systemic issues without the proper systems to process the trauma they encounter on the job. Warrior’s Rest provides comprehensive training and peer support groups so your people can be equipped for a healthy, lifelong career.</a:t>
            </a:r>
            <a:endParaRPr sz="2900">
              <a:solidFill>
                <a:srgbClr val="FFFFFF"/>
              </a:solidFill>
              <a:latin typeface="Raleway"/>
              <a:ea typeface="Raleway"/>
              <a:cs typeface="Raleway"/>
              <a:sym typeface="Raleway"/>
            </a:endParaRPr>
          </a:p>
          <a:p>
            <a:pPr marL="0" marR="0" lvl="0" indent="0" algn="ctr" rtl="0">
              <a:lnSpc>
                <a:spcPct val="140000"/>
              </a:lnSpc>
              <a:spcBef>
                <a:spcPts val="0"/>
              </a:spcBef>
              <a:spcAft>
                <a:spcPts val="0"/>
              </a:spcAft>
              <a:buClr>
                <a:srgbClr val="000000"/>
              </a:buClr>
              <a:buSzPts val="3100"/>
              <a:buFont typeface="Arial"/>
              <a:buNone/>
            </a:pPr>
            <a:endParaRPr sz="3100" b="1">
              <a:solidFill>
                <a:srgbClr val="FFFFFF"/>
              </a:solidFill>
              <a:latin typeface="Raleway"/>
              <a:ea typeface="Raleway"/>
              <a:cs typeface="Raleway"/>
              <a:sym typeface="Raleway"/>
            </a:endParaRPr>
          </a:p>
        </p:txBody>
      </p:sp>
      <p:sp>
        <p:nvSpPr>
          <p:cNvPr id="233" name="Google Shape;233;g27bf1e22310_0_388"/>
          <p:cNvSpPr txBox="1"/>
          <p:nvPr/>
        </p:nvSpPr>
        <p:spPr>
          <a:xfrm>
            <a:off x="5808018" y="942975"/>
            <a:ext cx="7450800" cy="6774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4400"/>
              <a:buFont typeface="Arial"/>
              <a:buNone/>
            </a:pPr>
            <a:r>
              <a:rPr lang="en-US" sz="4400" b="1">
                <a:latin typeface="Raleway"/>
                <a:ea typeface="Raleway"/>
                <a:cs typeface="Raleway"/>
                <a:sym typeface="Raleway"/>
              </a:rPr>
              <a:t>Leaders</a:t>
            </a:r>
            <a:endParaRPr sz="1400" b="1" i="0" u="none" strike="noStrike" cap="none">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246"/>
        <p:cNvGrpSpPr/>
        <p:nvPr/>
      </p:nvGrpSpPr>
      <p:grpSpPr>
        <a:xfrm>
          <a:off x="0" y="0"/>
          <a:ext cx="0" cy="0"/>
          <a:chOff x="0" y="0"/>
          <a:chExt cx="0" cy="0"/>
        </a:xfrm>
      </p:grpSpPr>
      <p:pic>
        <p:nvPicPr>
          <p:cNvPr id="247" name="Google Shape;247;g27bf1e22310_0_555"/>
          <p:cNvPicPr preferRelativeResize="0"/>
          <p:nvPr/>
        </p:nvPicPr>
        <p:blipFill rotWithShape="1">
          <a:blip r:embed="rId3">
            <a:alphaModFix/>
          </a:blip>
          <a:srcRect t="7827" b="7819"/>
          <a:stretch/>
        </p:blipFill>
        <p:spPr>
          <a:xfrm>
            <a:off x="0" y="0"/>
            <a:ext cx="18288000" cy="10286999"/>
          </a:xfrm>
          <a:prstGeom prst="rect">
            <a:avLst/>
          </a:prstGeom>
          <a:noFill/>
          <a:ln>
            <a:noFill/>
          </a:ln>
        </p:spPr>
      </p:pic>
      <p:sp>
        <p:nvSpPr>
          <p:cNvPr id="248" name="Google Shape;248;g27bf1e22310_0_555"/>
          <p:cNvSpPr txBox="1"/>
          <p:nvPr/>
        </p:nvSpPr>
        <p:spPr>
          <a:xfrm>
            <a:off x="0" y="3759637"/>
            <a:ext cx="18288000" cy="2526000"/>
          </a:xfrm>
          <a:prstGeom prst="rect">
            <a:avLst/>
          </a:prstGeom>
          <a:noFill/>
          <a:ln>
            <a:noFill/>
          </a:ln>
        </p:spPr>
        <p:txBody>
          <a:bodyPr spcFirstLastPara="1" wrap="square" lIns="0" tIns="0" rIns="0" bIns="0" anchor="t" anchorCtr="0">
            <a:spAutoFit/>
          </a:bodyPr>
          <a:lstStyle/>
          <a:p>
            <a:pPr marL="0" marR="0" lvl="0" indent="0" algn="ctr" rtl="0">
              <a:lnSpc>
                <a:spcPct val="114010"/>
              </a:lnSpc>
              <a:spcBef>
                <a:spcPts val="0"/>
              </a:spcBef>
              <a:spcAft>
                <a:spcPts val="0"/>
              </a:spcAft>
              <a:buClr>
                <a:srgbClr val="000000"/>
              </a:buClr>
              <a:buSzPts val="6124"/>
              <a:buFont typeface="Arial"/>
              <a:buNone/>
            </a:pPr>
            <a:r>
              <a:rPr lang="en-US" sz="6124" b="0" i="0" u="none" strike="noStrike" cap="none">
                <a:solidFill>
                  <a:srgbClr val="FFFFFF"/>
                </a:solidFill>
                <a:latin typeface="Raleway Black"/>
                <a:ea typeface="Raleway Black"/>
                <a:cs typeface="Raleway Black"/>
                <a:sym typeface="Raleway Black"/>
              </a:rPr>
              <a:t>WARRIOR'S REST FOUNDATION</a:t>
            </a:r>
            <a:endParaRPr sz="1400" b="0" i="0" u="none" strike="noStrike" cap="none">
              <a:solidFill>
                <a:srgbClr val="000000"/>
              </a:solidFill>
              <a:latin typeface="Arial"/>
              <a:ea typeface="Arial"/>
              <a:cs typeface="Arial"/>
              <a:sym typeface="Arial"/>
            </a:endParaRPr>
          </a:p>
          <a:p>
            <a:pPr marL="0" marR="0" lvl="0" indent="0" algn="ctr" rtl="0">
              <a:lnSpc>
                <a:spcPct val="200010"/>
              </a:lnSpc>
              <a:spcBef>
                <a:spcPts val="0"/>
              </a:spcBef>
              <a:spcAft>
                <a:spcPts val="0"/>
              </a:spcAft>
              <a:buClr>
                <a:srgbClr val="000000"/>
              </a:buClr>
              <a:buSzPts val="9428"/>
              <a:buFont typeface="Arial"/>
              <a:buNone/>
            </a:pPr>
            <a:r>
              <a:rPr lang="en-US" sz="9428" b="1" i="0" u="none" strike="noStrike" cap="none">
                <a:solidFill>
                  <a:srgbClr val="D4D5D7"/>
                </a:solidFill>
                <a:latin typeface="Antonio"/>
                <a:ea typeface="Antonio"/>
                <a:cs typeface="Antonio"/>
                <a:sym typeface="Antonio"/>
              </a:rPr>
              <a:t>RESTORING THE WARRIOR WITHIN</a:t>
            </a:r>
            <a:endParaRPr sz="1400" b="0" i="0" u="none" strike="noStrike" cap="none">
              <a:solidFill>
                <a:srgbClr val="000000"/>
              </a:solidFill>
              <a:latin typeface="Arial"/>
              <a:ea typeface="Arial"/>
              <a:cs typeface="Arial"/>
              <a:sym typeface="Arial"/>
            </a:endParaRPr>
          </a:p>
        </p:txBody>
      </p:sp>
      <p:cxnSp>
        <p:nvCxnSpPr>
          <p:cNvPr id="249" name="Google Shape;249;g27bf1e22310_0_555"/>
          <p:cNvCxnSpPr/>
          <p:nvPr/>
        </p:nvCxnSpPr>
        <p:spPr>
          <a:xfrm>
            <a:off x="3704509" y="4867153"/>
            <a:ext cx="10947000" cy="0"/>
          </a:xfrm>
          <a:prstGeom prst="straightConnector1">
            <a:avLst/>
          </a:prstGeom>
          <a:noFill/>
          <a:ln w="28575" cap="flat" cmpd="sng">
            <a:solidFill>
              <a:srgbClr val="000000"/>
            </a:solidFill>
            <a:prstDash val="solid"/>
            <a:round/>
            <a:headEnd type="none" w="sm" len="sm"/>
            <a:tailEnd type="none" w="sm" len="sm"/>
          </a:ln>
        </p:spPr>
      </p:cxnSp>
      <p:sp>
        <p:nvSpPr>
          <p:cNvPr id="250" name="Google Shape;250;g27bf1e22310_0_555"/>
          <p:cNvSpPr txBox="1"/>
          <p:nvPr/>
        </p:nvSpPr>
        <p:spPr>
          <a:xfrm>
            <a:off x="7707184" y="1486269"/>
            <a:ext cx="3570300" cy="6774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4400"/>
              <a:buFont typeface="Arial"/>
              <a:buNone/>
            </a:pPr>
            <a:r>
              <a:rPr lang="en-US" sz="4400" b="0" i="0" u="none" strike="noStrike" cap="none">
                <a:solidFill>
                  <a:srgbClr val="D4D5D7"/>
                </a:solidFill>
                <a:latin typeface="Raleway"/>
                <a:ea typeface="Raleway"/>
                <a:cs typeface="Raleway"/>
                <a:sym typeface="Raleway"/>
              </a:rPr>
              <a:t>TAGLINE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282"/>
        <p:cNvGrpSpPr/>
        <p:nvPr/>
      </p:nvGrpSpPr>
      <p:grpSpPr>
        <a:xfrm>
          <a:off x="0" y="0"/>
          <a:ext cx="0" cy="0"/>
          <a:chOff x="0" y="0"/>
          <a:chExt cx="0" cy="0"/>
        </a:xfrm>
      </p:grpSpPr>
      <p:grpSp>
        <p:nvGrpSpPr>
          <p:cNvPr id="283" name="Google Shape;283;g27bf1e22310_0_278"/>
          <p:cNvGrpSpPr/>
          <p:nvPr/>
        </p:nvGrpSpPr>
        <p:grpSpPr>
          <a:xfrm>
            <a:off x="11781285" y="4781051"/>
            <a:ext cx="4741200" cy="4801879"/>
            <a:chOff x="0" y="-85725"/>
            <a:chExt cx="1248703" cy="1264684"/>
          </a:xfrm>
        </p:grpSpPr>
        <p:sp>
          <p:nvSpPr>
            <p:cNvPr id="284" name="Google Shape;284;g27bf1e22310_0_278"/>
            <p:cNvSpPr/>
            <p:nvPr/>
          </p:nvSpPr>
          <p:spPr>
            <a:xfrm>
              <a:off x="0" y="0"/>
              <a:ext cx="1248703" cy="1178959"/>
            </a:xfrm>
            <a:custGeom>
              <a:avLst/>
              <a:gdLst/>
              <a:ahLst/>
              <a:cxnLst/>
              <a:rect l="l" t="t" r="r" b="b"/>
              <a:pathLst>
                <a:path w="1248703" h="1178959" extrusionOk="0">
                  <a:moveTo>
                    <a:pt x="0" y="0"/>
                  </a:moveTo>
                  <a:lnTo>
                    <a:pt x="1248703" y="0"/>
                  </a:lnTo>
                  <a:lnTo>
                    <a:pt x="1248703" y="1178959"/>
                  </a:lnTo>
                  <a:lnTo>
                    <a:pt x="0" y="1178959"/>
                  </a:lnTo>
                  <a:close/>
                </a:path>
              </a:pathLst>
            </a:custGeom>
            <a:solidFill>
              <a:srgbClr val="D4D5D7"/>
            </a:solidFill>
            <a:ln>
              <a:noFill/>
            </a:ln>
          </p:spPr>
          <p:txBody>
            <a:bodyPr/>
            <a:lstStyle/>
            <a:p>
              <a:endParaRPr lang="en-US"/>
            </a:p>
          </p:txBody>
        </p:sp>
        <p:sp>
          <p:nvSpPr>
            <p:cNvPr id="285" name="Google Shape;285;g27bf1e22310_0_278"/>
            <p:cNvSpPr txBox="1"/>
            <p:nvPr/>
          </p:nvSpPr>
          <p:spPr>
            <a:xfrm>
              <a:off x="0" y="-85725"/>
              <a:ext cx="812700" cy="898500"/>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6" name="Google Shape;286;g27bf1e22310_0_278"/>
          <p:cNvGrpSpPr/>
          <p:nvPr/>
        </p:nvGrpSpPr>
        <p:grpSpPr>
          <a:xfrm>
            <a:off x="13745281" y="4635524"/>
            <a:ext cx="823738" cy="837127"/>
            <a:chOff x="1813" y="-9525"/>
            <a:chExt cx="809173" cy="822325"/>
          </a:xfrm>
        </p:grpSpPr>
        <p:sp>
          <p:nvSpPr>
            <p:cNvPr id="287" name="Google Shape;287;g27bf1e22310_0_27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g27bf1e22310_0_278"/>
            <p:cNvSpPr txBox="1"/>
            <p:nvPr/>
          </p:nvSpPr>
          <p:spPr>
            <a:xfrm>
              <a:off x="76200" y="-9525"/>
              <a:ext cx="660300" cy="746100"/>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289" name="Google Shape;289;g27bf1e22310_0_278"/>
          <p:cNvPicPr preferRelativeResize="0"/>
          <p:nvPr/>
        </p:nvPicPr>
        <p:blipFill rotWithShape="1">
          <a:blip r:embed="rId3">
            <a:alphaModFix/>
          </a:blip>
          <a:srcRect/>
          <a:stretch/>
        </p:blipFill>
        <p:spPr>
          <a:xfrm>
            <a:off x="13741650" y="4703155"/>
            <a:ext cx="806770" cy="806770"/>
          </a:xfrm>
          <a:prstGeom prst="rect">
            <a:avLst/>
          </a:prstGeom>
          <a:noFill/>
          <a:ln>
            <a:noFill/>
          </a:ln>
        </p:spPr>
      </p:pic>
      <p:grpSp>
        <p:nvGrpSpPr>
          <p:cNvPr id="290" name="Google Shape;290;g27bf1e22310_0_278"/>
          <p:cNvGrpSpPr/>
          <p:nvPr/>
        </p:nvGrpSpPr>
        <p:grpSpPr>
          <a:xfrm>
            <a:off x="1761332" y="4781051"/>
            <a:ext cx="4741200" cy="4801879"/>
            <a:chOff x="0" y="-85725"/>
            <a:chExt cx="1248703" cy="1264684"/>
          </a:xfrm>
        </p:grpSpPr>
        <p:sp>
          <p:nvSpPr>
            <p:cNvPr id="291" name="Google Shape;291;g27bf1e22310_0_278"/>
            <p:cNvSpPr/>
            <p:nvPr/>
          </p:nvSpPr>
          <p:spPr>
            <a:xfrm>
              <a:off x="0" y="0"/>
              <a:ext cx="1248703" cy="1178959"/>
            </a:xfrm>
            <a:custGeom>
              <a:avLst/>
              <a:gdLst/>
              <a:ahLst/>
              <a:cxnLst/>
              <a:rect l="l" t="t" r="r" b="b"/>
              <a:pathLst>
                <a:path w="1248703" h="1178959" extrusionOk="0">
                  <a:moveTo>
                    <a:pt x="0" y="0"/>
                  </a:moveTo>
                  <a:lnTo>
                    <a:pt x="1248703" y="0"/>
                  </a:lnTo>
                  <a:lnTo>
                    <a:pt x="1248703" y="1178959"/>
                  </a:lnTo>
                  <a:lnTo>
                    <a:pt x="0" y="1178959"/>
                  </a:lnTo>
                  <a:close/>
                </a:path>
              </a:pathLst>
            </a:custGeom>
            <a:solidFill>
              <a:srgbClr val="D4D5D7"/>
            </a:solidFill>
            <a:ln>
              <a:noFill/>
            </a:ln>
          </p:spPr>
          <p:txBody>
            <a:bodyPr/>
            <a:lstStyle/>
            <a:p>
              <a:endParaRPr lang="en-US"/>
            </a:p>
          </p:txBody>
        </p:sp>
        <p:sp>
          <p:nvSpPr>
            <p:cNvPr id="292" name="Google Shape;292;g27bf1e22310_0_278"/>
            <p:cNvSpPr txBox="1"/>
            <p:nvPr/>
          </p:nvSpPr>
          <p:spPr>
            <a:xfrm>
              <a:off x="0" y="-85725"/>
              <a:ext cx="812700" cy="898500"/>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93" name="Google Shape;293;g27bf1e22310_0_278"/>
          <p:cNvGrpSpPr/>
          <p:nvPr/>
        </p:nvGrpSpPr>
        <p:grpSpPr>
          <a:xfrm>
            <a:off x="3841531" y="4672757"/>
            <a:ext cx="823738" cy="837127"/>
            <a:chOff x="1813" y="-9525"/>
            <a:chExt cx="809173" cy="822325"/>
          </a:xfrm>
        </p:grpSpPr>
        <p:sp>
          <p:nvSpPr>
            <p:cNvPr id="294" name="Google Shape;294;g27bf1e22310_0_27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g27bf1e22310_0_278"/>
            <p:cNvSpPr txBox="1"/>
            <p:nvPr/>
          </p:nvSpPr>
          <p:spPr>
            <a:xfrm>
              <a:off x="76200" y="-9525"/>
              <a:ext cx="660300" cy="746100"/>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296" name="Google Shape;296;g27bf1e22310_0_278"/>
          <p:cNvPicPr preferRelativeResize="0"/>
          <p:nvPr/>
        </p:nvPicPr>
        <p:blipFill rotWithShape="1">
          <a:blip r:embed="rId4">
            <a:alphaModFix/>
          </a:blip>
          <a:srcRect/>
          <a:stretch/>
        </p:blipFill>
        <p:spPr>
          <a:xfrm>
            <a:off x="3834008" y="4665922"/>
            <a:ext cx="833148" cy="833148"/>
          </a:xfrm>
          <a:prstGeom prst="rect">
            <a:avLst/>
          </a:prstGeom>
          <a:noFill/>
          <a:ln>
            <a:noFill/>
          </a:ln>
        </p:spPr>
      </p:pic>
      <p:grpSp>
        <p:nvGrpSpPr>
          <p:cNvPr id="297" name="Google Shape;297;g27bf1e22310_0_278"/>
          <p:cNvGrpSpPr/>
          <p:nvPr/>
        </p:nvGrpSpPr>
        <p:grpSpPr>
          <a:xfrm>
            <a:off x="6773415" y="4757007"/>
            <a:ext cx="4741200" cy="4801879"/>
            <a:chOff x="0" y="-85725"/>
            <a:chExt cx="1248703" cy="1264684"/>
          </a:xfrm>
        </p:grpSpPr>
        <p:sp>
          <p:nvSpPr>
            <p:cNvPr id="298" name="Google Shape;298;g27bf1e22310_0_278"/>
            <p:cNvSpPr/>
            <p:nvPr/>
          </p:nvSpPr>
          <p:spPr>
            <a:xfrm>
              <a:off x="0" y="0"/>
              <a:ext cx="1248703" cy="1178959"/>
            </a:xfrm>
            <a:custGeom>
              <a:avLst/>
              <a:gdLst/>
              <a:ahLst/>
              <a:cxnLst/>
              <a:rect l="l" t="t" r="r" b="b"/>
              <a:pathLst>
                <a:path w="1248703" h="1178959" extrusionOk="0">
                  <a:moveTo>
                    <a:pt x="0" y="0"/>
                  </a:moveTo>
                  <a:lnTo>
                    <a:pt x="1248703" y="0"/>
                  </a:lnTo>
                  <a:lnTo>
                    <a:pt x="1248703" y="1178959"/>
                  </a:lnTo>
                  <a:lnTo>
                    <a:pt x="0" y="1178959"/>
                  </a:lnTo>
                  <a:close/>
                </a:path>
              </a:pathLst>
            </a:custGeom>
            <a:solidFill>
              <a:srgbClr val="D4D5D7"/>
            </a:solidFill>
            <a:ln>
              <a:noFill/>
            </a:ln>
          </p:spPr>
          <p:txBody>
            <a:bodyPr/>
            <a:lstStyle/>
            <a:p>
              <a:endParaRPr lang="en-US"/>
            </a:p>
          </p:txBody>
        </p:sp>
        <p:sp>
          <p:nvSpPr>
            <p:cNvPr id="299" name="Google Shape;299;g27bf1e22310_0_278"/>
            <p:cNvSpPr txBox="1"/>
            <p:nvPr/>
          </p:nvSpPr>
          <p:spPr>
            <a:xfrm>
              <a:off x="0" y="-85725"/>
              <a:ext cx="812700" cy="898500"/>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0" name="Google Shape;300;g27bf1e22310_0_278"/>
          <p:cNvGrpSpPr/>
          <p:nvPr/>
        </p:nvGrpSpPr>
        <p:grpSpPr>
          <a:xfrm>
            <a:off x="8734950" y="4656225"/>
            <a:ext cx="823738" cy="837127"/>
            <a:chOff x="1813" y="-9525"/>
            <a:chExt cx="809173" cy="822325"/>
          </a:xfrm>
        </p:grpSpPr>
        <p:sp>
          <p:nvSpPr>
            <p:cNvPr id="301" name="Google Shape;301;g27bf1e22310_0_27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g27bf1e22310_0_278"/>
            <p:cNvSpPr txBox="1"/>
            <p:nvPr/>
          </p:nvSpPr>
          <p:spPr>
            <a:xfrm>
              <a:off x="76200" y="-9525"/>
              <a:ext cx="660300" cy="746100"/>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303" name="Google Shape;303;g27bf1e22310_0_278"/>
          <p:cNvPicPr preferRelativeResize="0"/>
          <p:nvPr/>
        </p:nvPicPr>
        <p:blipFill rotWithShape="1">
          <a:blip r:embed="rId5">
            <a:alphaModFix/>
          </a:blip>
          <a:srcRect/>
          <a:stretch/>
        </p:blipFill>
        <p:spPr>
          <a:xfrm>
            <a:off x="8727426" y="4665922"/>
            <a:ext cx="833146" cy="833146"/>
          </a:xfrm>
          <a:prstGeom prst="rect">
            <a:avLst/>
          </a:prstGeom>
          <a:noFill/>
          <a:ln>
            <a:noFill/>
          </a:ln>
        </p:spPr>
      </p:pic>
      <p:grpSp>
        <p:nvGrpSpPr>
          <p:cNvPr id="304" name="Google Shape;304;g27bf1e22310_0_278"/>
          <p:cNvGrpSpPr/>
          <p:nvPr/>
        </p:nvGrpSpPr>
        <p:grpSpPr>
          <a:xfrm>
            <a:off x="0" y="1851882"/>
            <a:ext cx="18288118" cy="3411515"/>
            <a:chOff x="0" y="-85725"/>
            <a:chExt cx="4816592" cy="898500"/>
          </a:xfrm>
        </p:grpSpPr>
        <p:sp>
          <p:nvSpPr>
            <p:cNvPr id="305" name="Google Shape;305;g27bf1e22310_0_278"/>
            <p:cNvSpPr/>
            <p:nvPr/>
          </p:nvSpPr>
          <p:spPr>
            <a:xfrm>
              <a:off x="0" y="0"/>
              <a:ext cx="4816592" cy="597755"/>
            </a:xfrm>
            <a:custGeom>
              <a:avLst/>
              <a:gdLst/>
              <a:ahLst/>
              <a:cxnLst/>
              <a:rect l="l" t="t" r="r" b="b"/>
              <a:pathLst>
                <a:path w="4816592" h="597755" extrusionOk="0">
                  <a:moveTo>
                    <a:pt x="0" y="0"/>
                  </a:moveTo>
                  <a:lnTo>
                    <a:pt x="4816592" y="0"/>
                  </a:lnTo>
                  <a:lnTo>
                    <a:pt x="4816592" y="597755"/>
                  </a:lnTo>
                  <a:lnTo>
                    <a:pt x="0" y="597755"/>
                  </a:lnTo>
                  <a:close/>
                </a:path>
              </a:pathLst>
            </a:custGeom>
            <a:solidFill>
              <a:srgbClr val="000000"/>
            </a:solidFill>
            <a:ln>
              <a:noFill/>
            </a:ln>
          </p:spPr>
          <p:txBody>
            <a:bodyPr/>
            <a:lstStyle/>
            <a:p>
              <a:endParaRPr lang="en-US"/>
            </a:p>
          </p:txBody>
        </p:sp>
        <p:sp>
          <p:nvSpPr>
            <p:cNvPr id="306" name="Google Shape;306;g27bf1e22310_0_278"/>
            <p:cNvSpPr txBox="1"/>
            <p:nvPr/>
          </p:nvSpPr>
          <p:spPr>
            <a:xfrm>
              <a:off x="0" y="-85725"/>
              <a:ext cx="812700" cy="898500"/>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07" name="Google Shape;307;g27bf1e22310_0_278"/>
          <p:cNvSpPr txBox="1"/>
          <p:nvPr/>
        </p:nvSpPr>
        <p:spPr>
          <a:xfrm>
            <a:off x="6142109" y="944993"/>
            <a:ext cx="6474900" cy="6774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4400"/>
              <a:buFont typeface="Arial"/>
              <a:buNone/>
            </a:pPr>
            <a:r>
              <a:rPr lang="en-US" sz="4400"/>
              <a:t>Training</a:t>
            </a:r>
            <a:endParaRPr sz="1400" i="0" u="none" strike="noStrike" cap="none">
              <a:solidFill>
                <a:srgbClr val="000000"/>
              </a:solidFill>
            </a:endParaRPr>
          </a:p>
        </p:txBody>
      </p:sp>
      <p:sp>
        <p:nvSpPr>
          <p:cNvPr id="308" name="Google Shape;308;g27bf1e22310_0_278"/>
          <p:cNvSpPr txBox="1"/>
          <p:nvPr/>
        </p:nvSpPr>
        <p:spPr>
          <a:xfrm>
            <a:off x="1856975" y="2512800"/>
            <a:ext cx="14665500" cy="1692600"/>
          </a:xfrm>
          <a:prstGeom prst="rect">
            <a:avLst/>
          </a:prstGeom>
          <a:noFill/>
          <a:ln>
            <a:noFill/>
          </a:ln>
        </p:spPr>
        <p:txBody>
          <a:bodyPr spcFirstLastPara="1" wrap="square" lIns="0" tIns="0" rIns="0" bIns="0" anchor="t" anchorCtr="0">
            <a:spAutoFit/>
          </a:bodyPr>
          <a:lstStyle/>
          <a:p>
            <a:pPr marL="0" lvl="0" indent="0" algn="l" rtl="0">
              <a:lnSpc>
                <a:spcPct val="150025"/>
              </a:lnSpc>
              <a:spcBef>
                <a:spcPts val="0"/>
              </a:spcBef>
              <a:spcAft>
                <a:spcPts val="0"/>
              </a:spcAft>
              <a:buClr>
                <a:schemeClr val="dk1"/>
              </a:buClr>
              <a:buSzPts val="1999"/>
              <a:buFont typeface="Arial"/>
              <a:buNone/>
            </a:pPr>
            <a:r>
              <a:rPr lang="en-US" sz="1999">
                <a:solidFill>
                  <a:schemeClr val="lt1"/>
                </a:solidFill>
                <a:latin typeface="Raleway"/>
                <a:ea typeface="Raleway"/>
                <a:cs typeface="Raleway"/>
                <a:sym typeface="Raleway"/>
              </a:rPr>
              <a:t>Warrior’s Rest provides programs to support First Responders, their partners, and families who have experienced significant traumas due to job-related incidents. Our resources are led by First Responders and First Responder Clinicians, who have firsthand experience applying crisis intervention techniques in exceptionally difficult environments. Our program foundations include crisis intervention, education, counseling, and peer support.</a:t>
            </a:r>
            <a:endParaRPr sz="1400" b="0" i="0" u="none" strike="noStrike" cap="none">
              <a:solidFill>
                <a:schemeClr val="lt1"/>
              </a:solidFill>
              <a:latin typeface="Arial"/>
              <a:ea typeface="Arial"/>
              <a:cs typeface="Arial"/>
              <a:sym typeface="Arial"/>
            </a:endParaRPr>
          </a:p>
        </p:txBody>
      </p:sp>
      <p:sp>
        <p:nvSpPr>
          <p:cNvPr id="309" name="Google Shape;309;g27bf1e22310_0_278"/>
          <p:cNvSpPr txBox="1"/>
          <p:nvPr/>
        </p:nvSpPr>
        <p:spPr>
          <a:xfrm>
            <a:off x="2335349" y="5675283"/>
            <a:ext cx="3827100" cy="4410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Clr>
                <a:srgbClr val="000000"/>
              </a:buClr>
              <a:buSzPts val="2865"/>
              <a:buFont typeface="Arial"/>
              <a:buNone/>
            </a:pPr>
            <a:r>
              <a:rPr lang="en-US" sz="2865">
                <a:solidFill>
                  <a:srgbClr val="122A45"/>
                </a:solidFill>
              </a:rPr>
              <a:t>ICISF/CISM</a:t>
            </a:r>
            <a:endParaRPr sz="1400" i="0" u="none" strike="noStrike" cap="none">
              <a:solidFill>
                <a:srgbClr val="000000"/>
              </a:solidFill>
            </a:endParaRPr>
          </a:p>
        </p:txBody>
      </p:sp>
      <p:sp>
        <p:nvSpPr>
          <p:cNvPr id="310" name="Google Shape;310;g27bf1e22310_0_278"/>
          <p:cNvSpPr txBox="1"/>
          <p:nvPr/>
        </p:nvSpPr>
        <p:spPr>
          <a:xfrm>
            <a:off x="12211446" y="5509917"/>
            <a:ext cx="4038900" cy="4410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Clr>
                <a:srgbClr val="000000"/>
              </a:buClr>
              <a:buSzPts val="2865"/>
              <a:buFont typeface="Arial"/>
              <a:buNone/>
            </a:pPr>
            <a:r>
              <a:rPr lang="en-US" sz="2865">
                <a:solidFill>
                  <a:srgbClr val="122A45"/>
                </a:solidFill>
              </a:rPr>
              <a:t>Continuing Education</a:t>
            </a:r>
            <a:endParaRPr sz="1400" i="0" u="none" strike="noStrike" cap="none">
              <a:solidFill>
                <a:srgbClr val="000000"/>
              </a:solidFill>
            </a:endParaRPr>
          </a:p>
        </p:txBody>
      </p:sp>
      <p:sp>
        <p:nvSpPr>
          <p:cNvPr id="311" name="Google Shape;311;g27bf1e22310_0_278"/>
          <p:cNvSpPr txBox="1"/>
          <p:nvPr/>
        </p:nvSpPr>
        <p:spPr>
          <a:xfrm>
            <a:off x="7073555" y="5509920"/>
            <a:ext cx="4136700" cy="9492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Clr>
                <a:srgbClr val="000000"/>
              </a:buClr>
              <a:buSzPts val="2868"/>
              <a:buFont typeface="Arial"/>
              <a:buNone/>
            </a:pPr>
            <a:r>
              <a:rPr lang="en-US" sz="2868">
                <a:solidFill>
                  <a:srgbClr val="122A45"/>
                </a:solidFill>
              </a:rPr>
              <a:t>Post Critical Incident Seminar(PCIS)</a:t>
            </a:r>
            <a:endParaRPr sz="1400" i="0" u="none" strike="noStrike" cap="none">
              <a:solidFill>
                <a:srgbClr val="000000"/>
              </a:solidFill>
            </a:endParaRPr>
          </a:p>
        </p:txBody>
      </p:sp>
      <p:sp>
        <p:nvSpPr>
          <p:cNvPr id="312" name="Google Shape;312;g27bf1e22310_0_278"/>
          <p:cNvSpPr txBox="1"/>
          <p:nvPr/>
        </p:nvSpPr>
        <p:spPr>
          <a:xfrm>
            <a:off x="1959976" y="6459125"/>
            <a:ext cx="4546800" cy="2842200"/>
          </a:xfrm>
          <a:prstGeom prst="rect">
            <a:avLst/>
          </a:prstGeom>
          <a:noFill/>
          <a:ln>
            <a:noFill/>
          </a:ln>
        </p:spPr>
        <p:txBody>
          <a:bodyPr spcFirstLastPara="1" wrap="square" lIns="0" tIns="0" rIns="0" bIns="0" anchor="t" anchorCtr="0">
            <a:spAutoFit/>
          </a:bodyPr>
          <a:lstStyle/>
          <a:p>
            <a:pPr marL="0" marR="0" lvl="0" indent="0" algn="ctr" rtl="0">
              <a:lnSpc>
                <a:spcPct val="150135"/>
              </a:lnSpc>
              <a:spcBef>
                <a:spcPts val="0"/>
              </a:spcBef>
              <a:spcAft>
                <a:spcPts val="0"/>
              </a:spcAft>
              <a:buClr>
                <a:srgbClr val="000000"/>
              </a:buClr>
              <a:buSzPts val="1845"/>
              <a:buFont typeface="Arial"/>
              <a:buNone/>
            </a:pPr>
            <a:r>
              <a:rPr lang="en-US" sz="1845">
                <a:latin typeface="Raleway"/>
                <a:ea typeface="Raleway"/>
                <a:cs typeface="Raleway"/>
                <a:sym typeface="Raleway"/>
              </a:rPr>
              <a:t>Fundamentals of Critical Incident Stress Management (CISM) are outlined and participants are taught the knowledge and tools to provide several group and individual crisis interventions, specific demobilizations, defusings and Critical Incident Stress Debriefing (CISD) </a:t>
            </a:r>
            <a:endParaRPr sz="1400" b="0" i="0" u="none" strike="noStrike" cap="none">
              <a:solidFill>
                <a:srgbClr val="000000"/>
              </a:solidFill>
              <a:latin typeface="Arial"/>
              <a:ea typeface="Arial"/>
              <a:cs typeface="Arial"/>
              <a:sym typeface="Arial"/>
            </a:endParaRPr>
          </a:p>
        </p:txBody>
      </p:sp>
      <p:sp>
        <p:nvSpPr>
          <p:cNvPr id="313" name="Google Shape;313;g27bf1e22310_0_278"/>
          <p:cNvSpPr txBox="1"/>
          <p:nvPr/>
        </p:nvSpPr>
        <p:spPr>
          <a:xfrm>
            <a:off x="7122863" y="6469975"/>
            <a:ext cx="4047900" cy="3347100"/>
          </a:xfrm>
          <a:prstGeom prst="rect">
            <a:avLst/>
          </a:prstGeom>
          <a:noFill/>
          <a:ln>
            <a:noFill/>
          </a:ln>
        </p:spPr>
        <p:txBody>
          <a:bodyPr spcFirstLastPara="1" wrap="square" lIns="0" tIns="0" rIns="0" bIns="0" anchor="t" anchorCtr="0">
            <a:spAutoFit/>
          </a:bodyPr>
          <a:lstStyle/>
          <a:p>
            <a:pPr marL="0" lvl="0" indent="0" algn="ctr" rtl="0">
              <a:lnSpc>
                <a:spcPct val="150000"/>
              </a:lnSpc>
              <a:spcBef>
                <a:spcPts val="1200"/>
              </a:spcBef>
              <a:spcAft>
                <a:spcPts val="0"/>
              </a:spcAft>
              <a:buClr>
                <a:schemeClr val="dk1"/>
              </a:buClr>
              <a:buSzPts val="1100"/>
              <a:buFont typeface="Arial"/>
              <a:buNone/>
            </a:pPr>
            <a:r>
              <a:rPr lang="en-US" sz="1800">
                <a:solidFill>
                  <a:schemeClr val="dk1"/>
                </a:solidFill>
                <a:latin typeface="Raleway"/>
                <a:ea typeface="Raleway"/>
                <a:cs typeface="Raleway"/>
                <a:sym typeface="Raleway"/>
              </a:rPr>
              <a:t>Warrior’s Rest peers and clinicians provides intervention, education, counseling and peer support in a structured, intensive 3-day seminar environment. This service is offered to all First Responders and their spouses or significant others. </a:t>
            </a:r>
            <a:endParaRPr sz="1800">
              <a:solidFill>
                <a:schemeClr val="dk1"/>
              </a:solidFill>
              <a:latin typeface="Raleway"/>
              <a:ea typeface="Raleway"/>
              <a:cs typeface="Raleway"/>
              <a:sym typeface="Raleway"/>
            </a:endParaRPr>
          </a:p>
          <a:p>
            <a:pPr marL="0" marR="0" lvl="0" indent="0" algn="ctr" rtl="0">
              <a:lnSpc>
                <a:spcPct val="150135"/>
              </a:lnSpc>
              <a:spcBef>
                <a:spcPts val="1200"/>
              </a:spcBef>
              <a:spcAft>
                <a:spcPts val="0"/>
              </a:spcAft>
              <a:buClr>
                <a:srgbClr val="000000"/>
              </a:buClr>
              <a:buSzPts val="1845"/>
              <a:buFont typeface="Arial"/>
              <a:buNone/>
            </a:pPr>
            <a:r>
              <a:rPr lang="en-US" sz="1845" b="0" i="0" u="none" strike="noStrike" cap="none">
                <a:solidFill>
                  <a:srgbClr val="000000"/>
                </a:solidFill>
                <a:latin typeface="Raleway"/>
                <a:ea typeface="Raleway"/>
                <a:cs typeface="Raleway"/>
                <a:sym typeface="Raleway"/>
              </a:rPr>
              <a:t>.</a:t>
            </a:r>
            <a:endParaRPr sz="1400" b="0" i="0" u="none" strike="noStrike" cap="none">
              <a:solidFill>
                <a:srgbClr val="000000"/>
              </a:solidFill>
              <a:latin typeface="Arial"/>
              <a:ea typeface="Arial"/>
              <a:cs typeface="Arial"/>
              <a:sym typeface="Arial"/>
            </a:endParaRPr>
          </a:p>
        </p:txBody>
      </p:sp>
      <p:sp>
        <p:nvSpPr>
          <p:cNvPr id="314" name="Google Shape;314;g27bf1e22310_0_278"/>
          <p:cNvSpPr txBox="1"/>
          <p:nvPr/>
        </p:nvSpPr>
        <p:spPr>
          <a:xfrm>
            <a:off x="11781275" y="6366775"/>
            <a:ext cx="4741200" cy="3604800"/>
          </a:xfrm>
          <a:prstGeom prst="rect">
            <a:avLst/>
          </a:prstGeom>
          <a:noFill/>
          <a:ln>
            <a:noFill/>
          </a:ln>
        </p:spPr>
        <p:txBody>
          <a:bodyPr spcFirstLastPara="1" wrap="square" lIns="0" tIns="0" rIns="0" bIns="0" anchor="t" anchorCtr="0">
            <a:spAutoFit/>
          </a:bodyPr>
          <a:lstStyle/>
          <a:p>
            <a:pPr marL="0" marR="0" lvl="0" indent="0" algn="ctr" rtl="0">
              <a:lnSpc>
                <a:spcPct val="150135"/>
              </a:lnSpc>
              <a:spcBef>
                <a:spcPts val="0"/>
              </a:spcBef>
              <a:spcAft>
                <a:spcPts val="0"/>
              </a:spcAft>
              <a:buClr>
                <a:srgbClr val="000000"/>
              </a:buClr>
              <a:buSzPts val="1845"/>
              <a:buFont typeface="Arial"/>
              <a:buNone/>
            </a:pPr>
            <a:r>
              <a:rPr lang="en-US" sz="1800">
                <a:latin typeface="Raleway"/>
                <a:ea typeface="Raleway"/>
                <a:cs typeface="Raleway"/>
                <a:sym typeface="Raleway"/>
              </a:rPr>
              <a:t>Peer Team development and sustainability</a:t>
            </a:r>
            <a:endParaRPr sz="1800">
              <a:latin typeface="Raleway"/>
              <a:ea typeface="Raleway"/>
              <a:cs typeface="Raleway"/>
              <a:sym typeface="Raleway"/>
            </a:endParaRPr>
          </a:p>
          <a:p>
            <a:pPr marL="0" marR="0" lvl="0" indent="0" algn="ctr" rtl="0">
              <a:lnSpc>
                <a:spcPct val="150135"/>
              </a:lnSpc>
              <a:spcBef>
                <a:spcPts val="0"/>
              </a:spcBef>
              <a:spcAft>
                <a:spcPts val="0"/>
              </a:spcAft>
              <a:buClr>
                <a:srgbClr val="000000"/>
              </a:buClr>
              <a:buSzPts val="1845"/>
              <a:buFont typeface="Arial"/>
              <a:buNone/>
            </a:pPr>
            <a:r>
              <a:rPr lang="en-US" sz="1800">
                <a:latin typeface="Raleway"/>
                <a:ea typeface="Raleway"/>
                <a:cs typeface="Raleway"/>
                <a:sym typeface="Raleway"/>
              </a:rPr>
              <a:t>Resiliency</a:t>
            </a:r>
            <a:endParaRPr sz="1800">
              <a:latin typeface="Raleway"/>
              <a:ea typeface="Raleway"/>
              <a:cs typeface="Raleway"/>
              <a:sym typeface="Raleway"/>
            </a:endParaRPr>
          </a:p>
          <a:p>
            <a:pPr marL="0" marR="0" lvl="0" indent="0" algn="ctr" rtl="0">
              <a:lnSpc>
                <a:spcPct val="150135"/>
              </a:lnSpc>
              <a:spcBef>
                <a:spcPts val="0"/>
              </a:spcBef>
              <a:spcAft>
                <a:spcPts val="0"/>
              </a:spcAft>
              <a:buClr>
                <a:srgbClr val="000000"/>
              </a:buClr>
              <a:buSzPts val="1845"/>
              <a:buFont typeface="Arial"/>
              <a:buNone/>
            </a:pPr>
            <a:r>
              <a:rPr lang="en-US" sz="1800">
                <a:latin typeface="Raleway"/>
                <a:ea typeface="Raleway"/>
                <a:cs typeface="Raleway"/>
                <a:sym typeface="Raleway"/>
              </a:rPr>
              <a:t>Addiction</a:t>
            </a:r>
            <a:endParaRPr sz="1800">
              <a:latin typeface="Raleway"/>
              <a:ea typeface="Raleway"/>
              <a:cs typeface="Raleway"/>
              <a:sym typeface="Raleway"/>
            </a:endParaRPr>
          </a:p>
          <a:p>
            <a:pPr marL="0" marR="0" lvl="0" indent="0" algn="ctr" rtl="0">
              <a:lnSpc>
                <a:spcPct val="150135"/>
              </a:lnSpc>
              <a:spcBef>
                <a:spcPts val="0"/>
              </a:spcBef>
              <a:spcAft>
                <a:spcPts val="0"/>
              </a:spcAft>
              <a:buClr>
                <a:srgbClr val="000000"/>
              </a:buClr>
              <a:buSzPts val="1845"/>
              <a:buFont typeface="Arial"/>
              <a:buNone/>
            </a:pPr>
            <a:r>
              <a:rPr lang="en-US" sz="1800">
                <a:latin typeface="Raleway"/>
                <a:ea typeface="Raleway"/>
                <a:cs typeface="Raleway"/>
                <a:sym typeface="Raleway"/>
              </a:rPr>
              <a:t>Marriage/Family</a:t>
            </a:r>
            <a:endParaRPr sz="1800">
              <a:latin typeface="Raleway"/>
              <a:ea typeface="Raleway"/>
              <a:cs typeface="Raleway"/>
              <a:sym typeface="Raleway"/>
            </a:endParaRPr>
          </a:p>
          <a:p>
            <a:pPr marL="0" marR="0" lvl="0" indent="0" algn="ctr" rtl="0">
              <a:lnSpc>
                <a:spcPct val="150135"/>
              </a:lnSpc>
              <a:spcBef>
                <a:spcPts val="0"/>
              </a:spcBef>
              <a:spcAft>
                <a:spcPts val="0"/>
              </a:spcAft>
              <a:buClr>
                <a:srgbClr val="000000"/>
              </a:buClr>
              <a:buSzPts val="1845"/>
              <a:buFont typeface="Arial"/>
              <a:buNone/>
            </a:pPr>
            <a:r>
              <a:rPr lang="en-US" sz="1800">
                <a:latin typeface="Raleway"/>
                <a:ea typeface="Raleway"/>
                <a:cs typeface="Raleway"/>
                <a:sym typeface="Raleway"/>
              </a:rPr>
              <a:t>Finance</a:t>
            </a:r>
            <a:endParaRPr sz="1800">
              <a:latin typeface="Raleway"/>
              <a:ea typeface="Raleway"/>
              <a:cs typeface="Raleway"/>
              <a:sym typeface="Raleway"/>
            </a:endParaRPr>
          </a:p>
          <a:p>
            <a:pPr marL="0" marR="0" lvl="0" indent="0" algn="ctr" rtl="0">
              <a:lnSpc>
                <a:spcPct val="150135"/>
              </a:lnSpc>
              <a:spcBef>
                <a:spcPts val="0"/>
              </a:spcBef>
              <a:spcAft>
                <a:spcPts val="0"/>
              </a:spcAft>
              <a:buClr>
                <a:srgbClr val="000000"/>
              </a:buClr>
              <a:buSzPts val="1845"/>
              <a:buFont typeface="Arial"/>
              <a:buNone/>
            </a:pPr>
            <a:r>
              <a:rPr lang="en-US" sz="1800">
                <a:latin typeface="Raleway"/>
                <a:ea typeface="Raleway"/>
                <a:cs typeface="Raleway"/>
                <a:sym typeface="Raleway"/>
              </a:rPr>
              <a:t>Strength and Conditioning/Nutrition</a:t>
            </a:r>
            <a:endParaRPr sz="1800">
              <a:latin typeface="Raleway"/>
              <a:ea typeface="Raleway"/>
              <a:cs typeface="Raleway"/>
              <a:sym typeface="Raleway"/>
            </a:endParaRPr>
          </a:p>
          <a:p>
            <a:pPr marL="0" marR="0" lvl="0" indent="0" algn="ctr" rtl="0">
              <a:lnSpc>
                <a:spcPct val="150135"/>
              </a:lnSpc>
              <a:spcBef>
                <a:spcPts val="0"/>
              </a:spcBef>
              <a:spcAft>
                <a:spcPts val="0"/>
              </a:spcAft>
              <a:buClr>
                <a:srgbClr val="000000"/>
              </a:buClr>
              <a:buSzPts val="1845"/>
              <a:buFont typeface="Arial"/>
              <a:buNone/>
            </a:pPr>
            <a:endParaRPr sz="1800">
              <a:latin typeface="Raleway"/>
              <a:ea typeface="Raleway"/>
              <a:cs typeface="Raleway"/>
              <a:sym typeface="Raleway"/>
            </a:endParaRPr>
          </a:p>
          <a:p>
            <a:pPr marL="0" marR="0" lvl="0" indent="0" algn="ctr" rtl="0">
              <a:lnSpc>
                <a:spcPct val="150135"/>
              </a:lnSpc>
              <a:spcBef>
                <a:spcPts val="0"/>
              </a:spcBef>
              <a:spcAft>
                <a:spcPts val="0"/>
              </a:spcAft>
              <a:buClr>
                <a:srgbClr val="000000"/>
              </a:buClr>
              <a:buSzPts val="1845"/>
              <a:buFont typeface="Arial"/>
              <a:buNone/>
            </a:pPr>
            <a:endParaRPr sz="1800">
              <a:latin typeface="Raleway"/>
              <a:ea typeface="Raleway"/>
              <a:cs typeface="Raleway"/>
              <a:sym typeface="Raleway"/>
            </a:endParaRPr>
          </a:p>
          <a:p>
            <a:pPr marL="0" marR="0" lvl="0" indent="0" algn="ctr" rtl="0">
              <a:lnSpc>
                <a:spcPct val="150135"/>
              </a:lnSpc>
              <a:spcBef>
                <a:spcPts val="0"/>
              </a:spcBef>
              <a:spcAft>
                <a:spcPts val="0"/>
              </a:spcAft>
              <a:buClr>
                <a:srgbClr val="000000"/>
              </a:buClr>
              <a:buSzPts val="1845"/>
              <a:buFont typeface="Arial"/>
              <a:buNone/>
            </a:pPr>
            <a:endParaRPr sz="1800">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318"/>
        <p:cNvGrpSpPr/>
        <p:nvPr/>
      </p:nvGrpSpPr>
      <p:grpSpPr>
        <a:xfrm>
          <a:off x="0" y="0"/>
          <a:ext cx="0" cy="0"/>
          <a:chOff x="0" y="0"/>
          <a:chExt cx="0" cy="0"/>
        </a:xfrm>
      </p:grpSpPr>
      <p:sp>
        <p:nvSpPr>
          <p:cNvPr id="319" name="Google Shape;319;p32"/>
          <p:cNvSpPr txBox="1"/>
          <p:nvPr/>
        </p:nvSpPr>
        <p:spPr>
          <a:xfrm>
            <a:off x="898071" y="1255246"/>
            <a:ext cx="16665310" cy="8835624"/>
          </a:xfrm>
          <a:prstGeom prst="rect">
            <a:avLst/>
          </a:prstGeom>
          <a:noFill/>
          <a:ln>
            <a:noFill/>
          </a:ln>
        </p:spPr>
        <p:txBody>
          <a:bodyPr spcFirstLastPara="1" wrap="square" lIns="0" tIns="0" rIns="0" bIns="0" anchor="t" anchorCtr="0">
            <a:spAutoFit/>
          </a:bodyPr>
          <a:lstStyle/>
          <a:p>
            <a:pPr marL="0" marR="0" lvl="0" indent="0" algn="l" rtl="0">
              <a:lnSpc>
                <a:spcPct val="107000"/>
              </a:lnSpc>
              <a:spcBef>
                <a:spcPts val="0"/>
              </a:spcBef>
              <a:spcAft>
                <a:spcPts val="0"/>
              </a:spcAft>
              <a:buNone/>
            </a:pPr>
            <a:r>
              <a:rPr lang="en-US" sz="4800" b="1" i="0" u="sng" strike="noStrike" cap="none">
                <a:solidFill>
                  <a:srgbClr val="000000"/>
                </a:solidFill>
                <a:latin typeface="Verdana"/>
                <a:ea typeface="Verdana"/>
                <a:cs typeface="Verdana"/>
                <a:sym typeface="Verdana"/>
              </a:rPr>
              <a:t>2021</a:t>
            </a:r>
            <a:r>
              <a:rPr lang="en-US" sz="2000" b="1" i="0" u="sng" strike="noStrike" cap="none">
                <a:solidFill>
                  <a:srgbClr val="000000"/>
                </a:solidFill>
                <a:latin typeface="Verdana"/>
                <a:ea typeface="Verdana"/>
                <a:cs typeface="Verdana"/>
                <a:sym typeface="Verdana"/>
              </a:rPr>
              <a:t>    (Sept 2021 – Dec 2021)</a:t>
            </a:r>
            <a:endParaRPr sz="2800" b="0" i="0" u="sng" strike="noStrike" cap="none">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None/>
            </a:pPr>
            <a:r>
              <a:rPr lang="en-US" sz="4400" b="1" i="0" u="none" strike="noStrike" cap="none">
                <a:solidFill>
                  <a:srgbClr val="000000"/>
                </a:solidFill>
                <a:latin typeface="Verdana"/>
                <a:ea typeface="Verdana"/>
                <a:cs typeface="Verdana"/>
                <a:sym typeface="Verdana"/>
              </a:rPr>
              <a:t>198</a:t>
            </a:r>
            <a:r>
              <a:rPr lang="en-US" sz="3200" b="1" i="0" u="none" strike="noStrike" cap="none">
                <a:solidFill>
                  <a:srgbClr val="000000"/>
                </a:solidFill>
                <a:latin typeface="Verdana"/>
                <a:ea typeface="Verdana"/>
                <a:cs typeface="Verdana"/>
                <a:sym typeface="Verdana"/>
              </a:rPr>
              <a:t> Total 1</a:t>
            </a:r>
            <a:r>
              <a:rPr lang="en-US" sz="3200" b="1" i="0" u="none" strike="noStrike" cap="none" baseline="30000">
                <a:solidFill>
                  <a:srgbClr val="000000"/>
                </a:solidFill>
                <a:latin typeface="Verdana"/>
                <a:ea typeface="Verdana"/>
                <a:cs typeface="Verdana"/>
                <a:sym typeface="Verdana"/>
              </a:rPr>
              <a:t>st</a:t>
            </a:r>
            <a:r>
              <a:rPr lang="en-US" sz="3200" b="1" i="0" u="none" strike="noStrike" cap="none">
                <a:solidFill>
                  <a:srgbClr val="000000"/>
                </a:solidFill>
                <a:latin typeface="Verdana"/>
                <a:ea typeface="Verdana"/>
                <a:cs typeface="Verdana"/>
                <a:sym typeface="Verdana"/>
              </a:rPr>
              <a:t> Resp’s</a:t>
            </a:r>
            <a:r>
              <a:rPr lang="en-US" sz="2800" b="0" i="0" u="none" strike="noStrike" cap="none">
                <a:solidFill>
                  <a:srgbClr val="000000"/>
                </a:solidFill>
                <a:latin typeface="Verdana"/>
                <a:ea typeface="Verdana"/>
                <a:cs typeface="Verdana"/>
                <a:sym typeface="Verdana"/>
              </a:rPr>
              <a:t> Rec’d Wellness or CISM Information / Training in </a:t>
            </a:r>
            <a:r>
              <a:rPr lang="en-US" sz="2800" b="1" i="0" u="none" strike="noStrike" cap="none">
                <a:solidFill>
                  <a:srgbClr val="000000"/>
                </a:solidFill>
                <a:latin typeface="Verdana"/>
                <a:ea typeface="Verdana"/>
                <a:cs typeface="Verdana"/>
                <a:sym typeface="Verdana"/>
              </a:rPr>
              <a:t>2021</a:t>
            </a:r>
            <a:endParaRPr sz="2800" b="0" i="0" u="none" strike="noStrike" cap="none">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None/>
            </a:pPr>
            <a:r>
              <a:rPr lang="en-US" sz="2800" b="0" i="0" u="none" strike="noStrike" cap="none">
                <a:solidFill>
                  <a:srgbClr val="000000"/>
                </a:solidFill>
                <a:latin typeface="Verdana"/>
                <a:ea typeface="Verdana"/>
                <a:cs typeface="Verdana"/>
                <a:sym typeface="Verdana"/>
              </a:rPr>
              <a:t> </a:t>
            </a:r>
            <a:endParaRPr sz="2800" b="0" i="0" u="none" strike="noStrike" cap="none">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None/>
            </a:pPr>
            <a:r>
              <a:rPr lang="en-US" sz="4800" b="1" i="0" u="sng" strike="noStrike" cap="none">
                <a:solidFill>
                  <a:srgbClr val="000000"/>
                </a:solidFill>
                <a:latin typeface="Verdana"/>
                <a:ea typeface="Verdana"/>
                <a:cs typeface="Verdana"/>
                <a:sym typeface="Verdana"/>
              </a:rPr>
              <a:t>2022</a:t>
            </a:r>
            <a:r>
              <a:rPr lang="en-US" sz="2800" b="0" i="0" u="sng" strike="noStrike" cap="none">
                <a:solidFill>
                  <a:srgbClr val="000000"/>
                </a:solidFill>
                <a:latin typeface="Verdana"/>
                <a:ea typeface="Verdana"/>
                <a:cs typeface="Verdana"/>
                <a:sym typeface="Verdana"/>
              </a:rPr>
              <a:t>   </a:t>
            </a:r>
            <a:r>
              <a:rPr lang="en-US" sz="2000" b="1" i="0" u="sng" strike="noStrike" cap="none">
                <a:solidFill>
                  <a:srgbClr val="000000"/>
                </a:solidFill>
                <a:latin typeface="Verdana"/>
                <a:ea typeface="Verdana"/>
                <a:cs typeface="Verdana"/>
                <a:sym typeface="Verdana"/>
              </a:rPr>
              <a:t>(Jan 2022 – Dec 2022)</a:t>
            </a:r>
            <a:endParaRPr sz="2800" b="0" i="0" u="sng" strike="noStrike" cap="none">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None/>
            </a:pPr>
            <a:r>
              <a:rPr lang="en-US" sz="2800" b="1" i="0" u="none" strike="noStrike" cap="none">
                <a:solidFill>
                  <a:srgbClr val="000000"/>
                </a:solidFill>
                <a:latin typeface="Verdana"/>
                <a:ea typeface="Verdana"/>
                <a:cs typeface="Verdana"/>
                <a:sym typeface="Verdana"/>
              </a:rPr>
              <a:t>24</a:t>
            </a:r>
            <a:r>
              <a:rPr lang="en-US" sz="2800" b="0" i="0" u="none" strike="noStrike" cap="none">
                <a:solidFill>
                  <a:srgbClr val="000000"/>
                </a:solidFill>
                <a:latin typeface="Verdana"/>
                <a:ea typeface="Verdana"/>
                <a:cs typeface="Verdana"/>
                <a:sym typeface="Verdana"/>
              </a:rPr>
              <a:t> 	</a:t>
            </a:r>
            <a:r>
              <a:rPr lang="en-US" sz="2800" b="1" i="0" u="none" strike="noStrike" cap="none">
                <a:solidFill>
                  <a:srgbClr val="000000"/>
                </a:solidFill>
                <a:latin typeface="Verdana"/>
                <a:ea typeface="Verdana"/>
                <a:cs typeface="Verdana"/>
                <a:sym typeface="Verdana"/>
              </a:rPr>
              <a:t>Wellness Presentations &amp; Trainings</a:t>
            </a:r>
            <a:r>
              <a:rPr lang="en-US" sz="2800" b="0" i="0" u="none" strike="noStrike" cap="none">
                <a:solidFill>
                  <a:srgbClr val="000000"/>
                </a:solidFill>
                <a:latin typeface="Verdana"/>
                <a:ea typeface="Verdana"/>
                <a:cs typeface="Verdana"/>
                <a:sym typeface="Verdana"/>
              </a:rPr>
              <a:t> at Various Agencies &amp; Conferences in OK.</a:t>
            </a:r>
            <a:endParaRPr sz="2800" b="0" i="0" u="none" strike="noStrike" cap="none">
              <a:solidFill>
                <a:srgbClr val="000000"/>
              </a:solidFill>
              <a:latin typeface="Calibri"/>
              <a:ea typeface="Calibri"/>
              <a:cs typeface="Calibri"/>
              <a:sym typeface="Calibri"/>
            </a:endParaRPr>
          </a:p>
          <a:p>
            <a:pPr marL="0" marR="0" lvl="0" indent="457200" algn="l" rtl="0">
              <a:lnSpc>
                <a:spcPct val="100000"/>
              </a:lnSpc>
              <a:spcBef>
                <a:spcPts val="800"/>
              </a:spcBef>
              <a:spcAft>
                <a:spcPts val="0"/>
              </a:spcAft>
              <a:buNone/>
            </a:pPr>
            <a:r>
              <a:rPr lang="en-US" sz="2800" b="1" i="0" u="none" strike="noStrike" cap="none">
                <a:solidFill>
                  <a:srgbClr val="000000"/>
                </a:solidFill>
                <a:latin typeface="Verdana"/>
                <a:ea typeface="Verdana"/>
                <a:cs typeface="Verdana"/>
                <a:sym typeface="Verdana"/>
              </a:rPr>
              <a:t>945</a:t>
            </a:r>
            <a:r>
              <a:rPr lang="en-US" sz="2800" b="0" i="0" u="none" strike="noStrike" cap="none">
                <a:solidFill>
                  <a:srgbClr val="000000"/>
                </a:solidFill>
                <a:latin typeface="Verdana"/>
                <a:ea typeface="Verdana"/>
                <a:cs typeface="Verdana"/>
                <a:sym typeface="Verdana"/>
              </a:rPr>
              <a:t>	First Resp’s or MHP’s trained from Multiple Agencies in Oklahoma.</a:t>
            </a:r>
            <a:endParaRPr sz="2800" b="0" i="0" u="none" strike="noStrike" cap="none">
              <a:solidFill>
                <a:srgbClr val="000000"/>
              </a:solidFill>
              <a:latin typeface="Calibri"/>
              <a:ea typeface="Calibri"/>
              <a:cs typeface="Calibri"/>
              <a:sym typeface="Calibri"/>
            </a:endParaRPr>
          </a:p>
          <a:p>
            <a:pPr marL="0" marR="0" lvl="0" indent="0" algn="l" rtl="0">
              <a:lnSpc>
                <a:spcPct val="107000"/>
              </a:lnSpc>
              <a:spcBef>
                <a:spcPts val="0"/>
              </a:spcBef>
              <a:spcAft>
                <a:spcPts val="0"/>
              </a:spcAft>
              <a:buNone/>
            </a:pPr>
            <a:r>
              <a:rPr lang="en-US" sz="2800" b="0" i="0" u="none" strike="noStrike" cap="none">
                <a:solidFill>
                  <a:srgbClr val="000000"/>
                </a:solidFill>
                <a:latin typeface="Verdana"/>
                <a:ea typeface="Verdana"/>
                <a:cs typeface="Verdana"/>
                <a:sym typeface="Verdana"/>
              </a:rPr>
              <a:t> </a:t>
            </a:r>
            <a:endParaRPr sz="2800" b="0" i="0" u="none" strike="noStrike" cap="none">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None/>
            </a:pPr>
            <a:r>
              <a:rPr lang="en-US" sz="2800" b="1" i="0" u="none" strike="noStrike" cap="none">
                <a:solidFill>
                  <a:srgbClr val="000000"/>
                </a:solidFill>
                <a:latin typeface="Verdana"/>
                <a:ea typeface="Verdana"/>
                <a:cs typeface="Verdana"/>
                <a:sym typeface="Verdana"/>
              </a:rPr>
              <a:t>19</a:t>
            </a:r>
            <a:r>
              <a:rPr lang="en-US" sz="2800" b="0" i="0" u="none" strike="noStrike" cap="none">
                <a:solidFill>
                  <a:srgbClr val="000000"/>
                </a:solidFill>
                <a:latin typeface="Verdana"/>
                <a:ea typeface="Verdana"/>
                <a:cs typeface="Verdana"/>
                <a:sym typeface="Verdana"/>
              </a:rPr>
              <a:t>	</a:t>
            </a:r>
            <a:r>
              <a:rPr lang="en-US" sz="2800" b="1" i="0" u="none" strike="noStrike" cap="none">
                <a:solidFill>
                  <a:srgbClr val="000000"/>
                </a:solidFill>
                <a:latin typeface="Verdana"/>
                <a:ea typeface="Verdana"/>
                <a:cs typeface="Verdana"/>
                <a:sym typeface="Verdana"/>
              </a:rPr>
              <a:t>CISM / Peer Trainings</a:t>
            </a:r>
            <a:r>
              <a:rPr lang="en-US" sz="2800" b="0" i="0" u="none" strike="noStrike" cap="none">
                <a:solidFill>
                  <a:srgbClr val="000000"/>
                </a:solidFill>
                <a:latin typeface="Verdana"/>
                <a:ea typeface="Verdana"/>
                <a:cs typeface="Verdana"/>
                <a:sym typeface="Verdana"/>
              </a:rPr>
              <a:t> at Multiple Locations in OK.</a:t>
            </a:r>
            <a:endParaRPr sz="2800" b="0" i="0" u="none" strike="noStrike" cap="none">
              <a:solidFill>
                <a:srgbClr val="000000"/>
              </a:solidFill>
              <a:latin typeface="Calibri"/>
              <a:ea typeface="Calibri"/>
              <a:cs typeface="Calibri"/>
              <a:sym typeface="Calibri"/>
            </a:endParaRPr>
          </a:p>
          <a:p>
            <a:pPr marL="0" marR="0" lvl="0" indent="457200" algn="l" rtl="0">
              <a:lnSpc>
                <a:spcPct val="100000"/>
              </a:lnSpc>
              <a:spcBef>
                <a:spcPts val="800"/>
              </a:spcBef>
              <a:spcAft>
                <a:spcPts val="0"/>
              </a:spcAft>
              <a:buNone/>
            </a:pPr>
            <a:r>
              <a:rPr lang="en-US" sz="2800" b="1" i="0" u="none" strike="noStrike" cap="none">
                <a:solidFill>
                  <a:srgbClr val="000000"/>
                </a:solidFill>
                <a:latin typeface="Verdana"/>
                <a:ea typeface="Verdana"/>
                <a:cs typeface="Verdana"/>
                <a:sym typeface="Verdana"/>
              </a:rPr>
              <a:t>322</a:t>
            </a:r>
            <a:r>
              <a:rPr lang="en-US" sz="2800" b="0" i="0" u="none" strike="noStrike" cap="none">
                <a:solidFill>
                  <a:srgbClr val="000000"/>
                </a:solidFill>
                <a:latin typeface="Verdana"/>
                <a:ea typeface="Verdana"/>
                <a:cs typeface="Verdana"/>
                <a:sym typeface="Verdana"/>
              </a:rPr>
              <a:t>	1st Resp’s or MHP’s trained from </a:t>
            </a:r>
            <a:r>
              <a:rPr lang="en-US" sz="3200" b="1" i="0" u="none" strike="noStrike" cap="none">
                <a:solidFill>
                  <a:srgbClr val="000000"/>
                </a:solidFill>
                <a:latin typeface="Verdana"/>
                <a:ea typeface="Verdana"/>
                <a:cs typeface="Verdana"/>
                <a:sym typeface="Verdana"/>
              </a:rPr>
              <a:t>89</a:t>
            </a:r>
            <a:r>
              <a:rPr lang="en-US" sz="2800" b="1" i="0" u="none" strike="noStrike" cap="none">
                <a:solidFill>
                  <a:srgbClr val="000000"/>
                </a:solidFill>
                <a:latin typeface="Verdana"/>
                <a:ea typeface="Verdana"/>
                <a:cs typeface="Verdana"/>
                <a:sym typeface="Verdana"/>
              </a:rPr>
              <a:t> various Agencies</a:t>
            </a:r>
            <a:r>
              <a:rPr lang="en-US" sz="2800" b="0" i="0" u="none" strike="noStrike" cap="none">
                <a:solidFill>
                  <a:srgbClr val="000000"/>
                </a:solidFill>
                <a:latin typeface="Verdana"/>
                <a:ea typeface="Verdana"/>
                <a:cs typeface="Verdana"/>
                <a:sym typeface="Verdana"/>
              </a:rPr>
              <a:t> in Oklahoma.</a:t>
            </a:r>
            <a:endParaRPr sz="2800" b="0" i="0" u="none" strike="noStrike" cap="none">
              <a:solidFill>
                <a:srgbClr val="000000"/>
              </a:solidFill>
              <a:latin typeface="Calibri"/>
              <a:ea typeface="Calibri"/>
              <a:cs typeface="Calibri"/>
              <a:sym typeface="Calibri"/>
            </a:endParaRPr>
          </a:p>
          <a:p>
            <a:pPr marL="0" marR="0" lvl="0" indent="0" algn="l" rtl="0">
              <a:lnSpc>
                <a:spcPct val="107000"/>
              </a:lnSpc>
              <a:spcBef>
                <a:spcPts val="0"/>
              </a:spcBef>
              <a:spcAft>
                <a:spcPts val="0"/>
              </a:spcAft>
              <a:buNone/>
            </a:pPr>
            <a:r>
              <a:rPr lang="en-US" sz="2800" b="0" i="0" u="none" strike="noStrike" cap="none">
                <a:solidFill>
                  <a:srgbClr val="000000"/>
                </a:solidFill>
                <a:latin typeface="Calibri"/>
                <a:ea typeface="Calibri"/>
                <a:cs typeface="Calibri"/>
                <a:sym typeface="Calibri"/>
              </a:rPr>
              <a:t> </a:t>
            </a:r>
            <a:endParaRPr/>
          </a:p>
          <a:p>
            <a:pPr marL="0" marR="0" lvl="0" indent="0" algn="l" rtl="0">
              <a:lnSpc>
                <a:spcPct val="107000"/>
              </a:lnSpc>
              <a:spcBef>
                <a:spcPts val="800"/>
              </a:spcBef>
              <a:spcAft>
                <a:spcPts val="0"/>
              </a:spcAft>
              <a:buNone/>
            </a:pPr>
            <a:r>
              <a:rPr lang="en-US" sz="4400" b="1" i="0" u="none" strike="noStrike" cap="none">
                <a:solidFill>
                  <a:srgbClr val="000000"/>
                </a:solidFill>
                <a:latin typeface="Verdana"/>
                <a:ea typeface="Verdana"/>
                <a:cs typeface="Verdana"/>
                <a:sym typeface="Verdana"/>
              </a:rPr>
              <a:t>1,267</a:t>
            </a:r>
            <a:r>
              <a:rPr lang="en-US" sz="3200" b="1" i="0" u="none" strike="noStrike" cap="none">
                <a:solidFill>
                  <a:srgbClr val="000000"/>
                </a:solidFill>
                <a:latin typeface="Verdana"/>
                <a:ea typeface="Verdana"/>
                <a:cs typeface="Verdana"/>
                <a:sym typeface="Verdana"/>
              </a:rPr>
              <a:t> Total 1</a:t>
            </a:r>
            <a:r>
              <a:rPr lang="en-US" sz="3200" b="1" i="0" u="none" strike="noStrike" cap="none" baseline="30000">
                <a:solidFill>
                  <a:srgbClr val="000000"/>
                </a:solidFill>
                <a:latin typeface="Verdana"/>
                <a:ea typeface="Verdana"/>
                <a:cs typeface="Verdana"/>
                <a:sym typeface="Verdana"/>
              </a:rPr>
              <a:t>st</a:t>
            </a:r>
            <a:r>
              <a:rPr lang="en-US" sz="3200" b="1" i="0" u="none" strike="noStrike" cap="none">
                <a:solidFill>
                  <a:srgbClr val="000000"/>
                </a:solidFill>
                <a:latin typeface="Verdana"/>
                <a:ea typeface="Verdana"/>
                <a:cs typeface="Verdana"/>
                <a:sym typeface="Verdana"/>
              </a:rPr>
              <a:t> Resp’s</a:t>
            </a:r>
            <a:r>
              <a:rPr lang="en-US" sz="2800" b="0" i="0" u="none" strike="noStrike" cap="none">
                <a:solidFill>
                  <a:srgbClr val="000000"/>
                </a:solidFill>
                <a:latin typeface="Verdana"/>
                <a:ea typeface="Verdana"/>
                <a:cs typeface="Verdana"/>
                <a:sym typeface="Verdana"/>
              </a:rPr>
              <a:t> Rec’d Wellness or CISM Information / Training </a:t>
            </a:r>
            <a:r>
              <a:rPr lang="en-US" sz="2800" b="1" i="0" u="none" strike="noStrike" cap="none">
                <a:solidFill>
                  <a:srgbClr val="000000"/>
                </a:solidFill>
                <a:latin typeface="Verdana"/>
                <a:ea typeface="Verdana"/>
                <a:cs typeface="Verdana"/>
                <a:sym typeface="Verdana"/>
              </a:rPr>
              <a:t> </a:t>
            </a:r>
            <a:endParaRPr sz="2800" b="0" i="0" u="none" strike="noStrike" cap="none">
              <a:solidFill>
                <a:srgbClr val="000000"/>
              </a:solidFill>
              <a:latin typeface="Calibri"/>
              <a:ea typeface="Calibri"/>
              <a:cs typeface="Calibri"/>
              <a:sym typeface="Calibri"/>
            </a:endParaRPr>
          </a:p>
          <a:p>
            <a:pPr marL="0" marR="0" lvl="0" indent="0" algn="ctr" rtl="0">
              <a:lnSpc>
                <a:spcPct val="107000"/>
              </a:lnSpc>
              <a:spcBef>
                <a:spcPts val="800"/>
              </a:spcBef>
              <a:spcAft>
                <a:spcPts val="0"/>
              </a:spcAft>
              <a:buNone/>
            </a:pPr>
            <a:r>
              <a:rPr lang="en-US" sz="3200" b="1" i="1" u="none" strike="noStrike" cap="none">
                <a:solidFill>
                  <a:srgbClr val="000000"/>
                </a:solidFill>
                <a:latin typeface="Verdana"/>
                <a:ea typeface="Verdana"/>
                <a:cs typeface="Verdana"/>
                <a:sym typeface="Verdana"/>
              </a:rPr>
              <a:t>NOTE:</a:t>
            </a:r>
            <a:r>
              <a:rPr lang="en-US" sz="2800" b="1" i="1" u="none" strike="noStrike" cap="none">
                <a:solidFill>
                  <a:srgbClr val="000000"/>
                </a:solidFill>
                <a:latin typeface="Verdana"/>
                <a:ea typeface="Verdana"/>
                <a:cs typeface="Verdana"/>
                <a:sym typeface="Verdana"/>
              </a:rPr>
              <a:t>  These numbers do Not reflect the numerous Peer Support Responses, Contacts, or other Peer Services provided by WR. </a:t>
            </a:r>
            <a:endParaRPr sz="2800" b="0" i="0" u="none" strike="noStrike" cap="none">
              <a:solidFill>
                <a:srgbClr val="000000"/>
              </a:solidFill>
              <a:latin typeface="Calibri"/>
              <a:ea typeface="Calibri"/>
              <a:cs typeface="Calibri"/>
              <a:sym typeface="Calibri"/>
            </a:endParaRPr>
          </a:p>
          <a:p>
            <a:pPr marL="0" marR="0" lvl="0" indent="0" algn="l" rtl="0">
              <a:lnSpc>
                <a:spcPct val="107000"/>
              </a:lnSpc>
              <a:spcBef>
                <a:spcPts val="800"/>
              </a:spcBef>
              <a:spcAft>
                <a:spcPts val="800"/>
              </a:spcAft>
              <a:buNone/>
            </a:pPr>
            <a:endParaRPr sz="2800" b="0" i="0" u="none" strike="noStrike" cap="none">
              <a:solidFill>
                <a:srgbClr val="000000"/>
              </a:solidFill>
              <a:latin typeface="Calibri"/>
              <a:ea typeface="Calibri"/>
              <a:cs typeface="Calibri"/>
              <a:sym typeface="Calibri"/>
            </a:endParaRPr>
          </a:p>
        </p:txBody>
      </p:sp>
      <p:sp>
        <p:nvSpPr>
          <p:cNvPr id="320" name="Google Shape;320;p32"/>
          <p:cNvSpPr txBox="1"/>
          <p:nvPr/>
        </p:nvSpPr>
        <p:spPr>
          <a:xfrm>
            <a:off x="655608" y="362309"/>
            <a:ext cx="16907773" cy="892937"/>
          </a:xfrm>
          <a:prstGeom prst="rect">
            <a:avLst/>
          </a:prstGeom>
          <a:noFill/>
          <a:ln>
            <a:noFill/>
          </a:ln>
        </p:spPr>
        <p:txBody>
          <a:bodyPr spcFirstLastPara="1" wrap="square" lIns="0" tIns="0" rIns="0" bIns="0" anchor="t" anchorCtr="0">
            <a:spAutoFit/>
          </a:bodyPr>
          <a:lstStyle/>
          <a:p>
            <a:pPr marL="0" marR="0" lvl="0" indent="0" algn="ctr" rtl="0">
              <a:lnSpc>
                <a:spcPct val="107000"/>
              </a:lnSpc>
              <a:spcBef>
                <a:spcPts val="0"/>
              </a:spcBef>
              <a:spcAft>
                <a:spcPts val="800"/>
              </a:spcAft>
              <a:buClr>
                <a:srgbClr val="000000"/>
              </a:buClr>
              <a:buSzPts val="4800"/>
              <a:buFont typeface="Arial"/>
              <a:buNone/>
            </a:pPr>
            <a:r>
              <a:rPr lang="en-US" sz="4800" b="1" i="0" u="none" strike="noStrike" cap="none">
                <a:solidFill>
                  <a:srgbClr val="000000"/>
                </a:solidFill>
                <a:latin typeface="Verdana"/>
                <a:ea typeface="Verdana"/>
                <a:cs typeface="Verdana"/>
                <a:sym typeface="Verdana"/>
              </a:rPr>
              <a:t>WELLNESS and CISM/PEER Trainings</a:t>
            </a:r>
            <a:endParaRPr sz="2800" b="0" i="0" u="none" strike="noStrike" cap="non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94"/>
        <p:cNvGrpSpPr/>
        <p:nvPr/>
      </p:nvGrpSpPr>
      <p:grpSpPr>
        <a:xfrm>
          <a:off x="0" y="0"/>
          <a:ext cx="0" cy="0"/>
          <a:chOff x="0" y="0"/>
          <a:chExt cx="0" cy="0"/>
        </a:xfrm>
      </p:grpSpPr>
      <p:pic>
        <p:nvPicPr>
          <p:cNvPr id="95" name="Google Shape;95;g27bf1e22310_0_84"/>
          <p:cNvPicPr preferRelativeResize="0"/>
          <p:nvPr/>
        </p:nvPicPr>
        <p:blipFill rotWithShape="1">
          <a:blip r:embed="rId3">
            <a:alphaModFix/>
          </a:blip>
          <a:srcRect t="7862" b="7870"/>
          <a:stretch/>
        </p:blipFill>
        <p:spPr>
          <a:xfrm>
            <a:off x="0" y="0"/>
            <a:ext cx="18288000" cy="10286998"/>
          </a:xfrm>
          <a:prstGeom prst="rect">
            <a:avLst/>
          </a:prstGeom>
          <a:noFill/>
          <a:ln>
            <a:noFill/>
          </a:ln>
        </p:spPr>
      </p:pic>
      <p:grpSp>
        <p:nvGrpSpPr>
          <p:cNvPr id="96" name="Google Shape;96;g27bf1e22310_0_84"/>
          <p:cNvGrpSpPr/>
          <p:nvPr/>
        </p:nvGrpSpPr>
        <p:grpSpPr>
          <a:xfrm>
            <a:off x="-403426" y="2506547"/>
            <a:ext cx="19148765" cy="5130394"/>
            <a:chOff x="0" y="-85725"/>
            <a:chExt cx="5043263" cy="1351206"/>
          </a:xfrm>
        </p:grpSpPr>
        <p:sp>
          <p:nvSpPr>
            <p:cNvPr id="97" name="Google Shape;97;g27bf1e22310_0_84"/>
            <p:cNvSpPr/>
            <p:nvPr/>
          </p:nvSpPr>
          <p:spPr>
            <a:xfrm>
              <a:off x="0" y="0"/>
              <a:ext cx="5043263" cy="1265481"/>
            </a:xfrm>
            <a:custGeom>
              <a:avLst/>
              <a:gdLst/>
              <a:ahLst/>
              <a:cxnLst/>
              <a:rect l="l" t="t" r="r" b="b"/>
              <a:pathLst>
                <a:path w="5043263" h="1265481" extrusionOk="0">
                  <a:moveTo>
                    <a:pt x="0" y="0"/>
                  </a:moveTo>
                  <a:lnTo>
                    <a:pt x="5043263" y="0"/>
                  </a:lnTo>
                  <a:lnTo>
                    <a:pt x="5043263" y="1265481"/>
                  </a:lnTo>
                  <a:lnTo>
                    <a:pt x="0" y="1265481"/>
                  </a:lnTo>
                  <a:close/>
                </a:path>
              </a:pathLst>
            </a:custGeom>
            <a:solidFill>
              <a:srgbClr val="000000"/>
            </a:solidFill>
            <a:ln>
              <a:noFill/>
            </a:ln>
          </p:spPr>
          <p:txBody>
            <a:bodyPr/>
            <a:lstStyle/>
            <a:p>
              <a:endParaRPr lang="en-US"/>
            </a:p>
          </p:txBody>
        </p:sp>
        <p:sp>
          <p:nvSpPr>
            <p:cNvPr id="98" name="Google Shape;98;g27bf1e22310_0_84"/>
            <p:cNvSpPr txBox="1"/>
            <p:nvPr/>
          </p:nvSpPr>
          <p:spPr>
            <a:xfrm>
              <a:off x="0" y="-85725"/>
              <a:ext cx="812700" cy="898500"/>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9" name="Google Shape;99;g27bf1e22310_0_84"/>
          <p:cNvSpPr txBox="1"/>
          <p:nvPr/>
        </p:nvSpPr>
        <p:spPr>
          <a:xfrm>
            <a:off x="1452931" y="4359404"/>
            <a:ext cx="15949500" cy="1145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3100"/>
              <a:buFont typeface="Arial"/>
              <a:buNone/>
            </a:pPr>
            <a:r>
              <a:rPr lang="en-US" sz="3100" b="1" i="0" u="none" strike="noStrike" cap="none">
                <a:solidFill>
                  <a:srgbClr val="FFFFFF"/>
                </a:solidFill>
                <a:latin typeface="Raleway"/>
                <a:ea typeface="Raleway"/>
                <a:cs typeface="Raleway"/>
                <a:sym typeface="Raleway"/>
              </a:rPr>
              <a:t>Empowering resilience in First Responders, their partners, and families</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3100"/>
              <a:buFont typeface="Arial"/>
              <a:buNone/>
            </a:pPr>
            <a:r>
              <a:rPr lang="en-US" sz="3100" b="1" i="0" u="none" strike="noStrike" cap="none">
                <a:solidFill>
                  <a:srgbClr val="FFFFFF"/>
                </a:solidFill>
                <a:latin typeface="Raleway"/>
                <a:ea typeface="Raleway"/>
                <a:cs typeface="Raleway"/>
                <a:sym typeface="Raleway"/>
              </a:rPr>
              <a:t> to foster healthy personal and professional lives. </a:t>
            </a:r>
            <a:endParaRPr sz="1400" b="0" i="0" u="none" strike="noStrike" cap="none">
              <a:solidFill>
                <a:srgbClr val="000000"/>
              </a:solidFill>
              <a:latin typeface="Arial"/>
              <a:ea typeface="Arial"/>
              <a:cs typeface="Arial"/>
              <a:sym typeface="Arial"/>
            </a:endParaRPr>
          </a:p>
        </p:txBody>
      </p:sp>
      <p:sp>
        <p:nvSpPr>
          <p:cNvPr id="100" name="Google Shape;100;g27bf1e22310_0_84"/>
          <p:cNvSpPr txBox="1"/>
          <p:nvPr/>
        </p:nvSpPr>
        <p:spPr>
          <a:xfrm>
            <a:off x="7019883" y="942975"/>
            <a:ext cx="4815600" cy="6774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4400"/>
              <a:buFont typeface="Arial"/>
              <a:buNone/>
            </a:pPr>
            <a:r>
              <a:rPr lang="en-US" sz="4400" b="0" i="0" u="none" strike="noStrike" cap="none">
                <a:solidFill>
                  <a:srgbClr val="000000"/>
                </a:solidFill>
                <a:latin typeface="Raleway"/>
                <a:ea typeface="Raleway"/>
                <a:cs typeface="Raleway"/>
                <a:sym typeface="Raleway"/>
              </a:rPr>
              <a:t>OUR MISSION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170"/>
        <p:cNvGrpSpPr/>
        <p:nvPr/>
      </p:nvGrpSpPr>
      <p:grpSpPr>
        <a:xfrm>
          <a:off x="0" y="0"/>
          <a:ext cx="0" cy="0"/>
          <a:chOff x="0" y="0"/>
          <a:chExt cx="0" cy="0"/>
        </a:xfrm>
      </p:grpSpPr>
      <p:pic>
        <p:nvPicPr>
          <p:cNvPr id="171" name="Google Shape;171;p6"/>
          <p:cNvPicPr preferRelativeResize="0"/>
          <p:nvPr/>
        </p:nvPicPr>
        <p:blipFill rotWithShape="1">
          <a:blip r:embed="rId3">
            <a:alphaModFix amt="50000"/>
          </a:blip>
          <a:srcRect t="10595" b="10595"/>
          <a:stretch/>
        </p:blipFill>
        <p:spPr>
          <a:xfrm>
            <a:off x="0" y="0"/>
            <a:ext cx="18288000" cy="10287000"/>
          </a:xfrm>
          <a:prstGeom prst="rect">
            <a:avLst/>
          </a:prstGeom>
          <a:noFill/>
          <a:ln>
            <a:noFill/>
          </a:ln>
        </p:spPr>
      </p:pic>
      <p:grpSp>
        <p:nvGrpSpPr>
          <p:cNvPr id="172" name="Google Shape;172;p6"/>
          <p:cNvGrpSpPr/>
          <p:nvPr/>
        </p:nvGrpSpPr>
        <p:grpSpPr>
          <a:xfrm>
            <a:off x="-473528" y="1371600"/>
            <a:ext cx="19218868" cy="7972425"/>
            <a:chOff x="0" y="-85725"/>
            <a:chExt cx="5043263" cy="1351206"/>
          </a:xfrm>
        </p:grpSpPr>
        <p:sp>
          <p:nvSpPr>
            <p:cNvPr id="173" name="Google Shape;173;p6"/>
            <p:cNvSpPr/>
            <p:nvPr/>
          </p:nvSpPr>
          <p:spPr>
            <a:xfrm>
              <a:off x="0" y="0"/>
              <a:ext cx="5043263" cy="1265481"/>
            </a:xfrm>
            <a:custGeom>
              <a:avLst/>
              <a:gdLst/>
              <a:ahLst/>
              <a:cxnLst/>
              <a:rect l="l" t="t" r="r" b="b"/>
              <a:pathLst>
                <a:path w="5043263" h="1265481" extrusionOk="0">
                  <a:moveTo>
                    <a:pt x="0" y="0"/>
                  </a:moveTo>
                  <a:lnTo>
                    <a:pt x="5043263" y="0"/>
                  </a:lnTo>
                  <a:lnTo>
                    <a:pt x="5043263" y="1265481"/>
                  </a:lnTo>
                  <a:lnTo>
                    <a:pt x="0" y="1265481"/>
                  </a:lnTo>
                  <a:close/>
                </a:path>
              </a:pathLst>
            </a:custGeom>
            <a:solidFill>
              <a:srgbClr val="000000"/>
            </a:solidFill>
            <a:ln>
              <a:noFill/>
            </a:ln>
          </p:spPr>
          <p:txBody>
            <a:bodyPr/>
            <a:lstStyle/>
            <a:p>
              <a:endParaRPr lang="en-US"/>
            </a:p>
          </p:txBody>
        </p:sp>
        <p:sp>
          <p:nvSpPr>
            <p:cNvPr id="174" name="Google Shape;174;p6"/>
            <p:cNvSpPr txBox="1"/>
            <p:nvPr/>
          </p:nvSpPr>
          <p:spPr>
            <a:xfrm>
              <a:off x="0" y="-85725"/>
              <a:ext cx="812800" cy="898525"/>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75" name="Google Shape;175;p6"/>
          <p:cNvSpPr txBox="1"/>
          <p:nvPr/>
        </p:nvSpPr>
        <p:spPr>
          <a:xfrm>
            <a:off x="457201" y="2449286"/>
            <a:ext cx="17422586" cy="6155531"/>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1200"/>
              </a:spcBef>
              <a:spcAft>
                <a:spcPts val="0"/>
              </a:spcAft>
              <a:buClr>
                <a:schemeClr val="dk1"/>
              </a:buClr>
              <a:buSzPts val="1100"/>
              <a:buFont typeface="Arial"/>
              <a:buNone/>
            </a:pPr>
            <a:r>
              <a:rPr lang="en-US" sz="3600" b="1" i="0" u="none" strike="noStrike" cap="none">
                <a:solidFill>
                  <a:srgbClr val="FFFFFF"/>
                </a:solidFill>
                <a:latin typeface="Arial"/>
                <a:ea typeface="Arial"/>
                <a:cs typeface="Arial"/>
                <a:sym typeface="Arial"/>
              </a:rPr>
              <a:t>Care for your people and increase retention by building healthy personnel.</a:t>
            </a:r>
            <a:endParaRPr/>
          </a:p>
          <a:p>
            <a:pPr marL="0" marR="0" lvl="0" indent="0" algn="ctr" rtl="0">
              <a:lnSpc>
                <a:spcPct val="115000"/>
              </a:lnSpc>
              <a:spcBef>
                <a:spcPts val="1200"/>
              </a:spcBef>
              <a:spcAft>
                <a:spcPts val="0"/>
              </a:spcAft>
              <a:buClr>
                <a:schemeClr val="dk1"/>
              </a:buClr>
              <a:buSzPts val="1100"/>
              <a:buFont typeface="Arial"/>
              <a:buNone/>
            </a:pPr>
            <a:endParaRPr sz="3200" b="1" i="0" u="none" strike="noStrike" cap="none">
              <a:solidFill>
                <a:srgbClr val="FFFFFF"/>
              </a:solidFill>
              <a:latin typeface="Arial"/>
              <a:ea typeface="Arial"/>
              <a:cs typeface="Arial"/>
              <a:sym typeface="Arial"/>
            </a:endParaRPr>
          </a:p>
          <a:p>
            <a:pPr marL="0" marR="0" lvl="0" indent="0" algn="ctr" rtl="0">
              <a:lnSpc>
                <a:spcPct val="115000"/>
              </a:lnSpc>
              <a:spcBef>
                <a:spcPts val="1200"/>
              </a:spcBef>
              <a:spcAft>
                <a:spcPts val="0"/>
              </a:spcAft>
              <a:buClr>
                <a:schemeClr val="dk1"/>
              </a:buClr>
              <a:buSzPts val="1100"/>
              <a:buFont typeface="Arial"/>
              <a:buNone/>
            </a:pPr>
            <a:r>
              <a:rPr lang="en-US" sz="3600" b="0" i="0" u="none" strike="noStrike" cap="none">
                <a:solidFill>
                  <a:srgbClr val="FFFFFF"/>
                </a:solidFill>
                <a:latin typeface="Arial"/>
                <a:ea typeface="Arial"/>
                <a:cs typeface="Arial"/>
                <a:sym typeface="Arial"/>
              </a:rPr>
              <a:t>The cumulative pressure on your people is often unhealthy and unsustainable with results which can be dangerous. First Responders are taught to be tough, but this can cause </a:t>
            </a:r>
            <a:r>
              <a:rPr lang="en-US" sz="3600" b="0" i="0" u="none" strike="noStrike" cap="none">
                <a:solidFill>
                  <a:schemeClr val="lt1"/>
                </a:solidFill>
                <a:latin typeface="Arial"/>
                <a:ea typeface="Arial"/>
                <a:cs typeface="Arial"/>
                <a:sym typeface="Arial"/>
              </a:rPr>
              <a:t>systemic</a:t>
            </a:r>
            <a:r>
              <a:rPr lang="en-US" sz="3600" b="0" i="0" u="none" strike="noStrike" cap="none">
                <a:solidFill>
                  <a:srgbClr val="FFFFFF"/>
                </a:solidFill>
                <a:latin typeface="Arial"/>
                <a:ea typeface="Arial"/>
                <a:cs typeface="Arial"/>
                <a:sym typeface="Arial"/>
              </a:rPr>
              <a:t> organizational issues without the proper knowledge &amp; resources to process the Trauma they encounter on the job. Warrior’s Rest provides comprehensive training and peer support groups so your people can be equipped for a healthy, lifelong career.</a:t>
            </a:r>
            <a:endParaRPr sz="3600" b="0" i="0" u="none" strike="noStrike" cap="none">
              <a:solidFill>
                <a:srgbClr val="FFFFFF"/>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3100"/>
              <a:buFont typeface="Arial"/>
              <a:buNone/>
            </a:pPr>
            <a:endParaRPr sz="3100" b="1" i="0" u="none" strike="noStrike" cap="none">
              <a:solidFill>
                <a:srgbClr val="FFFFFF"/>
              </a:solidFill>
              <a:latin typeface="Raleway"/>
              <a:ea typeface="Raleway"/>
              <a:cs typeface="Raleway"/>
              <a:sym typeface="Raleway"/>
            </a:endParaRPr>
          </a:p>
        </p:txBody>
      </p:sp>
      <p:sp>
        <p:nvSpPr>
          <p:cNvPr id="176" name="Google Shape;176;p6"/>
          <p:cNvSpPr txBox="1"/>
          <p:nvPr/>
        </p:nvSpPr>
        <p:spPr>
          <a:xfrm>
            <a:off x="4408714" y="440871"/>
            <a:ext cx="8850104" cy="129266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4400"/>
              <a:buFont typeface="Arial"/>
              <a:buNone/>
            </a:pPr>
            <a:r>
              <a:rPr lang="en-US" sz="6000" b="1" i="0" u="none" strike="noStrike" cap="none">
                <a:solidFill>
                  <a:srgbClr val="000000"/>
                </a:solidFill>
                <a:latin typeface="Arial"/>
                <a:ea typeface="Arial"/>
                <a:cs typeface="Arial"/>
                <a:sym typeface="Arial"/>
              </a:rPr>
              <a:t>Leaders</a:t>
            </a:r>
            <a:endParaRPr sz="6000" b="1"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g1eef645259d_0_9"/>
          <p:cNvPicPr preferRelativeResize="0"/>
          <p:nvPr/>
        </p:nvPicPr>
        <p:blipFill rotWithShape="1">
          <a:blip r:embed="rId3">
            <a:alphaModFix/>
          </a:blip>
          <a:srcRect t="7862" b="7869"/>
          <a:stretch/>
        </p:blipFill>
        <p:spPr>
          <a:xfrm>
            <a:off x="0" y="0"/>
            <a:ext cx="18288000" cy="10286998"/>
          </a:xfrm>
          <a:prstGeom prst="rect">
            <a:avLst/>
          </a:prstGeom>
          <a:noFill/>
          <a:ln>
            <a:noFill/>
          </a:ln>
        </p:spPr>
      </p:pic>
      <p:grpSp>
        <p:nvGrpSpPr>
          <p:cNvPr id="106" name="Google Shape;106;g1eef645259d_0_9"/>
          <p:cNvGrpSpPr/>
          <p:nvPr/>
        </p:nvGrpSpPr>
        <p:grpSpPr>
          <a:xfrm>
            <a:off x="-403426" y="2506547"/>
            <a:ext cx="19148765" cy="5130394"/>
            <a:chOff x="0" y="-85725"/>
            <a:chExt cx="5043263" cy="1351206"/>
          </a:xfrm>
        </p:grpSpPr>
        <p:sp>
          <p:nvSpPr>
            <p:cNvPr id="107" name="Google Shape;107;g1eef645259d_0_9"/>
            <p:cNvSpPr/>
            <p:nvPr/>
          </p:nvSpPr>
          <p:spPr>
            <a:xfrm>
              <a:off x="0" y="0"/>
              <a:ext cx="5043263" cy="1265481"/>
            </a:xfrm>
            <a:custGeom>
              <a:avLst/>
              <a:gdLst/>
              <a:ahLst/>
              <a:cxnLst/>
              <a:rect l="l" t="t" r="r" b="b"/>
              <a:pathLst>
                <a:path w="5043263" h="1265481" extrusionOk="0">
                  <a:moveTo>
                    <a:pt x="0" y="0"/>
                  </a:moveTo>
                  <a:lnTo>
                    <a:pt x="5043263" y="0"/>
                  </a:lnTo>
                  <a:lnTo>
                    <a:pt x="5043263" y="1265481"/>
                  </a:lnTo>
                  <a:lnTo>
                    <a:pt x="0" y="1265481"/>
                  </a:lnTo>
                  <a:close/>
                </a:path>
              </a:pathLst>
            </a:custGeom>
            <a:solidFill>
              <a:srgbClr val="000000"/>
            </a:solidFill>
            <a:ln>
              <a:noFill/>
            </a:ln>
          </p:spPr>
          <p:txBody>
            <a:bodyPr/>
            <a:lstStyle/>
            <a:p>
              <a:endParaRPr lang="en-US"/>
            </a:p>
          </p:txBody>
        </p:sp>
        <p:sp>
          <p:nvSpPr>
            <p:cNvPr id="108" name="Google Shape;108;g1eef645259d_0_9"/>
            <p:cNvSpPr txBox="1"/>
            <p:nvPr/>
          </p:nvSpPr>
          <p:spPr>
            <a:xfrm>
              <a:off x="0" y="-85725"/>
              <a:ext cx="812700" cy="898500"/>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9" name="Google Shape;109;g1eef645259d_0_9"/>
          <p:cNvSpPr txBox="1"/>
          <p:nvPr/>
        </p:nvSpPr>
        <p:spPr>
          <a:xfrm>
            <a:off x="996043" y="3494314"/>
            <a:ext cx="16410214" cy="2585323"/>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3100"/>
              <a:buFont typeface="Arial"/>
              <a:buNone/>
            </a:pPr>
            <a:r>
              <a:rPr lang="en-US" sz="4000" b="1" i="0" u="none" strike="noStrike" cap="none">
                <a:solidFill>
                  <a:srgbClr val="FFFFFF"/>
                </a:solidFill>
                <a:latin typeface="Arial"/>
                <a:ea typeface="Arial"/>
                <a:cs typeface="Arial"/>
                <a:sym typeface="Arial"/>
              </a:rPr>
              <a:t>Empowering Resilience in First Responders and their Families</a:t>
            </a:r>
            <a:r>
              <a:rPr lang="en-US" sz="4000" b="0" i="0" u="none" strike="noStrike" cap="none">
                <a:solidFill>
                  <a:srgbClr val="000000"/>
                </a:solidFill>
                <a:latin typeface="Arial"/>
                <a:ea typeface="Arial"/>
                <a:cs typeface="Arial"/>
                <a:sym typeface="Arial"/>
              </a:rPr>
              <a:t> </a:t>
            </a:r>
            <a:r>
              <a:rPr lang="en-US" sz="4000" b="1" i="0" u="none" strike="noStrike" cap="none">
                <a:solidFill>
                  <a:srgbClr val="FFFFFF"/>
                </a:solidFill>
                <a:latin typeface="Arial"/>
                <a:ea typeface="Arial"/>
                <a:cs typeface="Arial"/>
                <a:sym typeface="Arial"/>
              </a:rPr>
              <a:t>to foster the ability to develop better Health and Mental Wellness in their Professional as well as Personal lives. </a:t>
            </a:r>
            <a:endParaRPr sz="4000" b="0" i="0" u="none" strike="noStrike" cap="none">
              <a:solidFill>
                <a:srgbClr val="000000"/>
              </a:solidFill>
              <a:latin typeface="Arial"/>
              <a:ea typeface="Arial"/>
              <a:cs typeface="Arial"/>
              <a:sym typeface="Arial"/>
            </a:endParaRPr>
          </a:p>
        </p:txBody>
      </p:sp>
      <p:sp>
        <p:nvSpPr>
          <p:cNvPr id="110" name="Google Shape;110;g1eef645259d_0_9"/>
          <p:cNvSpPr txBox="1"/>
          <p:nvPr/>
        </p:nvSpPr>
        <p:spPr>
          <a:xfrm>
            <a:off x="6278393" y="1090375"/>
            <a:ext cx="5845500" cy="9234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4400"/>
              <a:buFont typeface="Arial"/>
              <a:buNone/>
            </a:pPr>
            <a:r>
              <a:rPr lang="en-US" sz="6000" b="1" i="0" u="none" strike="noStrike" cap="none">
                <a:solidFill>
                  <a:srgbClr val="000000"/>
                </a:solidFill>
                <a:latin typeface="Arial"/>
                <a:ea typeface="Arial"/>
                <a:cs typeface="Arial"/>
                <a:sym typeface="Arial"/>
              </a:rPr>
              <a:t>OUR MISSION </a:t>
            </a:r>
            <a:endParaRPr sz="6000" b="1"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4"/>
          <p:cNvPicPr preferRelativeResize="0"/>
          <p:nvPr/>
        </p:nvPicPr>
        <p:blipFill rotWithShape="1">
          <a:blip r:embed="rId3">
            <a:alphaModFix amt="50000"/>
          </a:blip>
          <a:srcRect t="6841" b="6840"/>
          <a:stretch/>
        </p:blipFill>
        <p:spPr>
          <a:xfrm>
            <a:off x="0" y="0"/>
            <a:ext cx="18288000" cy="10287000"/>
          </a:xfrm>
          <a:prstGeom prst="rect">
            <a:avLst/>
          </a:prstGeom>
          <a:noFill/>
          <a:ln>
            <a:noFill/>
          </a:ln>
        </p:spPr>
      </p:pic>
      <p:grpSp>
        <p:nvGrpSpPr>
          <p:cNvPr id="116" name="Google Shape;116;p4"/>
          <p:cNvGrpSpPr/>
          <p:nvPr/>
        </p:nvGrpSpPr>
        <p:grpSpPr>
          <a:xfrm>
            <a:off x="-403426" y="2506549"/>
            <a:ext cx="19148637" cy="5130360"/>
            <a:chOff x="0" y="-85725"/>
            <a:chExt cx="5043263" cy="1351206"/>
          </a:xfrm>
        </p:grpSpPr>
        <p:sp>
          <p:nvSpPr>
            <p:cNvPr id="117" name="Google Shape;117;p4"/>
            <p:cNvSpPr/>
            <p:nvPr/>
          </p:nvSpPr>
          <p:spPr>
            <a:xfrm>
              <a:off x="0" y="0"/>
              <a:ext cx="5043263" cy="1265481"/>
            </a:xfrm>
            <a:custGeom>
              <a:avLst/>
              <a:gdLst/>
              <a:ahLst/>
              <a:cxnLst/>
              <a:rect l="l" t="t" r="r" b="b"/>
              <a:pathLst>
                <a:path w="5043263" h="1265481" extrusionOk="0">
                  <a:moveTo>
                    <a:pt x="0" y="0"/>
                  </a:moveTo>
                  <a:lnTo>
                    <a:pt x="5043263" y="0"/>
                  </a:lnTo>
                  <a:lnTo>
                    <a:pt x="5043263" y="1265481"/>
                  </a:lnTo>
                  <a:lnTo>
                    <a:pt x="0" y="1265481"/>
                  </a:lnTo>
                  <a:close/>
                </a:path>
              </a:pathLst>
            </a:custGeom>
            <a:solidFill>
              <a:srgbClr val="000000"/>
            </a:solidFill>
            <a:ln>
              <a:noFill/>
            </a:ln>
          </p:spPr>
          <p:txBody>
            <a:bodyPr/>
            <a:lstStyle/>
            <a:p>
              <a:endParaRPr lang="en-US"/>
            </a:p>
          </p:txBody>
        </p:sp>
        <p:sp>
          <p:nvSpPr>
            <p:cNvPr id="118" name="Google Shape;118;p4"/>
            <p:cNvSpPr txBox="1"/>
            <p:nvPr/>
          </p:nvSpPr>
          <p:spPr>
            <a:xfrm>
              <a:off x="0" y="-85725"/>
              <a:ext cx="812800" cy="898525"/>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9" name="Google Shape;119;p4"/>
          <p:cNvSpPr txBox="1"/>
          <p:nvPr/>
        </p:nvSpPr>
        <p:spPr>
          <a:xfrm>
            <a:off x="359229" y="2832036"/>
            <a:ext cx="17389928" cy="4245586"/>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00000"/>
              </a:buClr>
              <a:buSzPts val="4286"/>
              <a:buFont typeface="Arial"/>
              <a:buNone/>
            </a:pPr>
            <a:r>
              <a:rPr lang="en-US" sz="4400" b="1" i="0" u="none" strike="noStrike" cap="none">
                <a:solidFill>
                  <a:schemeClr val="lt1"/>
                </a:solidFill>
                <a:latin typeface="Arial"/>
                <a:ea typeface="Arial"/>
                <a:cs typeface="Arial"/>
                <a:sym typeface="Arial"/>
              </a:rPr>
              <a:t>HEALING THE HUMAN BEHIND THE FIRST RESPONDER IMAGE </a:t>
            </a:r>
            <a:endParaRPr sz="4400" b="0" i="0" u="none" strike="noStrike" cap="none">
              <a:solidFill>
                <a:schemeClr val="lt1"/>
              </a:solidFill>
              <a:latin typeface="Arial"/>
              <a:ea typeface="Arial"/>
              <a:cs typeface="Arial"/>
              <a:sym typeface="Arial"/>
            </a:endParaRPr>
          </a:p>
          <a:p>
            <a:pPr marL="0" marR="0" lvl="0" indent="0" algn="ctr" rtl="0">
              <a:lnSpc>
                <a:spcPct val="90527"/>
              </a:lnSpc>
              <a:spcBef>
                <a:spcPts val="0"/>
              </a:spcBef>
              <a:spcAft>
                <a:spcPts val="0"/>
              </a:spcAft>
              <a:buClr>
                <a:srgbClr val="000000"/>
              </a:buClr>
              <a:buSzPts val="4286"/>
              <a:buFont typeface="Arial"/>
              <a:buNone/>
            </a:pPr>
            <a:endParaRPr sz="1000" b="1" i="0" u="none" strike="noStrike" cap="none">
              <a:solidFill>
                <a:srgbClr val="213F9A"/>
              </a:solidFill>
              <a:latin typeface="Arial"/>
              <a:ea typeface="Arial"/>
              <a:cs typeface="Arial"/>
              <a:sym typeface="Arial"/>
            </a:endParaRPr>
          </a:p>
          <a:p>
            <a:pPr marL="0" marR="0" lvl="0" indent="0" algn="ctr" rtl="0">
              <a:lnSpc>
                <a:spcPct val="150038"/>
              </a:lnSpc>
              <a:spcBef>
                <a:spcPts val="0"/>
              </a:spcBef>
              <a:spcAft>
                <a:spcPts val="0"/>
              </a:spcAft>
              <a:buClr>
                <a:srgbClr val="000000"/>
              </a:buClr>
              <a:buSzPts val="2586"/>
              <a:buFont typeface="Arial"/>
              <a:buNone/>
            </a:pPr>
            <a:r>
              <a:rPr lang="en-US" sz="3600" b="1" i="0" u="none" strike="noStrike" cap="none">
                <a:solidFill>
                  <a:schemeClr val="lt1"/>
                </a:solidFill>
                <a:latin typeface="Arial"/>
                <a:ea typeface="Arial"/>
                <a:cs typeface="Arial"/>
                <a:sym typeface="Arial"/>
              </a:rPr>
              <a:t>First Responders don’t simply “get over” the Trauma they encounter throughout the course of their career.  Warrior's Rest Foundation is giving them the tools to work through the Trauma, so they can thrive </a:t>
            </a:r>
            <a:r>
              <a:rPr lang="en-US" sz="3600" b="1" i="1" u="none" strike="noStrike" cap="none">
                <a:solidFill>
                  <a:schemeClr val="lt1"/>
                </a:solidFill>
                <a:latin typeface="Arial"/>
                <a:ea typeface="Arial"/>
                <a:cs typeface="Arial"/>
                <a:sym typeface="Arial"/>
              </a:rPr>
              <a:t>in spite of it</a:t>
            </a:r>
            <a:r>
              <a:rPr lang="en-US" sz="3600" b="1" i="0" u="none" strike="noStrike" cap="none">
                <a:solidFill>
                  <a:schemeClr val="lt1"/>
                </a:solidFill>
                <a:latin typeface="Arial"/>
                <a:ea typeface="Arial"/>
                <a:cs typeface="Arial"/>
                <a:sym typeface="Arial"/>
              </a:rPr>
              <a:t>.</a:t>
            </a:r>
            <a:endParaRPr sz="3600" b="1" i="0" u="none" strike="noStrike" cap="none">
              <a:solidFill>
                <a:schemeClr val="lt1"/>
              </a:solidFill>
              <a:latin typeface="Arial"/>
              <a:ea typeface="Arial"/>
              <a:cs typeface="Arial"/>
              <a:sym typeface="Arial"/>
            </a:endParaRPr>
          </a:p>
          <a:p>
            <a:pPr marL="0" marR="0" lvl="0" indent="0" algn="ctr" rtl="0">
              <a:lnSpc>
                <a:spcPct val="150038"/>
              </a:lnSpc>
              <a:spcBef>
                <a:spcPts val="0"/>
              </a:spcBef>
              <a:spcAft>
                <a:spcPts val="0"/>
              </a:spcAft>
              <a:buClr>
                <a:srgbClr val="000000"/>
              </a:buClr>
              <a:buSzPts val="2586"/>
              <a:buFont typeface="Arial"/>
              <a:buNone/>
            </a:pPr>
            <a:endParaRPr sz="2586" b="0" i="0" u="none" strike="noStrike" cap="none">
              <a:solidFill>
                <a:srgbClr val="FFFFFF"/>
              </a:solidFill>
              <a:latin typeface="Raleway"/>
              <a:ea typeface="Raleway"/>
              <a:cs typeface="Raleway"/>
              <a:sym typeface="Raleway"/>
            </a:endParaRPr>
          </a:p>
        </p:txBody>
      </p:sp>
      <p:sp>
        <p:nvSpPr>
          <p:cNvPr id="120" name="Google Shape;120;p4"/>
          <p:cNvSpPr txBox="1"/>
          <p:nvPr/>
        </p:nvSpPr>
        <p:spPr>
          <a:xfrm>
            <a:off x="6757790" y="957700"/>
            <a:ext cx="4772400" cy="9234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4400"/>
              <a:buFont typeface="Arial"/>
              <a:buNone/>
            </a:pPr>
            <a:r>
              <a:rPr lang="en-US" sz="6000" b="1" i="0" u="none" strike="noStrike" cap="none">
                <a:solidFill>
                  <a:srgbClr val="000000"/>
                </a:solidFill>
                <a:latin typeface="Arial"/>
                <a:ea typeface="Arial"/>
                <a:cs typeface="Arial"/>
                <a:sym typeface="Arial"/>
              </a:rPr>
              <a:t>OUR WHY</a:t>
            </a:r>
            <a:endParaRPr sz="6000" b="1"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7"/>
          <p:cNvPicPr preferRelativeResize="0"/>
          <p:nvPr/>
        </p:nvPicPr>
        <p:blipFill rotWithShape="1">
          <a:blip r:embed="rId3">
            <a:alphaModFix/>
          </a:blip>
          <a:srcRect t="7865" b="7865"/>
          <a:stretch/>
        </p:blipFill>
        <p:spPr>
          <a:xfrm>
            <a:off x="0" y="0"/>
            <a:ext cx="18288000" cy="10287000"/>
          </a:xfrm>
          <a:prstGeom prst="rect">
            <a:avLst/>
          </a:prstGeom>
          <a:noFill/>
          <a:ln>
            <a:noFill/>
          </a:ln>
        </p:spPr>
      </p:pic>
      <p:grpSp>
        <p:nvGrpSpPr>
          <p:cNvPr id="126" name="Google Shape;126;p7"/>
          <p:cNvGrpSpPr/>
          <p:nvPr/>
        </p:nvGrpSpPr>
        <p:grpSpPr>
          <a:xfrm>
            <a:off x="-228599" y="1815178"/>
            <a:ext cx="18516599" cy="7949306"/>
            <a:chOff x="0" y="-85725"/>
            <a:chExt cx="4994436" cy="1829845"/>
          </a:xfrm>
        </p:grpSpPr>
        <p:sp>
          <p:nvSpPr>
            <p:cNvPr id="127" name="Google Shape;127;p7"/>
            <p:cNvSpPr/>
            <p:nvPr/>
          </p:nvSpPr>
          <p:spPr>
            <a:xfrm>
              <a:off x="0" y="0"/>
              <a:ext cx="4994436" cy="1744120"/>
            </a:xfrm>
            <a:custGeom>
              <a:avLst/>
              <a:gdLst/>
              <a:ahLst/>
              <a:cxnLst/>
              <a:rect l="l" t="t" r="r" b="b"/>
              <a:pathLst>
                <a:path w="5043263" h="1265481" extrusionOk="0">
                  <a:moveTo>
                    <a:pt x="0" y="0"/>
                  </a:moveTo>
                  <a:lnTo>
                    <a:pt x="5043263" y="0"/>
                  </a:lnTo>
                  <a:lnTo>
                    <a:pt x="5043263" y="1265481"/>
                  </a:lnTo>
                  <a:lnTo>
                    <a:pt x="0" y="1265481"/>
                  </a:lnTo>
                  <a:close/>
                </a:path>
              </a:pathLst>
            </a:custGeom>
            <a:solidFill>
              <a:srgbClr val="000000"/>
            </a:solidFill>
            <a:ln>
              <a:noFill/>
            </a:ln>
          </p:spPr>
          <p:txBody>
            <a:bodyPr/>
            <a:lstStyle/>
            <a:p>
              <a:endParaRPr lang="en-US"/>
            </a:p>
          </p:txBody>
        </p:sp>
        <p:sp>
          <p:nvSpPr>
            <p:cNvPr id="128" name="Google Shape;128;p7"/>
            <p:cNvSpPr txBox="1"/>
            <p:nvPr/>
          </p:nvSpPr>
          <p:spPr>
            <a:xfrm>
              <a:off x="0" y="-85725"/>
              <a:ext cx="812800" cy="898525"/>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9" name="Google Shape;129;p7"/>
          <p:cNvSpPr txBox="1"/>
          <p:nvPr/>
        </p:nvSpPr>
        <p:spPr>
          <a:xfrm>
            <a:off x="244929" y="2596243"/>
            <a:ext cx="17651185" cy="7475893"/>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000" b="1" i="0" u="none" strike="noStrike" cap="none">
                <a:solidFill>
                  <a:srgbClr val="FFFFFF"/>
                </a:solidFill>
                <a:latin typeface="Arial"/>
                <a:ea typeface="Arial"/>
                <a:cs typeface="Arial"/>
                <a:sym typeface="Arial"/>
              </a:rPr>
              <a:t>Warrior’s Rest and the Oklahoma Department of Mental Health and Substance Abuse Services (ODMHSAS) are working together to provide </a:t>
            </a:r>
            <a:r>
              <a:rPr lang="en-US" sz="4000" b="1" i="0" u="none" strike="noStrike" cap="none">
                <a:solidFill>
                  <a:schemeClr val="lt1"/>
                </a:solidFill>
                <a:latin typeface="Arial"/>
                <a:ea typeface="Arial"/>
                <a:cs typeface="Arial"/>
                <a:sym typeface="Arial"/>
              </a:rPr>
              <a:t>Peer Support Crisis Intervention, Counseling and Wellness for First Responder communities impacted by Trauma, Stress, Anxiety, Addictions, Death and Suicide.  Our focus is on areas of Wellness such as Physical, Mental, Relational, Spiritual, Financial and Emotional Health of First Responders since they impact job performance. </a:t>
            </a:r>
            <a:endParaRPr/>
          </a:p>
          <a:p>
            <a:pPr marL="0" marR="0" lvl="0" indent="0" algn="ctr" rtl="0">
              <a:lnSpc>
                <a:spcPct val="140000"/>
              </a:lnSpc>
              <a:spcBef>
                <a:spcPts val="0"/>
              </a:spcBef>
              <a:spcAft>
                <a:spcPts val="0"/>
              </a:spcAft>
              <a:buClr>
                <a:srgbClr val="000000"/>
              </a:buClr>
              <a:buSzPts val="3100"/>
              <a:buFont typeface="Arial"/>
              <a:buNone/>
            </a:pPr>
            <a:r>
              <a:rPr lang="en-US" sz="3600" b="1" i="0" u="none" strike="noStrike" cap="none">
                <a:solidFill>
                  <a:srgbClr val="000000"/>
                </a:solidFill>
                <a:latin typeface="Arial"/>
                <a:ea typeface="Arial"/>
                <a:cs typeface="Arial"/>
                <a:sym typeface="Arial"/>
              </a:rPr>
              <a:t> </a:t>
            </a:r>
            <a:endParaRPr sz="3600" b="1" i="0" u="none" strike="noStrike" cap="none">
              <a:solidFill>
                <a:srgbClr val="FFFFFF"/>
              </a:solidFill>
              <a:latin typeface="Raleway"/>
              <a:ea typeface="Raleway"/>
              <a:cs typeface="Raleway"/>
              <a:sym typeface="Raleway"/>
            </a:endParaRPr>
          </a:p>
          <a:p>
            <a:pPr marL="0" marR="0" lvl="0" indent="0" algn="ctr" rtl="0">
              <a:lnSpc>
                <a:spcPct val="140000"/>
              </a:lnSpc>
              <a:spcBef>
                <a:spcPts val="0"/>
              </a:spcBef>
              <a:spcAft>
                <a:spcPts val="0"/>
              </a:spcAft>
              <a:buClr>
                <a:srgbClr val="000000"/>
              </a:buClr>
              <a:buSzPts val="3100"/>
              <a:buFont typeface="Arial"/>
              <a:buNone/>
            </a:pPr>
            <a:endParaRPr sz="3100" b="1" i="0" u="none" strike="noStrike" cap="none">
              <a:solidFill>
                <a:srgbClr val="FFFFFF"/>
              </a:solidFill>
              <a:latin typeface="Raleway"/>
              <a:ea typeface="Raleway"/>
              <a:cs typeface="Raleway"/>
              <a:sym typeface="Raleway"/>
            </a:endParaRPr>
          </a:p>
        </p:txBody>
      </p:sp>
      <p:sp>
        <p:nvSpPr>
          <p:cNvPr id="130" name="Google Shape;130;p7"/>
          <p:cNvSpPr txBox="1"/>
          <p:nvPr/>
        </p:nvSpPr>
        <p:spPr>
          <a:xfrm>
            <a:off x="5654958" y="522516"/>
            <a:ext cx="6749100" cy="9234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4400"/>
              <a:buFont typeface="Arial"/>
              <a:buNone/>
            </a:pPr>
            <a:r>
              <a:rPr lang="en-US" sz="6000" b="1" i="0" u="none" strike="noStrike" cap="none">
                <a:solidFill>
                  <a:srgbClr val="000000"/>
                </a:solidFill>
                <a:latin typeface="Arial"/>
                <a:ea typeface="Arial"/>
                <a:cs typeface="Arial"/>
                <a:sym typeface="Arial"/>
              </a:rPr>
              <a:t>WRF / ODMHSAS </a:t>
            </a:r>
            <a:endParaRPr sz="6000" b="1"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pSp>
        <p:nvGrpSpPr>
          <p:cNvPr id="135" name="Google Shape;135;p3"/>
          <p:cNvGrpSpPr/>
          <p:nvPr/>
        </p:nvGrpSpPr>
        <p:grpSpPr>
          <a:xfrm>
            <a:off x="11781285" y="4781051"/>
            <a:ext cx="4741200" cy="5412923"/>
            <a:chOff x="0" y="-85725"/>
            <a:chExt cx="1248703" cy="1264684"/>
          </a:xfrm>
        </p:grpSpPr>
        <p:sp>
          <p:nvSpPr>
            <p:cNvPr id="136" name="Google Shape;136;p3"/>
            <p:cNvSpPr/>
            <p:nvPr/>
          </p:nvSpPr>
          <p:spPr>
            <a:xfrm>
              <a:off x="0" y="0"/>
              <a:ext cx="1248703" cy="1178959"/>
            </a:xfrm>
            <a:custGeom>
              <a:avLst/>
              <a:gdLst/>
              <a:ahLst/>
              <a:cxnLst/>
              <a:rect l="l" t="t" r="r" b="b"/>
              <a:pathLst>
                <a:path w="1248703" h="1178959" extrusionOk="0">
                  <a:moveTo>
                    <a:pt x="0" y="0"/>
                  </a:moveTo>
                  <a:lnTo>
                    <a:pt x="1248703" y="0"/>
                  </a:lnTo>
                  <a:lnTo>
                    <a:pt x="1248703" y="1178959"/>
                  </a:lnTo>
                  <a:lnTo>
                    <a:pt x="0" y="1178959"/>
                  </a:lnTo>
                  <a:close/>
                </a:path>
              </a:pathLst>
            </a:custGeom>
            <a:solidFill>
              <a:srgbClr val="D4D5D7"/>
            </a:solidFill>
            <a:ln>
              <a:noFill/>
            </a:ln>
          </p:spPr>
          <p:txBody>
            <a:bodyPr/>
            <a:lstStyle/>
            <a:p>
              <a:endParaRPr lang="en-US"/>
            </a:p>
          </p:txBody>
        </p:sp>
        <p:sp>
          <p:nvSpPr>
            <p:cNvPr id="137" name="Google Shape;137;p3"/>
            <p:cNvSpPr txBox="1"/>
            <p:nvPr/>
          </p:nvSpPr>
          <p:spPr>
            <a:xfrm>
              <a:off x="0" y="-85725"/>
              <a:ext cx="812800" cy="898525"/>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8" name="Google Shape;138;p3"/>
          <p:cNvGrpSpPr/>
          <p:nvPr/>
        </p:nvGrpSpPr>
        <p:grpSpPr>
          <a:xfrm>
            <a:off x="13745281" y="4635524"/>
            <a:ext cx="823778" cy="837167"/>
            <a:chOff x="1813" y="-9525"/>
            <a:chExt cx="809173" cy="822325"/>
          </a:xfrm>
        </p:grpSpPr>
        <p:sp>
          <p:nvSpPr>
            <p:cNvPr id="139" name="Google Shape;139;p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3"/>
            <p:cNvSpPr txBox="1"/>
            <p:nvPr/>
          </p:nvSpPr>
          <p:spPr>
            <a:xfrm>
              <a:off x="76200" y="-9525"/>
              <a:ext cx="660400" cy="746125"/>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41" name="Google Shape;141;p3"/>
          <p:cNvPicPr preferRelativeResize="0"/>
          <p:nvPr/>
        </p:nvPicPr>
        <p:blipFill rotWithShape="1">
          <a:blip r:embed="rId3">
            <a:alphaModFix/>
          </a:blip>
          <a:srcRect/>
          <a:stretch/>
        </p:blipFill>
        <p:spPr>
          <a:xfrm>
            <a:off x="13741650" y="4703155"/>
            <a:ext cx="806770" cy="806770"/>
          </a:xfrm>
          <a:prstGeom prst="rect">
            <a:avLst/>
          </a:prstGeom>
          <a:noFill/>
          <a:ln>
            <a:noFill/>
          </a:ln>
        </p:spPr>
      </p:pic>
      <p:grpSp>
        <p:nvGrpSpPr>
          <p:cNvPr id="142" name="Google Shape;142;p3"/>
          <p:cNvGrpSpPr/>
          <p:nvPr/>
        </p:nvGrpSpPr>
        <p:grpSpPr>
          <a:xfrm>
            <a:off x="1761332" y="4781053"/>
            <a:ext cx="4741169" cy="5412921"/>
            <a:chOff x="0" y="-85725"/>
            <a:chExt cx="1248703" cy="1264684"/>
          </a:xfrm>
        </p:grpSpPr>
        <p:sp>
          <p:nvSpPr>
            <p:cNvPr id="143" name="Google Shape;143;p3"/>
            <p:cNvSpPr/>
            <p:nvPr/>
          </p:nvSpPr>
          <p:spPr>
            <a:xfrm>
              <a:off x="0" y="0"/>
              <a:ext cx="1248703" cy="1178959"/>
            </a:xfrm>
            <a:custGeom>
              <a:avLst/>
              <a:gdLst/>
              <a:ahLst/>
              <a:cxnLst/>
              <a:rect l="l" t="t" r="r" b="b"/>
              <a:pathLst>
                <a:path w="1248703" h="1178959" extrusionOk="0">
                  <a:moveTo>
                    <a:pt x="0" y="0"/>
                  </a:moveTo>
                  <a:lnTo>
                    <a:pt x="1248703" y="0"/>
                  </a:lnTo>
                  <a:lnTo>
                    <a:pt x="1248703" y="1178959"/>
                  </a:lnTo>
                  <a:lnTo>
                    <a:pt x="0" y="1178959"/>
                  </a:lnTo>
                  <a:close/>
                </a:path>
              </a:pathLst>
            </a:custGeom>
            <a:solidFill>
              <a:srgbClr val="D4D5D7"/>
            </a:solidFill>
            <a:ln>
              <a:noFill/>
            </a:ln>
          </p:spPr>
          <p:txBody>
            <a:bodyPr/>
            <a:lstStyle/>
            <a:p>
              <a:endParaRPr lang="en-US"/>
            </a:p>
          </p:txBody>
        </p:sp>
        <p:sp>
          <p:nvSpPr>
            <p:cNvPr id="144" name="Google Shape;144;p3"/>
            <p:cNvSpPr txBox="1"/>
            <p:nvPr/>
          </p:nvSpPr>
          <p:spPr>
            <a:xfrm>
              <a:off x="0" y="-85725"/>
              <a:ext cx="812800" cy="898525"/>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45" name="Google Shape;145;p3"/>
          <p:cNvGrpSpPr/>
          <p:nvPr/>
        </p:nvGrpSpPr>
        <p:grpSpPr>
          <a:xfrm>
            <a:off x="3841531" y="4672757"/>
            <a:ext cx="823778" cy="837167"/>
            <a:chOff x="1813" y="-9525"/>
            <a:chExt cx="809173" cy="822325"/>
          </a:xfrm>
        </p:grpSpPr>
        <p:sp>
          <p:nvSpPr>
            <p:cNvPr id="146" name="Google Shape;146;p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3"/>
            <p:cNvSpPr txBox="1"/>
            <p:nvPr/>
          </p:nvSpPr>
          <p:spPr>
            <a:xfrm>
              <a:off x="76200" y="-9525"/>
              <a:ext cx="660400" cy="746125"/>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48" name="Google Shape;148;p3"/>
          <p:cNvPicPr preferRelativeResize="0"/>
          <p:nvPr/>
        </p:nvPicPr>
        <p:blipFill rotWithShape="1">
          <a:blip r:embed="rId4">
            <a:alphaModFix/>
          </a:blip>
          <a:srcRect/>
          <a:stretch/>
        </p:blipFill>
        <p:spPr>
          <a:xfrm>
            <a:off x="3834008" y="4665922"/>
            <a:ext cx="833148" cy="833148"/>
          </a:xfrm>
          <a:prstGeom prst="rect">
            <a:avLst/>
          </a:prstGeom>
          <a:noFill/>
          <a:ln>
            <a:noFill/>
          </a:ln>
        </p:spPr>
      </p:pic>
      <p:grpSp>
        <p:nvGrpSpPr>
          <p:cNvPr id="149" name="Google Shape;149;p3"/>
          <p:cNvGrpSpPr/>
          <p:nvPr/>
        </p:nvGrpSpPr>
        <p:grpSpPr>
          <a:xfrm>
            <a:off x="6675597" y="4757009"/>
            <a:ext cx="5050599" cy="5436965"/>
            <a:chOff x="0" y="-85725"/>
            <a:chExt cx="1248703" cy="1264684"/>
          </a:xfrm>
        </p:grpSpPr>
        <p:sp>
          <p:nvSpPr>
            <p:cNvPr id="150" name="Google Shape;150;p3"/>
            <p:cNvSpPr/>
            <p:nvPr/>
          </p:nvSpPr>
          <p:spPr>
            <a:xfrm>
              <a:off x="0" y="0"/>
              <a:ext cx="1248703" cy="1178959"/>
            </a:xfrm>
            <a:custGeom>
              <a:avLst/>
              <a:gdLst/>
              <a:ahLst/>
              <a:cxnLst/>
              <a:rect l="l" t="t" r="r" b="b"/>
              <a:pathLst>
                <a:path w="1248703" h="1178959" extrusionOk="0">
                  <a:moveTo>
                    <a:pt x="0" y="0"/>
                  </a:moveTo>
                  <a:lnTo>
                    <a:pt x="1248703" y="0"/>
                  </a:lnTo>
                  <a:lnTo>
                    <a:pt x="1248703" y="1178959"/>
                  </a:lnTo>
                  <a:lnTo>
                    <a:pt x="0" y="1178959"/>
                  </a:lnTo>
                  <a:close/>
                </a:path>
              </a:pathLst>
            </a:custGeom>
            <a:solidFill>
              <a:srgbClr val="D4D5D7"/>
            </a:solidFill>
            <a:ln>
              <a:noFill/>
            </a:ln>
          </p:spPr>
          <p:txBody>
            <a:bodyPr/>
            <a:lstStyle/>
            <a:p>
              <a:endParaRPr lang="en-US"/>
            </a:p>
          </p:txBody>
        </p:sp>
        <p:sp>
          <p:nvSpPr>
            <p:cNvPr id="151" name="Google Shape;151;p3"/>
            <p:cNvSpPr txBox="1"/>
            <p:nvPr/>
          </p:nvSpPr>
          <p:spPr>
            <a:xfrm>
              <a:off x="0" y="-85725"/>
              <a:ext cx="812800" cy="898525"/>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2" name="Google Shape;152;p3"/>
          <p:cNvGrpSpPr/>
          <p:nvPr/>
        </p:nvGrpSpPr>
        <p:grpSpPr>
          <a:xfrm>
            <a:off x="8734950" y="4656225"/>
            <a:ext cx="823778" cy="837167"/>
            <a:chOff x="1813" y="-9525"/>
            <a:chExt cx="809173" cy="822325"/>
          </a:xfrm>
        </p:grpSpPr>
        <p:sp>
          <p:nvSpPr>
            <p:cNvPr id="153" name="Google Shape;153;p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3"/>
            <p:cNvSpPr txBox="1"/>
            <p:nvPr/>
          </p:nvSpPr>
          <p:spPr>
            <a:xfrm>
              <a:off x="76200" y="-9525"/>
              <a:ext cx="660400" cy="746125"/>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55" name="Google Shape;155;p3"/>
          <p:cNvPicPr preferRelativeResize="0"/>
          <p:nvPr/>
        </p:nvPicPr>
        <p:blipFill rotWithShape="1">
          <a:blip r:embed="rId5">
            <a:alphaModFix/>
          </a:blip>
          <a:srcRect/>
          <a:stretch/>
        </p:blipFill>
        <p:spPr>
          <a:xfrm>
            <a:off x="8727426" y="4665922"/>
            <a:ext cx="833148" cy="833148"/>
          </a:xfrm>
          <a:prstGeom prst="rect">
            <a:avLst/>
          </a:prstGeom>
          <a:noFill/>
          <a:ln>
            <a:noFill/>
          </a:ln>
        </p:spPr>
      </p:pic>
      <p:grpSp>
        <p:nvGrpSpPr>
          <p:cNvPr id="156" name="Google Shape;156;p3"/>
          <p:cNvGrpSpPr/>
          <p:nvPr/>
        </p:nvGrpSpPr>
        <p:grpSpPr>
          <a:xfrm>
            <a:off x="-1" y="728145"/>
            <a:ext cx="18745201" cy="5115299"/>
            <a:chOff x="0" y="-85725"/>
            <a:chExt cx="4816592" cy="898525"/>
          </a:xfrm>
        </p:grpSpPr>
        <p:sp>
          <p:nvSpPr>
            <p:cNvPr id="157" name="Google Shape;157;p3"/>
            <p:cNvSpPr/>
            <p:nvPr/>
          </p:nvSpPr>
          <p:spPr>
            <a:xfrm>
              <a:off x="0" y="0"/>
              <a:ext cx="4816592" cy="597755"/>
            </a:xfrm>
            <a:custGeom>
              <a:avLst/>
              <a:gdLst/>
              <a:ahLst/>
              <a:cxnLst/>
              <a:rect l="l" t="t" r="r" b="b"/>
              <a:pathLst>
                <a:path w="4816592" h="597755" extrusionOk="0">
                  <a:moveTo>
                    <a:pt x="0" y="0"/>
                  </a:moveTo>
                  <a:lnTo>
                    <a:pt x="4816592" y="0"/>
                  </a:lnTo>
                  <a:lnTo>
                    <a:pt x="4816592" y="597755"/>
                  </a:lnTo>
                  <a:lnTo>
                    <a:pt x="0" y="597755"/>
                  </a:lnTo>
                  <a:close/>
                </a:path>
              </a:pathLst>
            </a:custGeom>
            <a:solidFill>
              <a:srgbClr val="000000"/>
            </a:solidFill>
            <a:ln>
              <a:noFill/>
            </a:ln>
          </p:spPr>
          <p:txBody>
            <a:bodyPr/>
            <a:lstStyle/>
            <a:p>
              <a:endParaRPr lang="en-US"/>
            </a:p>
          </p:txBody>
        </p:sp>
        <p:sp>
          <p:nvSpPr>
            <p:cNvPr id="158" name="Google Shape;158;p3"/>
            <p:cNvSpPr txBox="1"/>
            <p:nvPr/>
          </p:nvSpPr>
          <p:spPr>
            <a:xfrm>
              <a:off x="0" y="-85725"/>
              <a:ext cx="812800" cy="898525"/>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9" name="Google Shape;159;p3"/>
          <p:cNvSpPr txBox="1"/>
          <p:nvPr/>
        </p:nvSpPr>
        <p:spPr>
          <a:xfrm>
            <a:off x="5502729" y="93026"/>
            <a:ext cx="7114280" cy="129266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4400"/>
              <a:buFont typeface="Arial"/>
              <a:buNone/>
            </a:pPr>
            <a:r>
              <a:rPr lang="en-US" sz="6000" b="1" i="0" u="none" strike="noStrike" cap="none">
                <a:solidFill>
                  <a:srgbClr val="000000"/>
                </a:solidFill>
                <a:latin typeface="Arial"/>
                <a:ea typeface="Arial"/>
                <a:cs typeface="Arial"/>
                <a:sym typeface="Arial"/>
              </a:rPr>
              <a:t>Training</a:t>
            </a:r>
            <a:endParaRPr sz="6000" b="1" i="0" u="none" strike="noStrike" cap="none">
              <a:solidFill>
                <a:srgbClr val="000000"/>
              </a:solidFill>
              <a:latin typeface="Arial"/>
              <a:ea typeface="Arial"/>
              <a:cs typeface="Arial"/>
              <a:sym typeface="Arial"/>
            </a:endParaRPr>
          </a:p>
        </p:txBody>
      </p:sp>
      <p:sp>
        <p:nvSpPr>
          <p:cNvPr id="160" name="Google Shape;160;p3"/>
          <p:cNvSpPr txBox="1"/>
          <p:nvPr/>
        </p:nvSpPr>
        <p:spPr>
          <a:xfrm>
            <a:off x="408214" y="1343042"/>
            <a:ext cx="17620994" cy="3231654"/>
          </a:xfrm>
          <a:prstGeom prst="rect">
            <a:avLst/>
          </a:prstGeom>
          <a:noFill/>
          <a:ln>
            <a:noFill/>
          </a:ln>
        </p:spPr>
        <p:txBody>
          <a:bodyPr spcFirstLastPara="1" wrap="square" lIns="0" tIns="0" rIns="0" bIns="0" anchor="t" anchorCtr="0">
            <a:spAutoFit/>
          </a:bodyPr>
          <a:lstStyle/>
          <a:p>
            <a:pPr marL="0" marR="0" lvl="0" indent="0" algn="ctr" rtl="0">
              <a:lnSpc>
                <a:spcPct val="150025"/>
              </a:lnSpc>
              <a:spcBef>
                <a:spcPts val="0"/>
              </a:spcBef>
              <a:spcAft>
                <a:spcPts val="0"/>
              </a:spcAft>
              <a:buClr>
                <a:schemeClr val="dk1"/>
              </a:buClr>
              <a:buSzPts val="1999"/>
              <a:buFont typeface="Arial"/>
              <a:buNone/>
            </a:pPr>
            <a:r>
              <a:rPr lang="en-US" sz="2800" b="1" i="0" u="none" strike="noStrike" cap="none">
                <a:solidFill>
                  <a:schemeClr val="lt1"/>
                </a:solidFill>
                <a:latin typeface="Arial"/>
                <a:ea typeface="Arial"/>
                <a:cs typeface="Arial"/>
                <a:sym typeface="Arial"/>
              </a:rPr>
              <a:t>Warrior’s Rest provides programs to support First Responders and their Families who have experienced significant Trauma due to job-related incidents.  Our resources are led by First Responders and “Culturally Competent” Clinicians, who have firsthand experience applying Crisis Intervention techniques to exceptionally difficult incidents.  Our program foundations include Crisis Intervention, Wellness Education, Counseling, and Peer Support.</a:t>
            </a:r>
            <a:endParaRPr sz="2800" b="1" i="0" u="none" strike="noStrike" cap="none">
              <a:solidFill>
                <a:schemeClr val="lt1"/>
              </a:solidFill>
              <a:latin typeface="Arial"/>
              <a:ea typeface="Arial"/>
              <a:cs typeface="Arial"/>
              <a:sym typeface="Arial"/>
            </a:endParaRPr>
          </a:p>
        </p:txBody>
      </p:sp>
      <p:sp>
        <p:nvSpPr>
          <p:cNvPr id="161" name="Google Shape;161;p3"/>
          <p:cNvSpPr txBox="1"/>
          <p:nvPr/>
        </p:nvSpPr>
        <p:spPr>
          <a:xfrm>
            <a:off x="2286000" y="5395117"/>
            <a:ext cx="3876449" cy="661335"/>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Clr>
                <a:srgbClr val="000000"/>
              </a:buClr>
              <a:buSzPts val="2865"/>
              <a:buFont typeface="Arial"/>
              <a:buNone/>
            </a:pPr>
            <a:r>
              <a:rPr lang="en-US" sz="2865" b="1" i="0" u="none" strike="noStrike" cap="none">
                <a:solidFill>
                  <a:srgbClr val="122A45"/>
                </a:solidFill>
                <a:latin typeface="Arial"/>
                <a:ea typeface="Arial"/>
                <a:cs typeface="Arial"/>
                <a:sym typeface="Arial"/>
              </a:rPr>
              <a:t>ICISF / CISM</a:t>
            </a:r>
            <a:endParaRPr sz="1400" b="1" i="0" u="none" strike="noStrike" cap="none">
              <a:solidFill>
                <a:srgbClr val="000000"/>
              </a:solidFill>
              <a:latin typeface="Arial"/>
              <a:ea typeface="Arial"/>
              <a:cs typeface="Arial"/>
              <a:sym typeface="Arial"/>
            </a:endParaRPr>
          </a:p>
        </p:txBody>
      </p:sp>
      <p:sp>
        <p:nvSpPr>
          <p:cNvPr id="162" name="Google Shape;162;p3"/>
          <p:cNvSpPr txBox="1"/>
          <p:nvPr/>
        </p:nvSpPr>
        <p:spPr>
          <a:xfrm>
            <a:off x="12211446" y="5509917"/>
            <a:ext cx="4038900" cy="661335"/>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Clr>
                <a:srgbClr val="000000"/>
              </a:buClr>
              <a:buSzPts val="2865"/>
              <a:buFont typeface="Arial"/>
              <a:buNone/>
            </a:pPr>
            <a:r>
              <a:rPr lang="en-US" sz="2865" b="1" i="0" u="none" strike="noStrike" cap="none">
                <a:solidFill>
                  <a:srgbClr val="122A45"/>
                </a:solidFill>
                <a:latin typeface="Arial"/>
                <a:ea typeface="Arial"/>
                <a:cs typeface="Arial"/>
                <a:sym typeface="Arial"/>
              </a:rPr>
              <a:t>Continuing Education</a:t>
            </a:r>
            <a:endParaRPr sz="1400" b="1" i="0" u="none" strike="noStrike" cap="none">
              <a:solidFill>
                <a:srgbClr val="000000"/>
              </a:solidFill>
              <a:latin typeface="Arial"/>
              <a:ea typeface="Arial"/>
              <a:cs typeface="Arial"/>
              <a:sym typeface="Arial"/>
            </a:endParaRPr>
          </a:p>
        </p:txBody>
      </p:sp>
      <p:sp>
        <p:nvSpPr>
          <p:cNvPr id="163" name="Google Shape;163;p3"/>
          <p:cNvSpPr txBox="1"/>
          <p:nvPr/>
        </p:nvSpPr>
        <p:spPr>
          <a:xfrm>
            <a:off x="7073555" y="5509920"/>
            <a:ext cx="4136700" cy="1015021"/>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Clr>
                <a:srgbClr val="000000"/>
              </a:buClr>
              <a:buSzPts val="2868"/>
              <a:buFont typeface="Arial"/>
              <a:buNone/>
            </a:pPr>
            <a:r>
              <a:rPr lang="en-US" sz="2868" b="1" i="0" u="none" strike="noStrike" cap="none">
                <a:solidFill>
                  <a:srgbClr val="122A45"/>
                </a:solidFill>
                <a:latin typeface="Arial"/>
                <a:ea typeface="Arial"/>
                <a:cs typeface="Arial"/>
                <a:sym typeface="Arial"/>
              </a:rPr>
              <a:t>Post Critical Incident Seminar (PCIS)</a:t>
            </a:r>
            <a:endParaRPr sz="1400" b="1" i="0" u="none" strike="noStrike" cap="none">
              <a:solidFill>
                <a:srgbClr val="000000"/>
              </a:solidFill>
              <a:latin typeface="Arial"/>
              <a:ea typeface="Arial"/>
              <a:cs typeface="Arial"/>
              <a:sym typeface="Arial"/>
            </a:endParaRPr>
          </a:p>
        </p:txBody>
      </p:sp>
      <p:sp>
        <p:nvSpPr>
          <p:cNvPr id="164" name="Google Shape;164;p3"/>
          <p:cNvSpPr txBox="1"/>
          <p:nvPr/>
        </p:nvSpPr>
        <p:spPr>
          <a:xfrm>
            <a:off x="1761322" y="5958576"/>
            <a:ext cx="4614115" cy="4062651"/>
          </a:xfrm>
          <a:prstGeom prst="rect">
            <a:avLst/>
          </a:prstGeom>
          <a:noFill/>
          <a:ln>
            <a:noFill/>
          </a:ln>
        </p:spPr>
        <p:txBody>
          <a:bodyPr spcFirstLastPara="1" wrap="square" lIns="0" tIns="0" rIns="0" bIns="0" anchor="t" anchorCtr="0">
            <a:spAutoFit/>
          </a:bodyPr>
          <a:lstStyle/>
          <a:p>
            <a:pPr marL="0" marR="0" lvl="0" indent="0" algn="ctr" rtl="0">
              <a:lnSpc>
                <a:spcPct val="150135"/>
              </a:lnSpc>
              <a:spcBef>
                <a:spcPts val="0"/>
              </a:spcBef>
              <a:spcAft>
                <a:spcPts val="0"/>
              </a:spcAft>
              <a:buClr>
                <a:srgbClr val="000000"/>
              </a:buClr>
              <a:buSzPts val="1845"/>
              <a:buFont typeface="Arial"/>
              <a:buNone/>
            </a:pPr>
            <a:r>
              <a:rPr lang="en-US" sz="2200" b="0" i="0" u="none" strike="noStrike" cap="none">
                <a:solidFill>
                  <a:srgbClr val="000000"/>
                </a:solidFill>
                <a:latin typeface="Arial"/>
                <a:ea typeface="Arial"/>
                <a:cs typeface="Arial"/>
                <a:sym typeface="Arial"/>
              </a:rPr>
              <a:t>Critical Incident Stress Management (CISM) is taught to participants to provide knowledge and tools to use in different types of Group and Individual crisis interventions, including Crisis Management Briefings, Defusing and Critical Incident Stress Debriefing. </a:t>
            </a:r>
            <a:endParaRPr sz="2200" b="0" i="0" u="none" strike="noStrike" cap="none">
              <a:solidFill>
                <a:srgbClr val="000000"/>
              </a:solidFill>
              <a:latin typeface="Arial"/>
              <a:ea typeface="Arial"/>
              <a:cs typeface="Arial"/>
              <a:sym typeface="Arial"/>
            </a:endParaRPr>
          </a:p>
        </p:txBody>
      </p:sp>
      <p:sp>
        <p:nvSpPr>
          <p:cNvPr id="165" name="Google Shape;165;p3"/>
          <p:cNvSpPr txBox="1"/>
          <p:nvPr/>
        </p:nvSpPr>
        <p:spPr>
          <a:xfrm>
            <a:off x="6848669" y="6469975"/>
            <a:ext cx="4534678" cy="4370427"/>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1200"/>
              </a:spcBef>
              <a:spcAft>
                <a:spcPts val="0"/>
              </a:spcAft>
              <a:buClr>
                <a:schemeClr val="dk1"/>
              </a:buClr>
              <a:buSzPts val="1100"/>
              <a:buFont typeface="Arial"/>
              <a:buNone/>
            </a:pPr>
            <a:r>
              <a:rPr lang="en-US" sz="2200" b="0" i="0" u="none" strike="noStrike" cap="none">
                <a:solidFill>
                  <a:schemeClr val="dk1"/>
                </a:solidFill>
                <a:latin typeface="Arial"/>
                <a:ea typeface="Arial"/>
                <a:cs typeface="Arial"/>
                <a:sym typeface="Arial"/>
              </a:rPr>
              <a:t>Warrior’s Rest provides intervention, education, counseling and peer support in a structured, intensive 3-day seminar environment. This is offered to all current or retired First Responders and their Spouses or Significant Others. </a:t>
            </a:r>
            <a:endParaRPr sz="2200" b="0" i="0" u="none" strike="noStrike" cap="none">
              <a:solidFill>
                <a:schemeClr val="dk1"/>
              </a:solidFill>
              <a:latin typeface="Arial"/>
              <a:ea typeface="Arial"/>
              <a:cs typeface="Arial"/>
              <a:sym typeface="Arial"/>
            </a:endParaRPr>
          </a:p>
          <a:p>
            <a:pPr marL="0" marR="0" lvl="0" indent="0" algn="ctr" rtl="0">
              <a:lnSpc>
                <a:spcPct val="150135"/>
              </a:lnSpc>
              <a:spcBef>
                <a:spcPts val="1200"/>
              </a:spcBef>
              <a:spcAft>
                <a:spcPts val="0"/>
              </a:spcAft>
              <a:buClr>
                <a:srgbClr val="000000"/>
              </a:buClr>
              <a:buSzPts val="1845"/>
              <a:buFont typeface="Arial"/>
              <a:buNone/>
            </a:pPr>
            <a:r>
              <a:rPr lang="en-US" sz="2200" b="0" i="0" u="none" strike="noStrike" cap="none">
                <a:solidFill>
                  <a:srgbClr val="000000"/>
                </a:solidFill>
                <a:latin typeface="Arial"/>
                <a:ea typeface="Arial"/>
                <a:cs typeface="Arial"/>
                <a:sym typeface="Arial"/>
              </a:rPr>
              <a:t>.</a:t>
            </a:r>
            <a:endParaRPr sz="2200" b="0" i="0" u="none" strike="noStrike" cap="none">
              <a:solidFill>
                <a:srgbClr val="000000"/>
              </a:solidFill>
              <a:latin typeface="Arial"/>
              <a:ea typeface="Arial"/>
              <a:cs typeface="Arial"/>
              <a:sym typeface="Arial"/>
            </a:endParaRPr>
          </a:p>
        </p:txBody>
      </p:sp>
      <p:sp>
        <p:nvSpPr>
          <p:cNvPr id="166" name="Google Shape;166;p3"/>
          <p:cNvSpPr txBox="1"/>
          <p:nvPr/>
        </p:nvSpPr>
        <p:spPr>
          <a:xfrm>
            <a:off x="11683487" y="6208479"/>
            <a:ext cx="4838987" cy="4801314"/>
          </a:xfrm>
          <a:prstGeom prst="rect">
            <a:avLst/>
          </a:prstGeom>
          <a:noFill/>
          <a:ln>
            <a:noFill/>
          </a:ln>
        </p:spPr>
        <p:txBody>
          <a:bodyPr spcFirstLastPara="1" wrap="square" lIns="0" tIns="0" rIns="0" bIns="0" anchor="t" anchorCtr="0">
            <a:spAutoFit/>
          </a:bodyPr>
          <a:lstStyle/>
          <a:p>
            <a:pPr marL="0" marR="0" lvl="0" indent="0" algn="ctr" rtl="0">
              <a:lnSpc>
                <a:spcPct val="150135"/>
              </a:lnSpc>
              <a:spcBef>
                <a:spcPts val="0"/>
              </a:spcBef>
              <a:spcAft>
                <a:spcPts val="0"/>
              </a:spcAft>
              <a:buClr>
                <a:srgbClr val="000000"/>
              </a:buClr>
              <a:buSzPts val="1845"/>
              <a:buFont typeface="Arial"/>
              <a:buNone/>
            </a:pPr>
            <a:r>
              <a:rPr lang="en-US" sz="2200" b="0" i="0" u="none" strike="noStrike" cap="none">
                <a:solidFill>
                  <a:srgbClr val="000000"/>
                </a:solidFill>
                <a:latin typeface="Arial"/>
                <a:ea typeface="Arial"/>
                <a:cs typeface="Arial"/>
                <a:sym typeface="Arial"/>
              </a:rPr>
              <a:t>Peer Team </a:t>
            </a:r>
            <a:endParaRPr/>
          </a:p>
          <a:p>
            <a:pPr marL="0" marR="0" lvl="0" indent="0" algn="ctr" rtl="0">
              <a:lnSpc>
                <a:spcPct val="150135"/>
              </a:lnSpc>
              <a:spcBef>
                <a:spcPts val="0"/>
              </a:spcBef>
              <a:spcAft>
                <a:spcPts val="0"/>
              </a:spcAft>
              <a:buClr>
                <a:srgbClr val="000000"/>
              </a:buClr>
              <a:buSzPts val="1845"/>
              <a:buFont typeface="Arial"/>
              <a:buNone/>
            </a:pPr>
            <a:r>
              <a:rPr lang="en-US" sz="2200" b="0" i="0" u="none" strike="noStrike" cap="none">
                <a:solidFill>
                  <a:srgbClr val="000000"/>
                </a:solidFill>
                <a:latin typeface="Arial"/>
                <a:ea typeface="Arial"/>
                <a:cs typeface="Arial"/>
                <a:sym typeface="Arial"/>
              </a:rPr>
              <a:t>(Development and Sustainability)</a:t>
            </a:r>
            <a:endParaRPr sz="2200" b="0" i="0" u="none" strike="noStrike" cap="none">
              <a:solidFill>
                <a:srgbClr val="000000"/>
              </a:solidFill>
              <a:latin typeface="Arial"/>
              <a:ea typeface="Arial"/>
              <a:cs typeface="Arial"/>
              <a:sym typeface="Arial"/>
            </a:endParaRPr>
          </a:p>
          <a:p>
            <a:pPr marL="0" marR="0" lvl="0" indent="0" algn="ctr" rtl="0">
              <a:lnSpc>
                <a:spcPct val="150135"/>
              </a:lnSpc>
              <a:spcBef>
                <a:spcPts val="0"/>
              </a:spcBef>
              <a:spcAft>
                <a:spcPts val="0"/>
              </a:spcAft>
              <a:buClr>
                <a:srgbClr val="000000"/>
              </a:buClr>
              <a:buSzPts val="1845"/>
              <a:buFont typeface="Arial"/>
              <a:buNone/>
            </a:pPr>
            <a:r>
              <a:rPr lang="en-US" sz="2200" b="0" i="0" u="none" strike="noStrike" cap="none">
                <a:solidFill>
                  <a:srgbClr val="000000"/>
                </a:solidFill>
                <a:latin typeface="Arial"/>
                <a:ea typeface="Arial"/>
                <a:cs typeface="Arial"/>
                <a:sym typeface="Arial"/>
              </a:rPr>
              <a:t>Resiliency</a:t>
            </a:r>
            <a:endParaRPr sz="2200" b="0" i="0" u="none" strike="noStrike" cap="none">
              <a:solidFill>
                <a:srgbClr val="000000"/>
              </a:solidFill>
              <a:latin typeface="Arial"/>
              <a:ea typeface="Arial"/>
              <a:cs typeface="Arial"/>
              <a:sym typeface="Arial"/>
            </a:endParaRPr>
          </a:p>
          <a:p>
            <a:pPr marL="0" marR="0" lvl="0" indent="0" algn="ctr" rtl="0">
              <a:lnSpc>
                <a:spcPct val="150135"/>
              </a:lnSpc>
              <a:spcBef>
                <a:spcPts val="0"/>
              </a:spcBef>
              <a:spcAft>
                <a:spcPts val="0"/>
              </a:spcAft>
              <a:buClr>
                <a:srgbClr val="000000"/>
              </a:buClr>
              <a:buSzPts val="1845"/>
              <a:buFont typeface="Arial"/>
              <a:buNone/>
            </a:pPr>
            <a:r>
              <a:rPr lang="en-US" sz="2200" b="0" i="0" u="none" strike="noStrike" cap="none">
                <a:solidFill>
                  <a:srgbClr val="000000"/>
                </a:solidFill>
                <a:latin typeface="Arial"/>
                <a:ea typeface="Arial"/>
                <a:cs typeface="Arial"/>
                <a:sym typeface="Arial"/>
              </a:rPr>
              <a:t>Addiction</a:t>
            </a:r>
            <a:endParaRPr sz="2200" b="0" i="0" u="none" strike="noStrike" cap="none">
              <a:solidFill>
                <a:srgbClr val="000000"/>
              </a:solidFill>
              <a:latin typeface="Arial"/>
              <a:ea typeface="Arial"/>
              <a:cs typeface="Arial"/>
              <a:sym typeface="Arial"/>
            </a:endParaRPr>
          </a:p>
          <a:p>
            <a:pPr marL="0" marR="0" lvl="0" indent="0" algn="ctr" rtl="0">
              <a:lnSpc>
                <a:spcPct val="150135"/>
              </a:lnSpc>
              <a:spcBef>
                <a:spcPts val="0"/>
              </a:spcBef>
              <a:spcAft>
                <a:spcPts val="0"/>
              </a:spcAft>
              <a:buClr>
                <a:srgbClr val="000000"/>
              </a:buClr>
              <a:buSzPts val="1845"/>
              <a:buFont typeface="Arial"/>
              <a:buNone/>
            </a:pPr>
            <a:r>
              <a:rPr lang="en-US" sz="2200" b="0" i="0" u="none" strike="noStrike" cap="none">
                <a:solidFill>
                  <a:srgbClr val="000000"/>
                </a:solidFill>
                <a:latin typeface="Arial"/>
                <a:ea typeface="Arial"/>
                <a:cs typeface="Arial"/>
                <a:sym typeface="Arial"/>
              </a:rPr>
              <a:t>Marriage/Family</a:t>
            </a:r>
            <a:endParaRPr sz="2200" b="0" i="0" u="none" strike="noStrike" cap="none">
              <a:solidFill>
                <a:srgbClr val="000000"/>
              </a:solidFill>
              <a:latin typeface="Arial"/>
              <a:ea typeface="Arial"/>
              <a:cs typeface="Arial"/>
              <a:sym typeface="Arial"/>
            </a:endParaRPr>
          </a:p>
          <a:p>
            <a:pPr marL="0" marR="0" lvl="0" indent="0" algn="ctr" rtl="0">
              <a:lnSpc>
                <a:spcPct val="150135"/>
              </a:lnSpc>
              <a:spcBef>
                <a:spcPts val="0"/>
              </a:spcBef>
              <a:spcAft>
                <a:spcPts val="0"/>
              </a:spcAft>
              <a:buClr>
                <a:srgbClr val="000000"/>
              </a:buClr>
              <a:buSzPts val="1845"/>
              <a:buFont typeface="Arial"/>
              <a:buNone/>
            </a:pPr>
            <a:r>
              <a:rPr lang="en-US" sz="2200" b="0" i="0" u="none" strike="noStrike" cap="none">
                <a:solidFill>
                  <a:srgbClr val="000000"/>
                </a:solidFill>
                <a:latin typeface="Arial"/>
                <a:ea typeface="Arial"/>
                <a:cs typeface="Arial"/>
                <a:sym typeface="Arial"/>
              </a:rPr>
              <a:t>Finance</a:t>
            </a:r>
            <a:endParaRPr sz="2200" b="0" i="0" u="none" strike="noStrike" cap="none">
              <a:solidFill>
                <a:srgbClr val="000000"/>
              </a:solidFill>
              <a:latin typeface="Arial"/>
              <a:ea typeface="Arial"/>
              <a:cs typeface="Arial"/>
              <a:sym typeface="Arial"/>
            </a:endParaRPr>
          </a:p>
          <a:p>
            <a:pPr marL="0" marR="0" lvl="0" indent="0" algn="ctr" rtl="0">
              <a:lnSpc>
                <a:spcPct val="150135"/>
              </a:lnSpc>
              <a:spcBef>
                <a:spcPts val="0"/>
              </a:spcBef>
              <a:spcAft>
                <a:spcPts val="0"/>
              </a:spcAft>
              <a:buClr>
                <a:srgbClr val="000000"/>
              </a:buClr>
              <a:buSzPts val="1845"/>
              <a:buFont typeface="Arial"/>
              <a:buNone/>
            </a:pPr>
            <a:r>
              <a:rPr lang="en-US" sz="2200" b="0" i="0" u="none" strike="noStrike" cap="none">
                <a:solidFill>
                  <a:srgbClr val="000000"/>
                </a:solidFill>
                <a:latin typeface="Arial"/>
                <a:ea typeface="Arial"/>
                <a:cs typeface="Arial"/>
                <a:sym typeface="Arial"/>
              </a:rPr>
              <a:t>Strength and Conditioning / Nutrition</a:t>
            </a:r>
            <a:endParaRPr sz="2200" b="0" i="0" u="none" strike="noStrike" cap="none">
              <a:solidFill>
                <a:srgbClr val="000000"/>
              </a:solidFill>
              <a:latin typeface="Arial"/>
              <a:ea typeface="Arial"/>
              <a:cs typeface="Arial"/>
              <a:sym typeface="Arial"/>
            </a:endParaRPr>
          </a:p>
          <a:p>
            <a:pPr marL="0" marR="0" lvl="0" indent="0" algn="ctr" rtl="0">
              <a:lnSpc>
                <a:spcPct val="150135"/>
              </a:lnSpc>
              <a:spcBef>
                <a:spcPts val="0"/>
              </a:spcBef>
              <a:spcAft>
                <a:spcPts val="0"/>
              </a:spcAft>
              <a:buClr>
                <a:srgbClr val="000000"/>
              </a:buClr>
              <a:buSzPts val="1845"/>
              <a:buFont typeface="Arial"/>
              <a:buNone/>
            </a:pPr>
            <a:endParaRPr sz="1800" b="0" i="0" u="none" strike="noStrike" cap="none">
              <a:solidFill>
                <a:srgbClr val="000000"/>
              </a:solidFill>
              <a:latin typeface="Raleway"/>
              <a:ea typeface="Raleway"/>
              <a:cs typeface="Raleway"/>
              <a:sym typeface="Raleway"/>
            </a:endParaRPr>
          </a:p>
          <a:p>
            <a:pPr marL="0" marR="0" lvl="0" indent="0" algn="ctr" rtl="0">
              <a:lnSpc>
                <a:spcPct val="150135"/>
              </a:lnSpc>
              <a:spcBef>
                <a:spcPts val="0"/>
              </a:spcBef>
              <a:spcAft>
                <a:spcPts val="0"/>
              </a:spcAft>
              <a:buClr>
                <a:srgbClr val="000000"/>
              </a:buClr>
              <a:buSzPts val="1845"/>
              <a:buFont typeface="Arial"/>
              <a:buNone/>
            </a:pPr>
            <a:endParaRPr sz="1800" b="0" i="0" u="none" strike="noStrike" cap="none">
              <a:solidFill>
                <a:srgbClr val="000000"/>
              </a:solidFill>
              <a:latin typeface="Raleway"/>
              <a:ea typeface="Raleway"/>
              <a:cs typeface="Raleway"/>
              <a:sym typeface="Raleway"/>
            </a:endParaRPr>
          </a:p>
          <a:p>
            <a:pPr marL="0" marR="0" lvl="0" indent="0" algn="ctr" rtl="0">
              <a:lnSpc>
                <a:spcPct val="150135"/>
              </a:lnSpc>
              <a:spcBef>
                <a:spcPts val="0"/>
              </a:spcBef>
              <a:spcAft>
                <a:spcPts val="0"/>
              </a:spcAft>
              <a:buClr>
                <a:srgbClr val="000000"/>
              </a:buClr>
              <a:buSzPts val="1845"/>
              <a:buFont typeface="Arial"/>
              <a:buNone/>
            </a:pPr>
            <a:endParaRPr sz="1800" b="0" i="0" u="none" strike="noStrike" cap="none">
              <a:solidFill>
                <a:srgbClr val="000000"/>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2"/>
          <p:cNvSpPr/>
          <p:nvPr/>
        </p:nvSpPr>
        <p:spPr>
          <a:xfrm>
            <a:off x="9144000" y="-94185"/>
            <a:ext cx="9569882" cy="10475370"/>
          </a:xfrm>
          <a:custGeom>
            <a:avLst/>
            <a:gdLst/>
            <a:ahLst/>
            <a:cxnLst/>
            <a:rect l="l" t="t" r="r" b="b"/>
            <a:pathLst>
              <a:path w="5723061" h="6264568" extrusionOk="0">
                <a:moveTo>
                  <a:pt x="5598601" y="6264568"/>
                </a:moveTo>
                <a:lnTo>
                  <a:pt x="124460" y="6264568"/>
                </a:lnTo>
                <a:cubicBezTo>
                  <a:pt x="55880" y="6264568"/>
                  <a:pt x="0" y="6208688"/>
                  <a:pt x="0" y="6140108"/>
                </a:cubicBezTo>
                <a:lnTo>
                  <a:pt x="0" y="124460"/>
                </a:lnTo>
                <a:cubicBezTo>
                  <a:pt x="0" y="55880"/>
                  <a:pt x="55880" y="0"/>
                  <a:pt x="124460" y="0"/>
                </a:cubicBezTo>
                <a:lnTo>
                  <a:pt x="5598601" y="0"/>
                </a:lnTo>
                <a:cubicBezTo>
                  <a:pt x="5667181" y="0"/>
                  <a:pt x="5723061" y="55880"/>
                  <a:pt x="5723061" y="124460"/>
                </a:cubicBezTo>
                <a:lnTo>
                  <a:pt x="5723061" y="6140108"/>
                </a:lnTo>
                <a:cubicBezTo>
                  <a:pt x="5723061" y="6208688"/>
                  <a:pt x="5667181" y="6264568"/>
                  <a:pt x="5598601" y="6264568"/>
                </a:cubicBezTo>
                <a:close/>
              </a:path>
            </a:pathLst>
          </a:custGeom>
          <a:solidFill>
            <a:srgbClr val="D4D5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2" name="Google Shape;182;p12"/>
          <p:cNvPicPr preferRelativeResize="0"/>
          <p:nvPr/>
        </p:nvPicPr>
        <p:blipFill rotWithShape="1">
          <a:blip r:embed="rId3">
            <a:alphaModFix/>
          </a:blip>
          <a:srcRect l="2605" r="2606" b="29747"/>
          <a:stretch/>
        </p:blipFill>
        <p:spPr>
          <a:xfrm>
            <a:off x="0" y="0"/>
            <a:ext cx="9144000" cy="4515452"/>
          </a:xfrm>
          <a:prstGeom prst="rect">
            <a:avLst/>
          </a:prstGeom>
          <a:noFill/>
          <a:ln>
            <a:noFill/>
          </a:ln>
        </p:spPr>
      </p:pic>
      <p:pic>
        <p:nvPicPr>
          <p:cNvPr id="183" name="Google Shape;183;p12"/>
          <p:cNvPicPr preferRelativeResize="0"/>
          <p:nvPr/>
        </p:nvPicPr>
        <p:blipFill rotWithShape="1">
          <a:blip r:embed="rId4">
            <a:alphaModFix/>
          </a:blip>
          <a:srcRect t="45374" b="17609"/>
          <a:stretch/>
        </p:blipFill>
        <p:spPr>
          <a:xfrm>
            <a:off x="9144000" y="0"/>
            <a:ext cx="9144000" cy="4515452"/>
          </a:xfrm>
          <a:prstGeom prst="rect">
            <a:avLst/>
          </a:prstGeom>
          <a:noFill/>
          <a:ln>
            <a:noFill/>
          </a:ln>
        </p:spPr>
      </p:pic>
      <p:grpSp>
        <p:nvGrpSpPr>
          <p:cNvPr id="184" name="Google Shape;184;p12"/>
          <p:cNvGrpSpPr/>
          <p:nvPr/>
        </p:nvGrpSpPr>
        <p:grpSpPr>
          <a:xfrm>
            <a:off x="0" y="-368814"/>
            <a:ext cx="18288118" cy="4884294"/>
            <a:chOff x="0" y="-85725"/>
            <a:chExt cx="4816592" cy="1286390"/>
          </a:xfrm>
        </p:grpSpPr>
        <p:sp>
          <p:nvSpPr>
            <p:cNvPr id="185" name="Google Shape;185;p12"/>
            <p:cNvSpPr/>
            <p:nvPr/>
          </p:nvSpPr>
          <p:spPr>
            <a:xfrm>
              <a:off x="0" y="0"/>
              <a:ext cx="4816592" cy="1200665"/>
            </a:xfrm>
            <a:custGeom>
              <a:avLst/>
              <a:gdLst/>
              <a:ahLst/>
              <a:cxnLst/>
              <a:rect l="l" t="t" r="r" b="b"/>
              <a:pathLst>
                <a:path w="4816592" h="1200665" extrusionOk="0">
                  <a:moveTo>
                    <a:pt x="0" y="0"/>
                  </a:moveTo>
                  <a:lnTo>
                    <a:pt x="4816592" y="0"/>
                  </a:lnTo>
                  <a:lnTo>
                    <a:pt x="4816592" y="1200665"/>
                  </a:lnTo>
                  <a:lnTo>
                    <a:pt x="0" y="1200665"/>
                  </a:lnTo>
                  <a:close/>
                </a:path>
              </a:pathLst>
            </a:custGeom>
            <a:solidFill>
              <a:srgbClr val="000000">
                <a:alpha val="49019"/>
              </a:srgbClr>
            </a:solidFill>
            <a:ln>
              <a:noFill/>
            </a:ln>
          </p:spPr>
          <p:txBody>
            <a:bodyPr/>
            <a:lstStyle/>
            <a:p>
              <a:endParaRPr lang="en-US"/>
            </a:p>
          </p:txBody>
        </p:sp>
        <p:sp>
          <p:nvSpPr>
            <p:cNvPr id="186" name="Google Shape;186;p12"/>
            <p:cNvSpPr txBox="1"/>
            <p:nvPr/>
          </p:nvSpPr>
          <p:spPr>
            <a:xfrm>
              <a:off x="0" y="-85725"/>
              <a:ext cx="812800" cy="898525"/>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7" name="Google Shape;187;p12"/>
          <p:cNvSpPr txBox="1"/>
          <p:nvPr/>
        </p:nvSpPr>
        <p:spPr>
          <a:xfrm>
            <a:off x="517585" y="5047190"/>
            <a:ext cx="8022566" cy="5485861"/>
          </a:xfrm>
          <a:prstGeom prst="rect">
            <a:avLst/>
          </a:prstGeom>
          <a:noFill/>
          <a:ln>
            <a:noFill/>
          </a:ln>
        </p:spPr>
        <p:txBody>
          <a:bodyPr spcFirstLastPara="1" wrap="square" lIns="0" tIns="0" rIns="0" bIns="0" anchor="t" anchorCtr="0">
            <a:spAutoFit/>
          </a:bodyPr>
          <a:lstStyle/>
          <a:p>
            <a:pPr marL="0" marR="0" lvl="0" indent="0" algn="ctr" rtl="0">
              <a:lnSpc>
                <a:spcPct val="115006"/>
              </a:lnSpc>
              <a:spcBef>
                <a:spcPts val="0"/>
              </a:spcBef>
              <a:spcAft>
                <a:spcPts val="0"/>
              </a:spcAft>
              <a:buClr>
                <a:srgbClr val="000000"/>
              </a:buClr>
              <a:buSzPts val="2399"/>
              <a:buFont typeface="Arial"/>
              <a:buNone/>
            </a:pPr>
            <a:r>
              <a:rPr lang="en-US" sz="2800" b="1" i="0" u="none" strike="noStrike" cap="none">
                <a:solidFill>
                  <a:srgbClr val="000000"/>
                </a:solidFill>
                <a:latin typeface="Arial"/>
                <a:ea typeface="Arial"/>
                <a:cs typeface="Arial"/>
                <a:sym typeface="Arial"/>
              </a:rPr>
              <a:t>You are NOT alone. There is hope to heal the Trauma you endure on the job.</a:t>
            </a:r>
            <a:endParaRPr/>
          </a:p>
          <a:p>
            <a:pPr marL="0" marR="0" lvl="0" indent="0" algn="ctr" rtl="0">
              <a:lnSpc>
                <a:spcPct val="115006"/>
              </a:lnSpc>
              <a:spcBef>
                <a:spcPts val="0"/>
              </a:spcBef>
              <a:spcAft>
                <a:spcPts val="0"/>
              </a:spcAft>
              <a:buClr>
                <a:srgbClr val="000000"/>
              </a:buClr>
              <a:buSzPts val="2399"/>
              <a:buFont typeface="Arial"/>
              <a:buNone/>
            </a:pPr>
            <a:endParaRPr sz="1000" b="0" i="0" u="none" strike="noStrike" cap="none">
              <a:solidFill>
                <a:srgbClr val="000000"/>
              </a:solidFill>
              <a:latin typeface="Arial"/>
              <a:ea typeface="Arial"/>
              <a:cs typeface="Arial"/>
              <a:sym typeface="Arial"/>
            </a:endParaRPr>
          </a:p>
          <a:p>
            <a:pPr marL="0" marR="0" lvl="0" indent="0" algn="ctr" rtl="0">
              <a:lnSpc>
                <a:spcPct val="115006"/>
              </a:lnSpc>
              <a:spcBef>
                <a:spcPts val="0"/>
              </a:spcBef>
              <a:spcAft>
                <a:spcPts val="0"/>
              </a:spcAft>
              <a:buNone/>
            </a:pPr>
            <a:r>
              <a:rPr lang="en-US" sz="2800" b="0" i="0" u="none" strike="noStrike" cap="none">
                <a:solidFill>
                  <a:srgbClr val="000000"/>
                </a:solidFill>
                <a:latin typeface="Arial"/>
                <a:ea typeface="Arial"/>
                <a:cs typeface="Arial"/>
                <a:sym typeface="Arial"/>
              </a:rPr>
              <a:t>The cumulative weight of the </a:t>
            </a:r>
            <a:r>
              <a:rPr lang="en-US" sz="2800" b="0" i="0" u="sng" strike="noStrike" cap="none">
                <a:solidFill>
                  <a:srgbClr val="000000"/>
                </a:solidFill>
                <a:latin typeface="Arial"/>
                <a:ea typeface="Arial"/>
                <a:cs typeface="Arial"/>
                <a:sym typeface="Arial"/>
              </a:rPr>
              <a:t>traumatic sights, sounds, smells, and memories</a:t>
            </a:r>
            <a:r>
              <a:rPr lang="en-US" sz="2800" b="0" i="0" u="none" strike="noStrike" cap="none">
                <a:solidFill>
                  <a:srgbClr val="000000"/>
                </a:solidFill>
                <a:latin typeface="Arial"/>
                <a:ea typeface="Arial"/>
                <a:cs typeface="Arial"/>
                <a:sym typeface="Arial"/>
              </a:rPr>
              <a:t> affect work performance, career longevity, and relationships, however, it is NOT a “life sentence”. Warrior’s Rest provides the training, tools, and teams to empower First Responders to build resilience in the face of high-impact Trauma. </a:t>
            </a:r>
            <a:endParaRPr sz="2800" b="0" i="0" u="none" strike="noStrike" cap="none">
              <a:solidFill>
                <a:srgbClr val="000000"/>
              </a:solidFill>
              <a:latin typeface="Arial"/>
              <a:ea typeface="Arial"/>
              <a:cs typeface="Arial"/>
              <a:sym typeface="Arial"/>
            </a:endParaRPr>
          </a:p>
          <a:p>
            <a:pPr marL="0" marR="0" lvl="0" indent="0" algn="ctr" rtl="0">
              <a:lnSpc>
                <a:spcPct val="115006"/>
              </a:lnSpc>
              <a:spcBef>
                <a:spcPts val="0"/>
              </a:spcBef>
              <a:spcAft>
                <a:spcPts val="0"/>
              </a:spcAft>
              <a:buClr>
                <a:srgbClr val="000000"/>
              </a:buClr>
              <a:buSzPts val="2399"/>
              <a:buFont typeface="Arial"/>
              <a:buNone/>
            </a:pPr>
            <a:endParaRPr sz="2399" b="1" i="0" u="none" strike="noStrike" cap="none">
              <a:solidFill>
                <a:srgbClr val="000000"/>
              </a:solidFill>
              <a:latin typeface="Arial"/>
              <a:ea typeface="Arial"/>
              <a:cs typeface="Arial"/>
              <a:sym typeface="Arial"/>
            </a:endParaRPr>
          </a:p>
          <a:p>
            <a:pPr marL="0" marR="0" lvl="0" indent="0" algn="ctr" rtl="0">
              <a:lnSpc>
                <a:spcPct val="115006"/>
              </a:lnSpc>
              <a:spcBef>
                <a:spcPts val="0"/>
              </a:spcBef>
              <a:spcAft>
                <a:spcPts val="0"/>
              </a:spcAft>
              <a:buClr>
                <a:srgbClr val="000000"/>
              </a:buClr>
              <a:buSzPts val="2399"/>
              <a:buFont typeface="Arial"/>
              <a:buNone/>
            </a:pPr>
            <a:endParaRPr sz="2399" b="0" i="0" u="none" strike="noStrike" cap="none">
              <a:solidFill>
                <a:srgbClr val="000000"/>
              </a:solidFill>
              <a:latin typeface="Raleway"/>
              <a:ea typeface="Raleway"/>
              <a:cs typeface="Raleway"/>
              <a:sym typeface="Raleway"/>
            </a:endParaRPr>
          </a:p>
        </p:txBody>
      </p:sp>
      <p:sp>
        <p:nvSpPr>
          <p:cNvPr id="188" name="Google Shape;188;p12"/>
          <p:cNvSpPr txBox="1"/>
          <p:nvPr/>
        </p:nvSpPr>
        <p:spPr>
          <a:xfrm>
            <a:off x="9471804" y="5047190"/>
            <a:ext cx="8816195" cy="5061257"/>
          </a:xfrm>
          <a:prstGeom prst="rect">
            <a:avLst/>
          </a:prstGeom>
          <a:noFill/>
          <a:ln>
            <a:noFill/>
          </a:ln>
        </p:spPr>
        <p:txBody>
          <a:bodyPr spcFirstLastPara="1" wrap="square" lIns="0" tIns="0" rIns="0" bIns="0" anchor="t" anchorCtr="0">
            <a:spAutoFit/>
          </a:bodyPr>
          <a:lstStyle/>
          <a:p>
            <a:pPr marL="0" marR="0" lvl="0" indent="0" algn="ctr" rtl="0">
              <a:lnSpc>
                <a:spcPct val="115006"/>
              </a:lnSpc>
              <a:spcBef>
                <a:spcPts val="0"/>
              </a:spcBef>
              <a:spcAft>
                <a:spcPts val="0"/>
              </a:spcAft>
              <a:buClr>
                <a:srgbClr val="000000"/>
              </a:buClr>
              <a:buSzPts val="2399"/>
              <a:buFont typeface="Arial"/>
              <a:buNone/>
            </a:pPr>
            <a:r>
              <a:rPr lang="en-US" sz="2800" b="1" i="0" u="none" strike="noStrike" cap="none">
                <a:solidFill>
                  <a:srgbClr val="000000"/>
                </a:solidFill>
                <a:latin typeface="Arial"/>
                <a:ea typeface="Arial"/>
                <a:cs typeface="Arial"/>
                <a:sym typeface="Arial"/>
              </a:rPr>
              <a:t>Care for your people and increase retention by building healthy personnel.</a:t>
            </a:r>
            <a:endParaRPr sz="2800" b="0" i="0" u="none" strike="noStrike" cap="none">
              <a:solidFill>
                <a:srgbClr val="000000"/>
              </a:solidFill>
              <a:latin typeface="Arial"/>
              <a:ea typeface="Arial"/>
              <a:cs typeface="Arial"/>
              <a:sym typeface="Arial"/>
            </a:endParaRPr>
          </a:p>
          <a:p>
            <a:pPr marL="0" marR="0" lvl="0" indent="0" algn="ctr" rtl="0">
              <a:lnSpc>
                <a:spcPct val="115006"/>
              </a:lnSpc>
              <a:spcBef>
                <a:spcPts val="0"/>
              </a:spcBef>
              <a:spcAft>
                <a:spcPts val="0"/>
              </a:spcAft>
              <a:buClr>
                <a:srgbClr val="000000"/>
              </a:buClr>
              <a:buSzPts val="2399"/>
              <a:buFont typeface="Arial"/>
              <a:buNone/>
            </a:pPr>
            <a:endParaRPr sz="1000" b="1" i="0" u="none" strike="noStrike" cap="none">
              <a:solidFill>
                <a:srgbClr val="000000"/>
              </a:solidFill>
              <a:latin typeface="Arial"/>
              <a:ea typeface="Arial"/>
              <a:cs typeface="Arial"/>
              <a:sym typeface="Arial"/>
            </a:endParaRPr>
          </a:p>
          <a:p>
            <a:pPr marL="0" marR="0" lvl="0" indent="0" algn="ctr" rtl="0">
              <a:lnSpc>
                <a:spcPct val="115006"/>
              </a:lnSpc>
              <a:spcBef>
                <a:spcPts val="0"/>
              </a:spcBef>
              <a:spcAft>
                <a:spcPts val="0"/>
              </a:spcAft>
              <a:buClr>
                <a:srgbClr val="000000"/>
              </a:buClr>
              <a:buSzPts val="2399"/>
              <a:buFont typeface="Arial"/>
              <a:buNone/>
            </a:pPr>
            <a:r>
              <a:rPr lang="en-US" sz="2800" b="0" i="0" u="none" strike="noStrike" cap="none">
                <a:solidFill>
                  <a:srgbClr val="000000"/>
                </a:solidFill>
                <a:latin typeface="Arial"/>
                <a:ea typeface="Arial"/>
                <a:cs typeface="Arial"/>
                <a:sym typeface="Arial"/>
              </a:rPr>
              <a:t>Due to stigma, embarrassment or fear of repercussions, many First Responders won’t seek professional help for their mental health. Warrior’s Rest is working to change the narrative while providing comprehensive training and peer support groups so your people can be equipped for a healthy, successful career and Family life.</a:t>
            </a:r>
            <a:endParaRPr sz="2800" b="0" i="0" u="none" strike="noStrike" cap="none">
              <a:solidFill>
                <a:srgbClr val="000000"/>
              </a:solidFill>
              <a:latin typeface="Arial"/>
              <a:ea typeface="Arial"/>
              <a:cs typeface="Arial"/>
              <a:sym typeface="Arial"/>
            </a:endParaRPr>
          </a:p>
          <a:p>
            <a:pPr marL="0" marR="0" lvl="0" indent="0" algn="ctr" rtl="0">
              <a:lnSpc>
                <a:spcPct val="115006"/>
              </a:lnSpc>
              <a:spcBef>
                <a:spcPts val="0"/>
              </a:spcBef>
              <a:spcAft>
                <a:spcPts val="0"/>
              </a:spcAft>
              <a:buClr>
                <a:srgbClr val="000000"/>
              </a:buClr>
              <a:buSzPts val="2399"/>
              <a:buFont typeface="Arial"/>
              <a:buNone/>
            </a:pPr>
            <a:endParaRPr sz="2399" b="0" i="0" u="none" strike="noStrike" cap="none">
              <a:solidFill>
                <a:srgbClr val="000000"/>
              </a:solidFill>
              <a:latin typeface="Raleway"/>
              <a:ea typeface="Raleway"/>
              <a:cs typeface="Raleway"/>
              <a:sym typeface="Raleway"/>
            </a:endParaRPr>
          </a:p>
        </p:txBody>
      </p:sp>
      <p:sp>
        <p:nvSpPr>
          <p:cNvPr id="189" name="Google Shape;189;p12"/>
          <p:cNvSpPr txBox="1"/>
          <p:nvPr/>
        </p:nvSpPr>
        <p:spPr>
          <a:xfrm>
            <a:off x="9170424" y="3042795"/>
            <a:ext cx="9143881" cy="1034129"/>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Clr>
                <a:srgbClr val="000000"/>
              </a:buClr>
              <a:buSzPts val="3999"/>
              <a:buFont typeface="Arial"/>
              <a:buNone/>
            </a:pPr>
            <a:r>
              <a:rPr lang="en-US" sz="4800" b="1" i="0" u="none" strike="noStrike" cap="none">
                <a:solidFill>
                  <a:srgbClr val="FFFFFF"/>
                </a:solidFill>
                <a:latin typeface="Arial"/>
                <a:ea typeface="Arial"/>
                <a:cs typeface="Arial"/>
                <a:sym typeface="Arial"/>
              </a:rPr>
              <a:t>AGENCY LEADERS</a:t>
            </a:r>
            <a:endParaRPr sz="4800" b="0" i="0" u="none" strike="noStrike" cap="none">
              <a:solidFill>
                <a:srgbClr val="000000"/>
              </a:solidFill>
              <a:latin typeface="Arial"/>
              <a:ea typeface="Arial"/>
              <a:cs typeface="Arial"/>
              <a:sym typeface="Arial"/>
            </a:endParaRPr>
          </a:p>
        </p:txBody>
      </p:sp>
      <p:sp>
        <p:nvSpPr>
          <p:cNvPr id="190" name="Google Shape;190;p12"/>
          <p:cNvSpPr txBox="1"/>
          <p:nvPr/>
        </p:nvSpPr>
        <p:spPr>
          <a:xfrm>
            <a:off x="26305" y="3093655"/>
            <a:ext cx="9144000" cy="1034129"/>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Clr>
                <a:srgbClr val="000000"/>
              </a:buClr>
              <a:buSzPts val="3999"/>
              <a:buFont typeface="Arial"/>
              <a:buNone/>
            </a:pPr>
            <a:r>
              <a:rPr lang="en-US" sz="4800" b="1" i="0" u="none" strike="noStrike" cap="none">
                <a:solidFill>
                  <a:srgbClr val="FFFFFF"/>
                </a:solidFill>
                <a:latin typeface="Arial"/>
                <a:ea typeface="Arial"/>
                <a:cs typeface="Arial"/>
                <a:sym typeface="Arial"/>
              </a:rPr>
              <a:t>FIRST RESPONDERS</a:t>
            </a:r>
            <a:endParaRPr sz="48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3"/>
          <p:cNvSpPr/>
          <p:nvPr/>
        </p:nvSpPr>
        <p:spPr>
          <a:xfrm>
            <a:off x="9144000" y="-94185"/>
            <a:ext cx="9569882" cy="10475370"/>
          </a:xfrm>
          <a:custGeom>
            <a:avLst/>
            <a:gdLst/>
            <a:ahLst/>
            <a:cxnLst/>
            <a:rect l="l" t="t" r="r" b="b"/>
            <a:pathLst>
              <a:path w="5723061" h="6264568" extrusionOk="0">
                <a:moveTo>
                  <a:pt x="5598601" y="6264568"/>
                </a:moveTo>
                <a:lnTo>
                  <a:pt x="124460" y="6264568"/>
                </a:lnTo>
                <a:cubicBezTo>
                  <a:pt x="55880" y="6264568"/>
                  <a:pt x="0" y="6208688"/>
                  <a:pt x="0" y="6140108"/>
                </a:cubicBezTo>
                <a:lnTo>
                  <a:pt x="0" y="124460"/>
                </a:lnTo>
                <a:cubicBezTo>
                  <a:pt x="0" y="55880"/>
                  <a:pt x="55880" y="0"/>
                  <a:pt x="124460" y="0"/>
                </a:cubicBezTo>
                <a:lnTo>
                  <a:pt x="5598601" y="0"/>
                </a:lnTo>
                <a:cubicBezTo>
                  <a:pt x="5667181" y="0"/>
                  <a:pt x="5723061" y="55880"/>
                  <a:pt x="5723061" y="124460"/>
                </a:cubicBezTo>
                <a:lnTo>
                  <a:pt x="5723061" y="6140108"/>
                </a:lnTo>
                <a:cubicBezTo>
                  <a:pt x="5723061" y="6208688"/>
                  <a:pt x="5667181" y="6264568"/>
                  <a:pt x="5598601" y="6264568"/>
                </a:cubicBezTo>
                <a:close/>
              </a:path>
            </a:pathLst>
          </a:custGeom>
          <a:solidFill>
            <a:srgbClr val="D4D5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6" name="Google Shape;196;p13"/>
          <p:cNvPicPr preferRelativeResize="0"/>
          <p:nvPr/>
        </p:nvPicPr>
        <p:blipFill rotWithShape="1">
          <a:blip r:embed="rId3">
            <a:alphaModFix/>
          </a:blip>
          <a:srcRect l="2605" r="2606" b="29747"/>
          <a:stretch/>
        </p:blipFill>
        <p:spPr>
          <a:xfrm>
            <a:off x="0" y="0"/>
            <a:ext cx="9144000" cy="4515452"/>
          </a:xfrm>
          <a:prstGeom prst="rect">
            <a:avLst/>
          </a:prstGeom>
          <a:noFill/>
          <a:ln>
            <a:noFill/>
          </a:ln>
        </p:spPr>
      </p:pic>
      <p:pic>
        <p:nvPicPr>
          <p:cNvPr id="197" name="Google Shape;197;p13"/>
          <p:cNvPicPr preferRelativeResize="0"/>
          <p:nvPr/>
        </p:nvPicPr>
        <p:blipFill rotWithShape="1">
          <a:blip r:embed="rId4">
            <a:alphaModFix/>
          </a:blip>
          <a:srcRect t="12868" b="12866"/>
          <a:stretch/>
        </p:blipFill>
        <p:spPr>
          <a:xfrm>
            <a:off x="0" y="0"/>
            <a:ext cx="9117575" cy="4515452"/>
          </a:xfrm>
          <a:prstGeom prst="rect">
            <a:avLst/>
          </a:prstGeom>
          <a:noFill/>
          <a:ln>
            <a:noFill/>
          </a:ln>
        </p:spPr>
      </p:pic>
      <p:pic>
        <p:nvPicPr>
          <p:cNvPr id="198" name="Google Shape;198;p13"/>
          <p:cNvPicPr preferRelativeResize="0"/>
          <p:nvPr/>
        </p:nvPicPr>
        <p:blipFill rotWithShape="1">
          <a:blip r:embed="rId5">
            <a:alphaModFix/>
          </a:blip>
          <a:srcRect t="45374" b="17609"/>
          <a:stretch/>
        </p:blipFill>
        <p:spPr>
          <a:xfrm>
            <a:off x="9144000" y="0"/>
            <a:ext cx="9144000" cy="4515452"/>
          </a:xfrm>
          <a:prstGeom prst="rect">
            <a:avLst/>
          </a:prstGeom>
          <a:noFill/>
          <a:ln>
            <a:noFill/>
          </a:ln>
        </p:spPr>
      </p:pic>
      <p:pic>
        <p:nvPicPr>
          <p:cNvPr id="199" name="Google Shape;199;p13"/>
          <p:cNvPicPr preferRelativeResize="0"/>
          <p:nvPr/>
        </p:nvPicPr>
        <p:blipFill rotWithShape="1">
          <a:blip r:embed="rId6">
            <a:alphaModFix/>
          </a:blip>
          <a:srcRect t="12963" b="12962"/>
          <a:stretch/>
        </p:blipFill>
        <p:spPr>
          <a:xfrm>
            <a:off x="9144000" y="0"/>
            <a:ext cx="9144000" cy="4515452"/>
          </a:xfrm>
          <a:prstGeom prst="rect">
            <a:avLst/>
          </a:prstGeom>
          <a:noFill/>
          <a:ln>
            <a:noFill/>
          </a:ln>
        </p:spPr>
      </p:pic>
      <p:grpSp>
        <p:nvGrpSpPr>
          <p:cNvPr id="200" name="Google Shape;200;p13"/>
          <p:cNvGrpSpPr/>
          <p:nvPr/>
        </p:nvGrpSpPr>
        <p:grpSpPr>
          <a:xfrm>
            <a:off x="0" y="-368812"/>
            <a:ext cx="18287996" cy="4884264"/>
            <a:chOff x="0" y="-85725"/>
            <a:chExt cx="4816592" cy="1286390"/>
          </a:xfrm>
        </p:grpSpPr>
        <p:sp>
          <p:nvSpPr>
            <p:cNvPr id="201" name="Google Shape;201;p13"/>
            <p:cNvSpPr/>
            <p:nvPr/>
          </p:nvSpPr>
          <p:spPr>
            <a:xfrm>
              <a:off x="0" y="0"/>
              <a:ext cx="4816592" cy="1200665"/>
            </a:xfrm>
            <a:custGeom>
              <a:avLst/>
              <a:gdLst/>
              <a:ahLst/>
              <a:cxnLst/>
              <a:rect l="l" t="t" r="r" b="b"/>
              <a:pathLst>
                <a:path w="4816592" h="1200665" extrusionOk="0">
                  <a:moveTo>
                    <a:pt x="0" y="0"/>
                  </a:moveTo>
                  <a:lnTo>
                    <a:pt x="4816592" y="0"/>
                  </a:lnTo>
                  <a:lnTo>
                    <a:pt x="4816592" y="1200665"/>
                  </a:lnTo>
                  <a:lnTo>
                    <a:pt x="0" y="1200665"/>
                  </a:lnTo>
                  <a:close/>
                </a:path>
              </a:pathLst>
            </a:custGeom>
            <a:solidFill>
              <a:srgbClr val="000000">
                <a:alpha val="49019"/>
              </a:srgbClr>
            </a:solidFill>
            <a:ln>
              <a:noFill/>
            </a:ln>
          </p:spPr>
          <p:txBody>
            <a:bodyPr/>
            <a:lstStyle/>
            <a:p>
              <a:endParaRPr lang="en-US"/>
            </a:p>
          </p:txBody>
        </p:sp>
        <p:sp>
          <p:nvSpPr>
            <p:cNvPr id="202" name="Google Shape;202;p13"/>
            <p:cNvSpPr txBox="1"/>
            <p:nvPr/>
          </p:nvSpPr>
          <p:spPr>
            <a:xfrm>
              <a:off x="0" y="-85725"/>
              <a:ext cx="812800" cy="898525"/>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03" name="Google Shape;203;p13"/>
          <p:cNvSpPr txBox="1"/>
          <p:nvPr/>
        </p:nvSpPr>
        <p:spPr>
          <a:xfrm>
            <a:off x="9144000" y="3358393"/>
            <a:ext cx="9144000" cy="1292662"/>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Clr>
                <a:srgbClr val="000000"/>
              </a:buClr>
              <a:buSzPts val="3999"/>
              <a:buFont typeface="Arial"/>
              <a:buNone/>
            </a:pPr>
            <a:r>
              <a:rPr lang="en-US" sz="6000" b="1" i="0" u="none" strike="noStrike" cap="none">
                <a:solidFill>
                  <a:srgbClr val="FFFFFF"/>
                </a:solidFill>
                <a:latin typeface="Arial"/>
                <a:ea typeface="Arial"/>
                <a:cs typeface="Arial"/>
                <a:sym typeface="Arial"/>
              </a:rPr>
              <a:t>FAMILIES</a:t>
            </a:r>
            <a:endParaRPr sz="6000" b="0" i="0" u="none" strike="noStrike" cap="none">
              <a:solidFill>
                <a:srgbClr val="000000"/>
              </a:solidFill>
              <a:latin typeface="Arial"/>
              <a:ea typeface="Arial"/>
              <a:cs typeface="Arial"/>
              <a:sym typeface="Arial"/>
            </a:endParaRPr>
          </a:p>
        </p:txBody>
      </p:sp>
      <p:sp>
        <p:nvSpPr>
          <p:cNvPr id="204" name="Google Shape;204;p13"/>
          <p:cNvSpPr txBox="1"/>
          <p:nvPr/>
        </p:nvSpPr>
        <p:spPr>
          <a:xfrm>
            <a:off x="-26425" y="3358393"/>
            <a:ext cx="9144000" cy="1292662"/>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Clr>
                <a:srgbClr val="000000"/>
              </a:buClr>
              <a:buSzPts val="3999"/>
              <a:buFont typeface="Arial"/>
              <a:buNone/>
            </a:pPr>
            <a:r>
              <a:rPr lang="en-US" sz="6000" b="1" i="0" u="none" strike="noStrike" cap="none">
                <a:solidFill>
                  <a:srgbClr val="FFFFFF"/>
                </a:solidFill>
                <a:latin typeface="Arial"/>
                <a:ea typeface="Arial"/>
                <a:cs typeface="Arial"/>
                <a:sym typeface="Arial"/>
              </a:rPr>
              <a:t>COPING MECHANISMS</a:t>
            </a:r>
            <a:endParaRPr sz="6000" b="0" i="0" u="none" strike="noStrike" cap="none">
              <a:solidFill>
                <a:srgbClr val="000000"/>
              </a:solidFill>
              <a:latin typeface="Arial"/>
              <a:ea typeface="Arial"/>
              <a:cs typeface="Arial"/>
              <a:sym typeface="Arial"/>
            </a:endParaRPr>
          </a:p>
        </p:txBody>
      </p:sp>
      <p:sp>
        <p:nvSpPr>
          <p:cNvPr id="205" name="Google Shape;205;p13"/>
          <p:cNvSpPr txBox="1"/>
          <p:nvPr/>
        </p:nvSpPr>
        <p:spPr>
          <a:xfrm>
            <a:off x="9420045" y="4840939"/>
            <a:ext cx="8867955" cy="5550535"/>
          </a:xfrm>
          <a:prstGeom prst="rect">
            <a:avLst/>
          </a:prstGeom>
          <a:noFill/>
          <a:ln>
            <a:noFill/>
          </a:ln>
        </p:spPr>
        <p:txBody>
          <a:bodyPr spcFirstLastPara="1" wrap="square" lIns="0" tIns="0" rIns="0" bIns="0" anchor="t" anchorCtr="0">
            <a:spAutoFit/>
          </a:bodyPr>
          <a:lstStyle/>
          <a:p>
            <a:pPr marL="0" marR="0" lvl="0" indent="0" algn="ctr" rtl="0">
              <a:lnSpc>
                <a:spcPct val="115006"/>
              </a:lnSpc>
              <a:spcBef>
                <a:spcPts val="0"/>
              </a:spcBef>
              <a:spcAft>
                <a:spcPts val="0"/>
              </a:spcAft>
              <a:buClr>
                <a:srgbClr val="000000"/>
              </a:buClr>
              <a:buSzPts val="2399"/>
              <a:buFont typeface="Arial"/>
              <a:buNone/>
            </a:pPr>
            <a:r>
              <a:rPr lang="en-US" sz="2800" b="1" i="0" u="none" strike="noStrike" cap="none">
                <a:solidFill>
                  <a:srgbClr val="000000"/>
                </a:solidFill>
                <a:latin typeface="Arial"/>
                <a:ea typeface="Arial"/>
                <a:cs typeface="Arial"/>
                <a:sym typeface="Arial"/>
              </a:rPr>
              <a:t>Helping our Heroes Heal from Traumatic Events.</a:t>
            </a:r>
            <a:endParaRPr sz="2800" b="0" i="0" u="none" strike="noStrike" cap="none">
              <a:solidFill>
                <a:srgbClr val="000000"/>
              </a:solidFill>
              <a:latin typeface="Arial"/>
              <a:ea typeface="Arial"/>
              <a:cs typeface="Arial"/>
              <a:sym typeface="Arial"/>
            </a:endParaRPr>
          </a:p>
          <a:p>
            <a:pPr marL="0" marR="0" lvl="0" indent="0" algn="ctr" rtl="0">
              <a:lnSpc>
                <a:spcPct val="115006"/>
              </a:lnSpc>
              <a:spcBef>
                <a:spcPts val="0"/>
              </a:spcBef>
              <a:spcAft>
                <a:spcPts val="0"/>
              </a:spcAft>
              <a:buClr>
                <a:srgbClr val="000000"/>
              </a:buClr>
              <a:buSzPts val="2399"/>
              <a:buFont typeface="Arial"/>
              <a:buNone/>
            </a:pPr>
            <a:endParaRPr sz="1000" b="1" i="0" u="none" strike="noStrike" cap="none">
              <a:solidFill>
                <a:srgbClr val="000000"/>
              </a:solidFill>
              <a:latin typeface="Arial"/>
              <a:ea typeface="Arial"/>
              <a:cs typeface="Arial"/>
              <a:sym typeface="Arial"/>
            </a:endParaRPr>
          </a:p>
          <a:p>
            <a:pPr marL="0" marR="0" lvl="0" indent="0" algn="ctr" rtl="0">
              <a:lnSpc>
                <a:spcPct val="115006"/>
              </a:lnSpc>
              <a:spcBef>
                <a:spcPts val="0"/>
              </a:spcBef>
              <a:spcAft>
                <a:spcPts val="0"/>
              </a:spcAft>
              <a:buClr>
                <a:srgbClr val="000000"/>
              </a:buClr>
              <a:buSzPts val="2399"/>
              <a:buFont typeface="Arial"/>
              <a:buNone/>
            </a:pPr>
            <a:endParaRPr sz="1000" b="1" i="0" u="none" strike="noStrike" cap="none">
              <a:solidFill>
                <a:srgbClr val="000000"/>
              </a:solidFill>
              <a:latin typeface="Arial"/>
              <a:ea typeface="Arial"/>
              <a:cs typeface="Arial"/>
              <a:sym typeface="Arial"/>
            </a:endParaRPr>
          </a:p>
          <a:p>
            <a:pPr marL="0" marR="0" lvl="0" indent="0" algn="ctr" rtl="0">
              <a:lnSpc>
                <a:spcPct val="115006"/>
              </a:lnSpc>
              <a:spcBef>
                <a:spcPts val="0"/>
              </a:spcBef>
              <a:spcAft>
                <a:spcPts val="0"/>
              </a:spcAft>
              <a:buClr>
                <a:srgbClr val="000000"/>
              </a:buClr>
              <a:buSzPts val="2399"/>
              <a:buFont typeface="Arial"/>
              <a:buNone/>
            </a:pPr>
            <a:endParaRPr sz="1000" b="1" i="0" u="none" strike="noStrike" cap="none">
              <a:solidFill>
                <a:srgbClr val="000000"/>
              </a:solidFill>
              <a:latin typeface="Arial"/>
              <a:ea typeface="Arial"/>
              <a:cs typeface="Arial"/>
              <a:sym typeface="Arial"/>
            </a:endParaRPr>
          </a:p>
          <a:p>
            <a:pPr marL="0" marR="0" lvl="0" indent="0" algn="ctr" rtl="0">
              <a:lnSpc>
                <a:spcPct val="115006"/>
              </a:lnSpc>
              <a:spcBef>
                <a:spcPts val="0"/>
              </a:spcBef>
              <a:spcAft>
                <a:spcPts val="0"/>
              </a:spcAft>
              <a:buClr>
                <a:srgbClr val="000000"/>
              </a:buClr>
              <a:buSzPts val="2399"/>
              <a:buFont typeface="Arial"/>
              <a:buNone/>
            </a:pPr>
            <a:r>
              <a:rPr lang="en-US" sz="2800" b="0" i="0" u="none" strike="noStrike" cap="none">
                <a:solidFill>
                  <a:srgbClr val="000000"/>
                </a:solidFill>
                <a:latin typeface="Arial"/>
                <a:ea typeface="Arial"/>
                <a:cs typeface="Arial"/>
                <a:sym typeface="Arial"/>
              </a:rPr>
              <a:t>First Responders experience many significant traumatic events throughout their careers. </a:t>
            </a:r>
            <a:r>
              <a:rPr lang="en-US" sz="2800" b="1" i="0" u="none" strike="noStrike" cap="none">
                <a:solidFill>
                  <a:srgbClr val="000000"/>
                </a:solidFill>
                <a:latin typeface="Arial"/>
                <a:ea typeface="Arial"/>
                <a:cs typeface="Arial"/>
                <a:sym typeface="Arial"/>
              </a:rPr>
              <a:t>Most First Responder training focuses on how to be Physically Strong, but many are not given the tools to thrive Mentally or Emotionally.</a:t>
            </a:r>
            <a:r>
              <a:rPr lang="en-US" sz="2800" b="0" i="0" u="none" strike="noStrike" cap="none">
                <a:solidFill>
                  <a:srgbClr val="000000"/>
                </a:solidFill>
                <a:latin typeface="Arial"/>
                <a:ea typeface="Arial"/>
                <a:cs typeface="Arial"/>
                <a:sym typeface="Arial"/>
              </a:rPr>
              <a:t> The brave men and women that keep our family safe need our support so they can build Healthy Families and Lasting Careers.</a:t>
            </a:r>
            <a:endParaRPr sz="2800" b="0" i="0" u="none" strike="noStrike" cap="none">
              <a:solidFill>
                <a:srgbClr val="000000"/>
              </a:solidFill>
              <a:latin typeface="Arial"/>
              <a:ea typeface="Arial"/>
              <a:cs typeface="Arial"/>
              <a:sym typeface="Arial"/>
            </a:endParaRPr>
          </a:p>
          <a:p>
            <a:pPr marL="0" marR="0" lvl="0" indent="0" algn="ctr" rtl="0">
              <a:lnSpc>
                <a:spcPct val="115006"/>
              </a:lnSpc>
              <a:spcBef>
                <a:spcPts val="0"/>
              </a:spcBef>
              <a:spcAft>
                <a:spcPts val="0"/>
              </a:spcAft>
              <a:buClr>
                <a:srgbClr val="000000"/>
              </a:buClr>
              <a:buSzPts val="2399"/>
              <a:buFont typeface="Arial"/>
              <a:buNone/>
            </a:pPr>
            <a:endParaRPr sz="2399" b="0" i="0" u="none" strike="noStrike" cap="none">
              <a:solidFill>
                <a:srgbClr val="000000"/>
              </a:solidFill>
              <a:latin typeface="Raleway"/>
              <a:ea typeface="Raleway"/>
              <a:cs typeface="Raleway"/>
              <a:sym typeface="Raleway"/>
            </a:endParaRPr>
          </a:p>
          <a:p>
            <a:pPr marL="0" marR="0" lvl="0" indent="0" algn="ctr" rtl="0">
              <a:lnSpc>
                <a:spcPct val="115006"/>
              </a:lnSpc>
              <a:spcBef>
                <a:spcPts val="0"/>
              </a:spcBef>
              <a:spcAft>
                <a:spcPts val="0"/>
              </a:spcAft>
              <a:buClr>
                <a:srgbClr val="000000"/>
              </a:buClr>
              <a:buSzPts val="2399"/>
              <a:buFont typeface="Arial"/>
              <a:buNone/>
            </a:pPr>
            <a:endParaRPr sz="2399" b="0" i="0" u="none" strike="noStrike" cap="none">
              <a:solidFill>
                <a:srgbClr val="000000"/>
              </a:solidFill>
              <a:latin typeface="Raleway"/>
              <a:ea typeface="Raleway"/>
              <a:cs typeface="Raleway"/>
              <a:sym typeface="Raleway"/>
            </a:endParaRPr>
          </a:p>
        </p:txBody>
      </p:sp>
      <p:sp>
        <p:nvSpPr>
          <p:cNvPr id="206" name="Google Shape;206;p13"/>
          <p:cNvSpPr txBox="1"/>
          <p:nvPr/>
        </p:nvSpPr>
        <p:spPr>
          <a:xfrm>
            <a:off x="327803" y="4840939"/>
            <a:ext cx="8443165" cy="5763029"/>
          </a:xfrm>
          <a:prstGeom prst="rect">
            <a:avLst/>
          </a:prstGeom>
          <a:noFill/>
          <a:ln>
            <a:noFill/>
          </a:ln>
        </p:spPr>
        <p:txBody>
          <a:bodyPr spcFirstLastPara="1" wrap="square" lIns="0" tIns="0" rIns="0" bIns="0" anchor="t" anchorCtr="0">
            <a:spAutoFit/>
          </a:bodyPr>
          <a:lstStyle/>
          <a:p>
            <a:pPr marL="0" marR="0" lvl="0" indent="0" algn="ctr" rtl="0">
              <a:lnSpc>
                <a:spcPct val="115006"/>
              </a:lnSpc>
              <a:spcBef>
                <a:spcPts val="0"/>
              </a:spcBef>
              <a:spcAft>
                <a:spcPts val="0"/>
              </a:spcAft>
              <a:buClr>
                <a:srgbClr val="000000"/>
              </a:buClr>
              <a:buSzPts val="2399"/>
              <a:buFont typeface="Arial"/>
              <a:buNone/>
            </a:pPr>
            <a:r>
              <a:rPr lang="en-US" sz="2800" b="1" i="0" u="none" strike="noStrike" cap="none">
                <a:solidFill>
                  <a:schemeClr val="dk1"/>
                </a:solidFill>
                <a:latin typeface="Arial"/>
                <a:ea typeface="Arial"/>
                <a:cs typeface="Arial"/>
                <a:sym typeface="Arial"/>
              </a:rPr>
              <a:t>Healthy First Responders have </a:t>
            </a:r>
            <a:endParaRPr/>
          </a:p>
          <a:p>
            <a:pPr marL="0" marR="0" lvl="0" indent="0" algn="ctr" rtl="0">
              <a:lnSpc>
                <a:spcPct val="115006"/>
              </a:lnSpc>
              <a:spcBef>
                <a:spcPts val="0"/>
              </a:spcBef>
              <a:spcAft>
                <a:spcPts val="0"/>
              </a:spcAft>
              <a:buClr>
                <a:srgbClr val="000000"/>
              </a:buClr>
              <a:buSzPts val="2399"/>
              <a:buFont typeface="Arial"/>
              <a:buNone/>
            </a:pPr>
            <a:r>
              <a:rPr lang="en-US" sz="2800" b="1" i="0" u="none" strike="noStrike" cap="none">
                <a:solidFill>
                  <a:schemeClr val="dk1"/>
                </a:solidFill>
                <a:latin typeface="Arial"/>
                <a:ea typeface="Arial"/>
                <a:cs typeface="Arial"/>
                <a:sym typeface="Arial"/>
              </a:rPr>
              <a:t>Stronger, Longer Careers.</a:t>
            </a:r>
            <a:endParaRPr sz="2800" b="0" i="0" u="none" strike="noStrike" cap="none">
              <a:solidFill>
                <a:schemeClr val="dk1"/>
              </a:solidFill>
              <a:latin typeface="Arial"/>
              <a:ea typeface="Arial"/>
              <a:cs typeface="Arial"/>
              <a:sym typeface="Arial"/>
            </a:endParaRPr>
          </a:p>
          <a:p>
            <a:pPr marL="0" marR="0" lvl="0" indent="0" algn="ctr" rtl="0">
              <a:lnSpc>
                <a:spcPct val="115006"/>
              </a:lnSpc>
              <a:spcBef>
                <a:spcPts val="0"/>
              </a:spcBef>
              <a:spcAft>
                <a:spcPts val="0"/>
              </a:spcAft>
              <a:buClr>
                <a:srgbClr val="000000"/>
              </a:buClr>
              <a:buSzPts val="2399"/>
              <a:buFont typeface="Arial"/>
              <a:buNone/>
            </a:pPr>
            <a:endParaRPr sz="1000" b="1" i="0" u="none" strike="noStrike" cap="none">
              <a:solidFill>
                <a:srgbClr val="122A45"/>
              </a:solidFill>
              <a:latin typeface="Arial"/>
              <a:ea typeface="Arial"/>
              <a:cs typeface="Arial"/>
              <a:sym typeface="Arial"/>
            </a:endParaRPr>
          </a:p>
          <a:p>
            <a:pPr marL="0" marR="0" lvl="0" indent="0" algn="ctr" rtl="0">
              <a:lnSpc>
                <a:spcPct val="115006"/>
              </a:lnSpc>
              <a:spcBef>
                <a:spcPts val="0"/>
              </a:spcBef>
              <a:spcAft>
                <a:spcPts val="0"/>
              </a:spcAft>
              <a:buClr>
                <a:srgbClr val="000000"/>
              </a:buClr>
              <a:buSzPts val="2399"/>
              <a:buFont typeface="Arial"/>
              <a:buNone/>
            </a:pPr>
            <a:r>
              <a:rPr lang="en-US" sz="2800" b="0" i="0" u="none" strike="noStrike" cap="none">
                <a:solidFill>
                  <a:srgbClr val="122A45"/>
                </a:solidFill>
                <a:latin typeface="Arial"/>
                <a:ea typeface="Arial"/>
                <a:cs typeface="Arial"/>
                <a:sym typeface="Arial"/>
              </a:rPr>
              <a:t>Trauma is part of the job, but it’s not always part of the job training. </a:t>
            </a:r>
            <a:r>
              <a:rPr lang="en-US" sz="2800" b="1" i="0" u="none" strike="noStrike" cap="none">
                <a:solidFill>
                  <a:srgbClr val="122A45"/>
                </a:solidFill>
                <a:latin typeface="Arial"/>
                <a:ea typeface="Arial"/>
                <a:cs typeface="Arial"/>
                <a:sym typeface="Arial"/>
              </a:rPr>
              <a:t>First Responders need specialized training and resources to know how to address, process, and cope with Job-Related Trauma. </a:t>
            </a:r>
            <a:r>
              <a:rPr lang="en-US" sz="2800" b="0" i="0" u="none" strike="noStrike" cap="none">
                <a:solidFill>
                  <a:srgbClr val="122A45"/>
                </a:solidFill>
                <a:latin typeface="Arial"/>
                <a:ea typeface="Arial"/>
                <a:cs typeface="Arial"/>
                <a:sym typeface="Arial"/>
              </a:rPr>
              <a:t>Warrior’s Rest empowers Resilience in First Responders through training, teams, and tools so they can heal from the trauma they encounter and sustain successful careers.</a:t>
            </a:r>
            <a:endParaRPr sz="2800" b="0" i="0" u="none" strike="noStrike" cap="none">
              <a:solidFill>
                <a:srgbClr val="000000"/>
              </a:solidFill>
              <a:latin typeface="Arial"/>
              <a:ea typeface="Arial"/>
              <a:cs typeface="Arial"/>
              <a:sym typeface="Arial"/>
            </a:endParaRPr>
          </a:p>
          <a:p>
            <a:pPr marL="0" marR="0" lvl="0" indent="0" algn="ctr" rtl="0">
              <a:lnSpc>
                <a:spcPct val="115006"/>
              </a:lnSpc>
              <a:spcBef>
                <a:spcPts val="0"/>
              </a:spcBef>
              <a:spcAft>
                <a:spcPts val="0"/>
              </a:spcAft>
              <a:buClr>
                <a:srgbClr val="000000"/>
              </a:buClr>
              <a:buSzPts val="2399"/>
              <a:buFont typeface="Arial"/>
              <a:buNone/>
            </a:pPr>
            <a:endParaRPr sz="2399" b="0" i="0" u="none" strike="noStrike" cap="none">
              <a:solidFill>
                <a:srgbClr val="122A45"/>
              </a:solidFill>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g27bf1e22310_0_472"/>
          <p:cNvPicPr preferRelativeResize="0"/>
          <p:nvPr/>
        </p:nvPicPr>
        <p:blipFill rotWithShape="1">
          <a:blip r:embed="rId3">
            <a:alphaModFix/>
          </a:blip>
          <a:srcRect t="7705" b="7705"/>
          <a:stretch/>
        </p:blipFill>
        <p:spPr>
          <a:xfrm>
            <a:off x="0" y="0"/>
            <a:ext cx="18287997" cy="10287001"/>
          </a:xfrm>
          <a:prstGeom prst="rect">
            <a:avLst/>
          </a:prstGeom>
          <a:noFill/>
          <a:ln>
            <a:noFill/>
          </a:ln>
        </p:spPr>
      </p:pic>
      <p:sp>
        <p:nvSpPr>
          <p:cNvPr id="239" name="Google Shape;239;g27bf1e22310_0_472"/>
          <p:cNvSpPr txBox="1"/>
          <p:nvPr/>
        </p:nvSpPr>
        <p:spPr>
          <a:xfrm>
            <a:off x="2539204" y="6647607"/>
            <a:ext cx="13209600" cy="17235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Clr>
                <a:srgbClr val="000000"/>
              </a:buClr>
              <a:buSzPts val="2799"/>
              <a:buFont typeface="Arial"/>
              <a:buNone/>
            </a:pPr>
            <a:r>
              <a:rPr lang="en-US" sz="2799" b="0" i="0" u="none" strike="noStrike" cap="none">
                <a:solidFill>
                  <a:srgbClr val="FFFFFF"/>
                </a:solidFill>
                <a:latin typeface="Raleway"/>
                <a:ea typeface="Raleway"/>
                <a:cs typeface="Raleway"/>
                <a:sym typeface="Raleway"/>
              </a:rPr>
              <a:t>Warrior's Rest is building healthy and resilient frontline warriors</a:t>
            </a:r>
            <a:endParaRPr sz="1400" b="0" i="0" u="none" strike="noStrike" cap="none">
              <a:solidFill>
                <a:srgbClr val="000000"/>
              </a:solidFill>
              <a:latin typeface="Arial"/>
              <a:ea typeface="Arial"/>
              <a:cs typeface="Arial"/>
              <a:sym typeface="Arial"/>
            </a:endParaRPr>
          </a:p>
          <a:p>
            <a:pPr marL="0" marR="0" lvl="0" indent="0" algn="ctr" rtl="0">
              <a:lnSpc>
                <a:spcPct val="150017"/>
              </a:lnSpc>
              <a:spcBef>
                <a:spcPts val="0"/>
              </a:spcBef>
              <a:spcAft>
                <a:spcPts val="0"/>
              </a:spcAft>
              <a:buClr>
                <a:srgbClr val="000000"/>
              </a:buClr>
              <a:buSzPts val="2799"/>
              <a:buFont typeface="Arial"/>
              <a:buNone/>
            </a:pPr>
            <a:r>
              <a:rPr lang="en-US" sz="2799" b="0" i="0" u="none" strike="noStrike" cap="none">
                <a:solidFill>
                  <a:srgbClr val="FFFFFF"/>
                </a:solidFill>
                <a:latin typeface="Raleway"/>
                <a:ea typeface="Raleway"/>
                <a:cs typeface="Raleway"/>
                <a:sym typeface="Raleway"/>
              </a:rPr>
              <a:t> by creating infrastructures that prioritize emotional health and </a:t>
            </a:r>
            <a:endParaRPr sz="1400" b="0" i="0" u="none" strike="noStrike" cap="none">
              <a:solidFill>
                <a:srgbClr val="000000"/>
              </a:solidFill>
              <a:latin typeface="Arial"/>
              <a:ea typeface="Arial"/>
              <a:cs typeface="Arial"/>
              <a:sym typeface="Arial"/>
            </a:endParaRPr>
          </a:p>
          <a:p>
            <a:pPr marL="0" marR="0" lvl="0" indent="0" algn="ctr" rtl="0">
              <a:lnSpc>
                <a:spcPct val="150017"/>
              </a:lnSpc>
              <a:spcBef>
                <a:spcPts val="0"/>
              </a:spcBef>
              <a:spcAft>
                <a:spcPts val="0"/>
              </a:spcAft>
              <a:buClr>
                <a:srgbClr val="000000"/>
              </a:buClr>
              <a:buSzPts val="2799"/>
              <a:buFont typeface="Arial"/>
              <a:buNone/>
            </a:pPr>
            <a:r>
              <a:rPr lang="en-US" sz="2799" b="0" i="0" u="none" strike="noStrike" cap="none">
                <a:solidFill>
                  <a:srgbClr val="FFFFFF"/>
                </a:solidFill>
                <a:latin typeface="Raleway"/>
                <a:ea typeface="Raleway"/>
                <a:cs typeface="Raleway"/>
                <a:sym typeface="Raleway"/>
              </a:rPr>
              <a:t>physical wellness to protect career longevity.</a:t>
            </a:r>
            <a:endParaRPr sz="1400" b="0" i="0" u="none" strike="noStrike" cap="none">
              <a:solidFill>
                <a:srgbClr val="000000"/>
              </a:solidFill>
              <a:latin typeface="Arial"/>
              <a:ea typeface="Arial"/>
              <a:cs typeface="Arial"/>
              <a:sym typeface="Arial"/>
            </a:endParaRPr>
          </a:p>
        </p:txBody>
      </p:sp>
      <p:sp>
        <p:nvSpPr>
          <p:cNvPr id="240" name="Google Shape;240;g27bf1e22310_0_472"/>
          <p:cNvSpPr txBox="1"/>
          <p:nvPr/>
        </p:nvSpPr>
        <p:spPr>
          <a:xfrm>
            <a:off x="3373982" y="2326108"/>
            <a:ext cx="11540100" cy="3921000"/>
          </a:xfrm>
          <a:prstGeom prst="rect">
            <a:avLst/>
          </a:prstGeom>
          <a:noFill/>
          <a:ln>
            <a:noFill/>
          </a:ln>
        </p:spPr>
        <p:txBody>
          <a:bodyPr spcFirstLastPara="1" wrap="square" lIns="0" tIns="0" rIns="0" bIns="0" anchor="t" anchorCtr="0">
            <a:spAutoFit/>
          </a:bodyPr>
          <a:lstStyle/>
          <a:p>
            <a:pPr marL="0" marR="0" lvl="0" indent="0" algn="ctr" rtl="0">
              <a:lnSpc>
                <a:spcPct val="131009"/>
              </a:lnSpc>
              <a:spcBef>
                <a:spcPts val="0"/>
              </a:spcBef>
              <a:spcAft>
                <a:spcPts val="0"/>
              </a:spcAft>
              <a:buClr>
                <a:srgbClr val="000000"/>
              </a:buClr>
              <a:buSzPts val="6124"/>
              <a:buFont typeface="Arial"/>
              <a:buNone/>
            </a:pPr>
            <a:r>
              <a:rPr lang="en-US" sz="6124" b="0" i="0" u="none" strike="noStrike" cap="none">
                <a:solidFill>
                  <a:srgbClr val="FFFFFF"/>
                </a:solidFill>
                <a:latin typeface="Raleway Black"/>
                <a:ea typeface="Raleway Black"/>
                <a:cs typeface="Raleway Black"/>
                <a:sym typeface="Raleway Black"/>
              </a:rPr>
              <a:t>HELPING FIRST RESPONDERS </a:t>
            </a:r>
            <a:endParaRPr sz="1400" b="0" i="0" u="none" strike="noStrike" cap="none">
              <a:solidFill>
                <a:srgbClr val="000000"/>
              </a:solidFill>
              <a:latin typeface="Arial"/>
              <a:ea typeface="Arial"/>
              <a:cs typeface="Arial"/>
              <a:sym typeface="Arial"/>
            </a:endParaRPr>
          </a:p>
          <a:p>
            <a:pPr marL="0" marR="0" lvl="0" indent="0" algn="ctr" rtl="0">
              <a:lnSpc>
                <a:spcPct val="131009"/>
              </a:lnSpc>
              <a:spcBef>
                <a:spcPts val="0"/>
              </a:spcBef>
              <a:spcAft>
                <a:spcPts val="0"/>
              </a:spcAft>
              <a:buClr>
                <a:srgbClr val="000000"/>
              </a:buClr>
              <a:buSzPts val="6124"/>
              <a:buFont typeface="Arial"/>
              <a:buNone/>
            </a:pPr>
            <a:r>
              <a:rPr lang="en-US" sz="6124" b="0" i="0" u="none" strike="noStrike" cap="none">
                <a:solidFill>
                  <a:srgbClr val="FFFFFF"/>
                </a:solidFill>
                <a:latin typeface="Raleway Black"/>
                <a:ea typeface="Raleway Black"/>
                <a:cs typeface="Raleway Black"/>
                <a:sym typeface="Raleway Black"/>
              </a:rPr>
              <a:t>TO HEAL FROM</a:t>
            </a:r>
            <a:endParaRPr sz="1400" b="0" i="0" u="none" strike="noStrike" cap="none">
              <a:solidFill>
                <a:srgbClr val="000000"/>
              </a:solidFill>
              <a:latin typeface="Arial"/>
              <a:ea typeface="Arial"/>
              <a:cs typeface="Arial"/>
              <a:sym typeface="Arial"/>
            </a:endParaRPr>
          </a:p>
          <a:p>
            <a:pPr marL="0" marR="0" lvl="0" indent="0" algn="ctr" rtl="0">
              <a:lnSpc>
                <a:spcPct val="131003"/>
              </a:lnSpc>
              <a:spcBef>
                <a:spcPts val="0"/>
              </a:spcBef>
              <a:spcAft>
                <a:spcPts val="0"/>
              </a:spcAft>
              <a:buClr>
                <a:srgbClr val="000000"/>
              </a:buClr>
              <a:buSzPts val="9428"/>
              <a:buFont typeface="Arial"/>
              <a:buNone/>
            </a:pPr>
            <a:r>
              <a:rPr lang="en-US" sz="9428" b="1" i="0" u="none" strike="noStrike" cap="none">
                <a:solidFill>
                  <a:srgbClr val="D4D5D7"/>
                </a:solidFill>
                <a:latin typeface="Antonio"/>
                <a:ea typeface="Antonio"/>
                <a:cs typeface="Antonio"/>
                <a:sym typeface="Antonio"/>
              </a:rPr>
              <a:t>FRONTLINE TRAUMAS</a:t>
            </a:r>
            <a:endParaRPr sz="1400" b="0" i="0" u="none" strike="noStrike" cap="none">
              <a:solidFill>
                <a:srgbClr val="000000"/>
              </a:solidFill>
              <a:latin typeface="Arial"/>
              <a:ea typeface="Arial"/>
              <a:cs typeface="Arial"/>
              <a:sym typeface="Arial"/>
            </a:endParaRPr>
          </a:p>
        </p:txBody>
      </p:sp>
      <p:cxnSp>
        <p:nvCxnSpPr>
          <p:cNvPr id="241" name="Google Shape;241;g27bf1e22310_0_472"/>
          <p:cNvCxnSpPr/>
          <p:nvPr/>
        </p:nvCxnSpPr>
        <p:spPr>
          <a:xfrm>
            <a:off x="3670569" y="6229187"/>
            <a:ext cx="10947000" cy="0"/>
          </a:xfrm>
          <a:prstGeom prst="straightConnector1">
            <a:avLst/>
          </a:prstGeom>
          <a:noFill/>
          <a:ln w="28575" cap="flat" cmpd="sng">
            <a:solidFill>
              <a:srgbClr val="000000"/>
            </a:solidFill>
            <a:prstDash val="solid"/>
            <a:round/>
            <a:headEnd type="none" w="sm" len="sm"/>
            <a:tailEnd type="none" w="sm" len="sm"/>
          </a:ln>
        </p:spPr>
      </p:cxnSp>
      <p:sp>
        <p:nvSpPr>
          <p:cNvPr id="242" name="Google Shape;242;g27bf1e22310_0_472"/>
          <p:cNvSpPr txBox="1"/>
          <p:nvPr/>
        </p:nvSpPr>
        <p:spPr>
          <a:xfrm>
            <a:off x="-100113" y="1442999"/>
            <a:ext cx="18288000" cy="507900"/>
          </a:xfrm>
          <a:prstGeom prst="rect">
            <a:avLst/>
          </a:prstGeom>
          <a:noFill/>
          <a:ln>
            <a:noFill/>
          </a:ln>
        </p:spPr>
        <p:txBody>
          <a:bodyPr spcFirstLastPara="1" wrap="square" lIns="0" tIns="0" rIns="0" bIns="0" anchor="t" anchorCtr="0">
            <a:spAutoFit/>
          </a:bodyPr>
          <a:lstStyle/>
          <a:p>
            <a:pPr marL="0" marR="0" lvl="0" indent="0" algn="ctr" rtl="0">
              <a:lnSpc>
                <a:spcPct val="113969"/>
              </a:lnSpc>
              <a:spcBef>
                <a:spcPts val="0"/>
              </a:spcBef>
              <a:spcAft>
                <a:spcPts val="0"/>
              </a:spcAft>
              <a:buClr>
                <a:srgbClr val="000000"/>
              </a:buClr>
              <a:buSzPts val="3300"/>
              <a:buFont typeface="Arial"/>
              <a:buNone/>
            </a:pPr>
            <a:r>
              <a:rPr lang="en-US" sz="3300" b="0" i="0" u="none" strike="noStrike" cap="none">
                <a:solidFill>
                  <a:srgbClr val="000000"/>
                </a:solidFill>
                <a:latin typeface="Raleway Black"/>
                <a:ea typeface="Raleway Black"/>
                <a:cs typeface="Raleway Black"/>
                <a:sym typeface="Raleway Black"/>
              </a:rPr>
              <a:t>WARRIOR'S REST FOUNDATION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2"/>
          <p:cNvPicPr preferRelativeResize="0"/>
          <p:nvPr/>
        </p:nvPicPr>
        <p:blipFill rotWithShape="1">
          <a:blip r:embed="rId3">
            <a:alphaModFix/>
          </a:blip>
          <a:srcRect t="18381" b="44139"/>
          <a:stretch/>
        </p:blipFill>
        <p:spPr>
          <a:xfrm>
            <a:off x="0" y="0"/>
            <a:ext cx="18288000" cy="10287000"/>
          </a:xfrm>
          <a:prstGeom prst="rect">
            <a:avLst/>
          </a:prstGeom>
          <a:noFill/>
          <a:ln>
            <a:noFill/>
          </a:ln>
        </p:spPr>
      </p:pic>
      <p:sp>
        <p:nvSpPr>
          <p:cNvPr id="212" name="Google Shape;212;p2"/>
          <p:cNvSpPr txBox="1"/>
          <p:nvPr/>
        </p:nvSpPr>
        <p:spPr>
          <a:xfrm>
            <a:off x="0" y="3360823"/>
            <a:ext cx="18288000" cy="3622505"/>
          </a:xfrm>
          <a:prstGeom prst="rect">
            <a:avLst/>
          </a:prstGeom>
          <a:noFill/>
          <a:ln>
            <a:noFill/>
          </a:ln>
        </p:spPr>
        <p:txBody>
          <a:bodyPr spcFirstLastPara="1" wrap="square" lIns="0" tIns="0" rIns="0" bIns="0" anchor="t" anchorCtr="0">
            <a:spAutoFit/>
          </a:bodyPr>
          <a:lstStyle/>
          <a:p>
            <a:pPr marL="0" marR="0" lvl="0" indent="0" algn="ctr" rtl="0">
              <a:lnSpc>
                <a:spcPct val="114001"/>
              </a:lnSpc>
              <a:spcBef>
                <a:spcPts val="0"/>
              </a:spcBef>
              <a:spcAft>
                <a:spcPts val="0"/>
              </a:spcAft>
              <a:buClr>
                <a:srgbClr val="000000"/>
              </a:buClr>
              <a:buSzPts val="11199"/>
              <a:buFont typeface="Arial"/>
              <a:buNone/>
            </a:pPr>
            <a:r>
              <a:rPr lang="en-US" sz="11199" b="0" i="0" u="none" strike="noStrike" cap="none">
                <a:solidFill>
                  <a:srgbClr val="FFFFFF"/>
                </a:solidFill>
                <a:latin typeface="Raleway Black"/>
                <a:ea typeface="Raleway Black"/>
                <a:cs typeface="Raleway Black"/>
                <a:sym typeface="Raleway Black"/>
              </a:rPr>
              <a:t>HEALING BEGINS IN</a:t>
            </a:r>
            <a:endParaRPr sz="1400" b="0" i="0" u="none" strike="noStrike" cap="none">
              <a:solidFill>
                <a:srgbClr val="000000"/>
              </a:solidFill>
              <a:latin typeface="Arial"/>
              <a:ea typeface="Arial"/>
              <a:cs typeface="Arial"/>
              <a:sym typeface="Arial"/>
            </a:endParaRPr>
          </a:p>
          <a:p>
            <a:pPr marL="0" marR="0" lvl="0" indent="0" algn="ctr" rtl="0">
              <a:lnSpc>
                <a:spcPct val="200000"/>
              </a:lnSpc>
              <a:spcBef>
                <a:spcPts val="0"/>
              </a:spcBef>
              <a:spcAft>
                <a:spcPts val="0"/>
              </a:spcAft>
              <a:buClr>
                <a:srgbClr val="000000"/>
              </a:buClr>
              <a:buSzPts val="9968"/>
              <a:buFont typeface="Arial"/>
              <a:buNone/>
            </a:pPr>
            <a:r>
              <a:rPr lang="en-US" sz="9968" b="1" i="0" u="none" strike="noStrike" cap="none">
                <a:solidFill>
                  <a:srgbClr val="D4D5D7"/>
                </a:solidFill>
                <a:latin typeface="Antonio"/>
                <a:ea typeface="Antonio"/>
                <a:cs typeface="Antonio"/>
                <a:sym typeface="Antonio"/>
              </a:rPr>
              <a:t>COURAGEOUS CONVERSATIONS</a:t>
            </a:r>
            <a:endParaRPr sz="1400" b="0" i="0" u="none" strike="noStrike" cap="none">
              <a:solidFill>
                <a:srgbClr val="000000"/>
              </a:solidFill>
              <a:latin typeface="Arial"/>
              <a:ea typeface="Arial"/>
              <a:cs typeface="Arial"/>
              <a:sym typeface="Arial"/>
            </a:endParaRPr>
          </a:p>
        </p:txBody>
      </p:sp>
      <p:cxnSp>
        <p:nvCxnSpPr>
          <p:cNvPr id="213" name="Google Shape;213;p2"/>
          <p:cNvCxnSpPr/>
          <p:nvPr/>
        </p:nvCxnSpPr>
        <p:spPr>
          <a:xfrm>
            <a:off x="2400662" y="5091112"/>
            <a:ext cx="13552148" cy="0"/>
          </a:xfrm>
          <a:prstGeom prst="straightConnector1">
            <a:avLst/>
          </a:prstGeom>
          <a:noFill/>
          <a:ln w="104775" cap="flat" cmpd="sng">
            <a:solidFill>
              <a:srgbClr val="213F9A"/>
            </a:solidFill>
            <a:prstDash val="solid"/>
            <a:round/>
            <a:headEnd type="none" w="sm" len="sm"/>
            <a:tailEnd type="none" w="sm" len="sm"/>
          </a:ln>
        </p:spPr>
      </p:cxnSp>
      <p:pic>
        <p:nvPicPr>
          <p:cNvPr id="214" name="Google Shape;214;p2"/>
          <p:cNvPicPr preferRelativeResize="0"/>
          <p:nvPr/>
        </p:nvPicPr>
        <p:blipFill rotWithShape="1">
          <a:blip r:embed="rId4">
            <a:alphaModFix/>
          </a:blip>
          <a:srcRect t="9082"/>
          <a:stretch/>
        </p:blipFill>
        <p:spPr>
          <a:xfrm>
            <a:off x="3986351" y="2"/>
            <a:ext cx="3189883" cy="3114737"/>
          </a:xfrm>
          <a:prstGeom prst="rect">
            <a:avLst/>
          </a:prstGeom>
          <a:noFill/>
          <a:ln>
            <a:noFill/>
          </a:ln>
        </p:spPr>
      </p:pic>
      <p:pic>
        <p:nvPicPr>
          <p:cNvPr id="215" name="Google Shape;215;p2"/>
          <p:cNvPicPr preferRelativeResize="0"/>
          <p:nvPr/>
        </p:nvPicPr>
        <p:blipFill rotWithShape="1">
          <a:blip r:embed="rId5">
            <a:alphaModFix/>
          </a:blip>
          <a:srcRect l="33361" t="21543" r="6321" b="32744"/>
          <a:stretch/>
        </p:blipFill>
        <p:spPr>
          <a:xfrm>
            <a:off x="7176224" y="235339"/>
            <a:ext cx="6453660" cy="209612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1245</Words>
  <Application>Microsoft Office PowerPoint</Application>
  <PresentationFormat>Custom</PresentationFormat>
  <Paragraphs>123</Paragraphs>
  <Slides>18</Slides>
  <Notes>18</Notes>
  <HiddenSlides>6</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Raleway</vt:lpstr>
      <vt:lpstr>Antonio</vt:lpstr>
      <vt:lpstr>Antonio Light</vt:lpstr>
      <vt:lpstr>Arial</vt:lpstr>
      <vt:lpstr>Calibri</vt:lpstr>
      <vt:lpstr>Raleway Black</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Brett Key</cp:lastModifiedBy>
  <cp:revision>1</cp:revision>
  <dcterms:created xsi:type="dcterms:W3CDTF">2006-08-16T00:00:00Z</dcterms:created>
  <dcterms:modified xsi:type="dcterms:W3CDTF">2023-09-07T10:50:33Z</dcterms:modified>
</cp:coreProperties>
</file>