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2"/>
  </p:notesMasterIdLst>
  <p:sldIdLst>
    <p:sldId id="256" r:id="rId2"/>
    <p:sldId id="257" r:id="rId3"/>
    <p:sldId id="258" r:id="rId4"/>
    <p:sldId id="276" r:id="rId5"/>
    <p:sldId id="277" r:id="rId6"/>
    <p:sldId id="274" r:id="rId7"/>
    <p:sldId id="275" r:id="rId8"/>
    <p:sldId id="278" r:id="rId9"/>
    <p:sldId id="279" r:id="rId10"/>
    <p:sldId id="280" r:id="rId11"/>
    <p:sldId id="262" r:id="rId12"/>
    <p:sldId id="281" r:id="rId13"/>
    <p:sldId id="283" r:id="rId14"/>
    <p:sldId id="282" r:id="rId15"/>
    <p:sldId id="284" r:id="rId16"/>
    <p:sldId id="263" r:id="rId17"/>
    <p:sldId id="285" r:id="rId18"/>
    <p:sldId id="286" r:id="rId19"/>
    <p:sldId id="287" r:id="rId20"/>
    <p:sldId id="288" r:id="rId21"/>
    <p:sldId id="289" r:id="rId22"/>
    <p:sldId id="290" r:id="rId23"/>
    <p:sldId id="291" r:id="rId24"/>
    <p:sldId id="292" r:id="rId25"/>
    <p:sldId id="293" r:id="rId26"/>
    <p:sldId id="294" r:id="rId27"/>
    <p:sldId id="295" r:id="rId28"/>
    <p:sldId id="296" r:id="rId29"/>
    <p:sldId id="297" r:id="rId30"/>
    <p:sldId id="298" r:id="rId31"/>
    <p:sldId id="300" r:id="rId32"/>
    <p:sldId id="299" r:id="rId33"/>
    <p:sldId id="264" r:id="rId34"/>
    <p:sldId id="301" r:id="rId35"/>
    <p:sldId id="302" r:id="rId36"/>
    <p:sldId id="308" r:id="rId37"/>
    <p:sldId id="309" r:id="rId38"/>
    <p:sldId id="305" r:id="rId39"/>
    <p:sldId id="303" r:id="rId40"/>
    <p:sldId id="304" r:id="rId41"/>
    <p:sldId id="265" r:id="rId42"/>
    <p:sldId id="462" r:id="rId43"/>
    <p:sldId id="463" r:id="rId44"/>
    <p:sldId id="465" r:id="rId45"/>
    <p:sldId id="471" r:id="rId46"/>
    <p:sldId id="583" r:id="rId47"/>
    <p:sldId id="593" r:id="rId48"/>
    <p:sldId id="608" r:id="rId49"/>
    <p:sldId id="606" r:id="rId50"/>
    <p:sldId id="605" r:id="rId51"/>
    <p:sldId id="594" r:id="rId52"/>
    <p:sldId id="597" r:id="rId53"/>
    <p:sldId id="598" r:id="rId54"/>
    <p:sldId id="599" r:id="rId55"/>
    <p:sldId id="600" r:id="rId56"/>
    <p:sldId id="601" r:id="rId57"/>
    <p:sldId id="602" r:id="rId58"/>
    <p:sldId id="603" r:id="rId59"/>
    <p:sldId id="595" r:id="rId60"/>
    <p:sldId id="607" r:id="rId61"/>
    <p:sldId id="549" r:id="rId62"/>
    <p:sldId id="266" r:id="rId63"/>
    <p:sldId id="609" r:id="rId64"/>
    <p:sldId id="267" r:id="rId65"/>
    <p:sldId id="268" r:id="rId66"/>
    <p:sldId id="610" r:id="rId67"/>
    <p:sldId id="611" r:id="rId68"/>
    <p:sldId id="612" r:id="rId69"/>
    <p:sldId id="320" r:id="rId70"/>
    <p:sldId id="312" r:id="rId71"/>
    <p:sldId id="313" r:id="rId72"/>
    <p:sldId id="314" r:id="rId73"/>
    <p:sldId id="316" r:id="rId74"/>
    <p:sldId id="613" r:id="rId75"/>
    <p:sldId id="261" r:id="rId76"/>
    <p:sldId id="614" r:id="rId77"/>
    <p:sldId id="615" r:id="rId78"/>
    <p:sldId id="616" r:id="rId79"/>
    <p:sldId id="617" r:id="rId80"/>
    <p:sldId id="618" r:id="rId81"/>
    <p:sldId id="619" r:id="rId82"/>
    <p:sldId id="620" r:id="rId83"/>
    <p:sldId id="621" r:id="rId84"/>
    <p:sldId id="622" r:id="rId85"/>
    <p:sldId id="623" r:id="rId86"/>
    <p:sldId id="624" r:id="rId87"/>
    <p:sldId id="306" r:id="rId88"/>
    <p:sldId id="625" r:id="rId89"/>
    <p:sldId id="626" r:id="rId90"/>
    <p:sldId id="627" r:id="rId91"/>
    <p:sldId id="628" r:id="rId92"/>
    <p:sldId id="307" r:id="rId93"/>
    <p:sldId id="629" r:id="rId94"/>
    <p:sldId id="630" r:id="rId95"/>
    <p:sldId id="631" r:id="rId96"/>
    <p:sldId id="632" r:id="rId97"/>
    <p:sldId id="310" r:id="rId98"/>
    <p:sldId id="260" r:id="rId99"/>
    <p:sldId id="311" r:id="rId100"/>
    <p:sldId id="574" r:id="rId10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120" d="100"/>
          <a:sy n="120" d="100"/>
        </p:scale>
        <p:origin x="11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DD4438-B919-4E20-BB49-D73F2563AF6A}" type="datetimeFigureOut">
              <a:rPr lang="en-US" smtClean="0"/>
              <a:t>9/9/2019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D09822-8BA7-41D6-8399-EB483B3F389E}" type="slidenum">
              <a:rPr lang="en-US" smtClean="0"/>
              <a:t>‹#›</a:t>
            </a:fld>
            <a:endParaRPr lang="en-US"/>
          </a:p>
        </p:txBody>
      </p:sp>
    </p:spTree>
    <p:extLst>
      <p:ext uri="{BB962C8B-B14F-4D97-AF65-F5344CB8AC3E}">
        <p14:creationId xmlns:p14="http://schemas.microsoft.com/office/powerpoint/2010/main" val="438786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Char char="–"/>
              <a:defRPr sz="28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Char char="–"/>
              <a:defRPr sz="28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Char char="–"/>
              <a:defRPr sz="28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Char char="–"/>
              <a:defRPr sz="2800">
                <a:solidFill>
                  <a:schemeClr val="tx1"/>
                </a:solidFill>
                <a:latin typeface="Times New Roman" panose="02020603050405020304" pitchFamily="18" charset="0"/>
              </a:defRPr>
            </a:lvl9pPr>
          </a:lstStyle>
          <a:p>
            <a:pPr eaLnBrk="1" hangingPunct="1">
              <a:defRPr/>
            </a:pPr>
            <a:fld id="{45E39678-9430-4E4A-8584-6F135136A7C2}" type="slidenum">
              <a:rPr lang="en-US" altLang="en-US" sz="1200" smtClean="0"/>
              <a:pPr eaLnBrk="1" hangingPunct="1">
                <a:defRPr/>
              </a:pPr>
              <a:t>42</a:t>
            </a:fld>
            <a:endParaRPr lang="en-US" altLang="en-US" sz="120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a:t>Race, color, religion, N.O., age, etc., Can fit into Harassment or Discrimination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100" dirty="0"/>
              <a:t>Response must be </a:t>
            </a:r>
            <a:r>
              <a:rPr lang="en-US" altLang="en-US" sz="1100" b="1" dirty="0"/>
              <a:t>reasonably calculated to prevent further harassment under the particular facts and circumstances</a:t>
            </a:r>
            <a:r>
              <a:rPr lang="en-US" altLang="en-US" sz="1100" dirty="0"/>
              <a:t>.  </a:t>
            </a:r>
          </a:p>
          <a:p>
            <a:endParaRPr lang="en-US" altLang="en-US" sz="1100" dirty="0"/>
          </a:p>
          <a:p>
            <a:r>
              <a:rPr lang="en-US" altLang="en-US" sz="1100" dirty="0"/>
              <a:t>DAMNED IF YOU DO AND DAMNED IF YOU DON’T - Lesser of two evils – transfer parties away from each other vs. continued harassment/tension between employees.</a:t>
            </a:r>
          </a:p>
          <a:p>
            <a:endParaRPr lang="en-US" altLang="en-US" sz="1100" b="1" dirty="0"/>
          </a:p>
          <a:p>
            <a:r>
              <a:rPr lang="en-US" altLang="en-US" sz="1100" b="1" dirty="0"/>
              <a:t>Examples of prompt remedial action:  </a:t>
            </a:r>
          </a:p>
          <a:p>
            <a:r>
              <a:rPr lang="en-US" altLang="en-US" sz="1100" dirty="0"/>
              <a:t>The investigation begins the same day as the complaint, it was alright that the effective date or the termination was three months later because the two parties did not have contact.  </a:t>
            </a:r>
            <a:r>
              <a:rPr lang="en-US" altLang="en-US" sz="1100" b="1" u="sng" dirty="0"/>
              <a:t>McMorris v. </a:t>
            </a:r>
            <a:r>
              <a:rPr lang="en-US" altLang="en-US" sz="1100" b="1" u="sng" dirty="0" err="1"/>
              <a:t>Louisana</a:t>
            </a:r>
            <a:r>
              <a:rPr lang="en-US" altLang="en-US" sz="1100" b="1" u="sng" dirty="0"/>
              <a:t> State Penitentiary</a:t>
            </a:r>
            <a:r>
              <a:rPr lang="en-US" altLang="en-US" sz="1100" dirty="0"/>
              <a:t>, 261 </a:t>
            </a:r>
            <a:r>
              <a:rPr lang="en-US" altLang="en-US" sz="1100" dirty="0" err="1"/>
              <a:t>Fed.Appx</a:t>
            </a:r>
            <a:r>
              <a:rPr lang="en-US" altLang="en-US" sz="1100" dirty="0"/>
              <a:t>. 662 (5</a:t>
            </a:r>
            <a:r>
              <a:rPr lang="en-US" altLang="en-US" sz="1100" baseline="30000" dirty="0"/>
              <a:t>th</a:t>
            </a:r>
            <a:r>
              <a:rPr lang="en-US" altLang="en-US" sz="1100" dirty="0"/>
              <a:t> Cir. 2008).</a:t>
            </a:r>
          </a:p>
          <a:p>
            <a:endParaRPr lang="en-US" altLang="en-US" sz="1100" dirty="0"/>
          </a:p>
          <a:p>
            <a:r>
              <a:rPr kumimoji="1" lang="en-US" sz="1200" b="0" i="0" kern="1200" dirty="0" err="1">
                <a:solidFill>
                  <a:schemeClr val="tx1"/>
                </a:solidFill>
                <a:effectLst/>
                <a:latin typeface="Times New Roman" pitchFamily="18" charset="0"/>
                <a:ea typeface="+mn-ea"/>
                <a:cs typeface="+mn-cs"/>
              </a:rPr>
              <a:t>Mikels</a:t>
            </a:r>
            <a:r>
              <a:rPr kumimoji="1" lang="en-US" sz="1200" b="0" i="0" kern="1200" dirty="0">
                <a:solidFill>
                  <a:schemeClr val="tx1"/>
                </a:solidFill>
                <a:effectLst/>
                <a:latin typeface="Times New Roman" pitchFamily="18" charset="0"/>
                <a:ea typeface="+mn-ea"/>
                <a:cs typeface="+mn-cs"/>
              </a:rPr>
              <a:t> began work as a police officer for the City in May 1988. Around midnight on March 28-29, 1993, while both were on duty as members of Squad 2D, </a:t>
            </a:r>
            <a:r>
              <a:rPr kumimoji="1" lang="en-US" sz="1200" b="0" i="0" u="sng" kern="1200" dirty="0">
                <a:solidFill>
                  <a:schemeClr val="tx1"/>
                </a:solidFill>
                <a:effectLst/>
                <a:latin typeface="Times New Roman" pitchFamily="18" charset="0"/>
                <a:ea typeface="+mn-ea"/>
                <a:cs typeface="+mn-cs"/>
              </a:rPr>
              <a:t>Corporal Robert Acker grabbed </a:t>
            </a:r>
            <a:r>
              <a:rPr kumimoji="1" lang="en-US" sz="1200" b="0" i="0" u="sng" kern="1200" dirty="0" err="1">
                <a:solidFill>
                  <a:schemeClr val="tx1"/>
                </a:solidFill>
                <a:effectLst/>
                <a:latin typeface="Times New Roman" pitchFamily="18" charset="0"/>
                <a:ea typeface="+mn-ea"/>
                <a:cs typeface="+mn-cs"/>
              </a:rPr>
              <a:t>Mikels</a:t>
            </a:r>
            <a:r>
              <a:rPr kumimoji="1" lang="en-US" sz="1200" b="0" i="0" u="sng" kern="1200" dirty="0">
                <a:solidFill>
                  <a:schemeClr val="tx1"/>
                </a:solidFill>
                <a:effectLst/>
                <a:latin typeface="Times New Roman" pitchFamily="18" charset="0"/>
                <a:ea typeface="+mn-ea"/>
                <a:cs typeface="+mn-cs"/>
              </a:rPr>
              <a:t> on each side of her face, pulled her to him, and kissed her on the mouth. This unwelcome act was preceded by several seconds of “shadow boxing” in which Acker repeatedly jabbed at </a:t>
            </a:r>
            <a:r>
              <a:rPr kumimoji="1" lang="en-US" sz="1200" b="0" i="0" u="sng" kern="1200" dirty="0" err="1">
                <a:solidFill>
                  <a:schemeClr val="tx1"/>
                </a:solidFill>
                <a:effectLst/>
                <a:latin typeface="Times New Roman" pitchFamily="18" charset="0"/>
                <a:ea typeface="+mn-ea"/>
                <a:cs typeface="+mn-cs"/>
              </a:rPr>
              <a:t>Mikels</a:t>
            </a:r>
            <a:r>
              <a:rPr kumimoji="1" lang="en-US" sz="1200" b="0" i="0" u="sng" kern="1200" dirty="0">
                <a:solidFill>
                  <a:schemeClr val="tx1"/>
                </a:solidFill>
                <a:effectLst/>
                <a:latin typeface="Times New Roman" pitchFamily="18" charset="0"/>
                <a:ea typeface="+mn-ea"/>
                <a:cs typeface="+mn-cs"/>
              </a:rPr>
              <a:t>' face without actually hitting her. </a:t>
            </a:r>
            <a:r>
              <a:rPr kumimoji="1" lang="en-US" sz="1200" b="0" i="0" kern="1200" dirty="0">
                <a:solidFill>
                  <a:schemeClr val="tx1"/>
                </a:solidFill>
                <a:effectLst/>
                <a:latin typeface="Times New Roman" pitchFamily="18" charset="0"/>
                <a:ea typeface="+mn-ea"/>
                <a:cs typeface="+mn-cs"/>
              </a:rPr>
              <a:t>Immediately after Acker kissed her, </a:t>
            </a:r>
            <a:r>
              <a:rPr kumimoji="1" lang="en-US" sz="1200" b="0" i="0" kern="1200" dirty="0" err="1">
                <a:solidFill>
                  <a:schemeClr val="tx1"/>
                </a:solidFill>
                <a:effectLst/>
                <a:latin typeface="Times New Roman" pitchFamily="18" charset="0"/>
                <a:ea typeface="+mn-ea"/>
                <a:cs typeface="+mn-cs"/>
              </a:rPr>
              <a:t>Mikels</a:t>
            </a:r>
            <a:r>
              <a:rPr kumimoji="1" lang="en-US" sz="1200" b="0" i="0" kern="1200" dirty="0">
                <a:solidFill>
                  <a:schemeClr val="tx1"/>
                </a:solidFill>
                <a:effectLst/>
                <a:latin typeface="Times New Roman" pitchFamily="18" charset="0"/>
                <a:ea typeface="+mn-ea"/>
                <a:cs typeface="+mn-cs"/>
              </a:rPr>
              <a:t> pushed him away and demanded that he never touch her again. </a:t>
            </a:r>
            <a:r>
              <a:rPr kumimoji="1" lang="en-US" sz="1200" b="0" i="0" kern="1200" dirty="0" err="1">
                <a:solidFill>
                  <a:schemeClr val="tx1"/>
                </a:solidFill>
                <a:effectLst/>
                <a:latin typeface="Times New Roman" pitchFamily="18" charset="0"/>
                <a:ea typeface="+mn-ea"/>
                <a:cs typeface="+mn-cs"/>
              </a:rPr>
              <a:t>Mikels</a:t>
            </a:r>
            <a:r>
              <a:rPr kumimoji="1" lang="en-US" sz="1200" b="0" i="0" kern="1200" dirty="0">
                <a:solidFill>
                  <a:schemeClr val="tx1"/>
                </a:solidFill>
                <a:effectLst/>
                <a:latin typeface="Times New Roman" pitchFamily="18" charset="0"/>
                <a:ea typeface="+mn-ea"/>
                <a:cs typeface="+mn-cs"/>
              </a:rPr>
              <a:t> expressed her displeasure in clear and certain terms and Acker immediately apologized. </a:t>
            </a:r>
            <a:r>
              <a:rPr kumimoji="1" lang="en-US" sz="1200" b="0" i="0" kern="1200" dirty="0" err="1">
                <a:solidFill>
                  <a:schemeClr val="tx1"/>
                </a:solidFill>
                <a:effectLst/>
                <a:latin typeface="Times New Roman" pitchFamily="18" charset="0"/>
                <a:ea typeface="+mn-ea"/>
                <a:cs typeface="+mn-cs"/>
              </a:rPr>
              <a:t>Mikels</a:t>
            </a:r>
            <a:r>
              <a:rPr kumimoji="1" lang="en-US" sz="1200" b="0" i="0" kern="1200" dirty="0">
                <a:solidFill>
                  <a:schemeClr val="tx1"/>
                </a:solidFill>
                <a:effectLst/>
                <a:latin typeface="Times New Roman" pitchFamily="18" charset="0"/>
                <a:ea typeface="+mn-ea"/>
                <a:cs typeface="+mn-cs"/>
              </a:rPr>
              <a:t> did not accept the apology.</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en-US" sz="1200" b="0" i="0" kern="1200" dirty="0">
              <a:solidFill>
                <a:schemeClr val="tx1"/>
              </a:solidFill>
              <a:effectLst/>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en-US" sz="1200" b="0" i="0" kern="1200" dirty="0">
              <a:solidFill>
                <a:schemeClr val="tx1"/>
              </a:solidFill>
              <a:effectLst/>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sz="1200" b="0" i="0" u="sng" kern="1200" dirty="0" err="1">
                <a:solidFill>
                  <a:schemeClr val="tx1"/>
                </a:solidFill>
                <a:effectLst/>
                <a:latin typeface="Times New Roman" pitchFamily="18" charset="0"/>
                <a:ea typeface="+mn-ea"/>
                <a:cs typeface="+mn-cs"/>
              </a:rPr>
              <a:t>Mikels</a:t>
            </a:r>
            <a:r>
              <a:rPr kumimoji="1" lang="en-US" sz="1200" b="0" i="0" u="sng" kern="1200" dirty="0">
                <a:solidFill>
                  <a:schemeClr val="tx1"/>
                </a:solidFill>
                <a:effectLst/>
                <a:latin typeface="Times New Roman" pitchFamily="18" charset="0"/>
                <a:ea typeface="+mn-ea"/>
                <a:cs typeface="+mn-cs"/>
              </a:rPr>
              <a:t> v. City of Durham, N.C.</a:t>
            </a:r>
            <a:r>
              <a:rPr kumimoji="1" lang="en-US" sz="1200" b="0" i="0" kern="1200" dirty="0">
                <a:solidFill>
                  <a:schemeClr val="tx1"/>
                </a:solidFill>
                <a:effectLst/>
                <a:latin typeface="Times New Roman" pitchFamily="18" charset="0"/>
                <a:ea typeface="+mn-ea"/>
                <a:cs typeface="+mn-cs"/>
              </a:rPr>
              <a:t>, 183 F.3d 323, 329–30 (4th Cir. 1999)</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sz="1200" b="0" i="0" kern="1200" dirty="0">
                <a:solidFill>
                  <a:schemeClr val="tx1"/>
                </a:solidFill>
                <a:effectLst/>
                <a:latin typeface="Times New Roman" pitchFamily="18" charset="0"/>
                <a:ea typeface="+mn-ea"/>
                <a:cs typeface="+mn-cs"/>
              </a:rPr>
              <a:t>not liable for it. Specifically, the court pointed to the actions of Cox in </a:t>
            </a:r>
            <a:r>
              <a:rPr kumimoji="1" lang="en-US" sz="1200" b="0" i="0" u="sng" kern="1200" dirty="0">
                <a:solidFill>
                  <a:schemeClr val="tx1"/>
                </a:solidFill>
                <a:effectLst/>
                <a:latin typeface="Times New Roman" pitchFamily="18" charset="0"/>
                <a:ea typeface="+mn-ea"/>
                <a:cs typeface="+mn-cs"/>
              </a:rPr>
              <a:t>promptly reprimanding and warning Acker</a:t>
            </a:r>
            <a:r>
              <a:rPr kumimoji="1" lang="en-US" sz="1200" b="0" i="0" kern="1200" dirty="0">
                <a:solidFill>
                  <a:schemeClr val="tx1"/>
                </a:solidFill>
                <a:effectLst/>
                <a:latin typeface="Times New Roman" pitchFamily="18" charset="0"/>
                <a:ea typeface="+mn-ea"/>
                <a:cs typeface="+mn-cs"/>
              </a:rPr>
              <a:t>, first orally then formally in writing for the record, in </a:t>
            </a:r>
            <a:r>
              <a:rPr kumimoji="1" lang="en-US" sz="1200" b="0" i="0" u="sng" kern="1200" dirty="0">
                <a:solidFill>
                  <a:schemeClr val="tx1"/>
                </a:solidFill>
                <a:effectLst/>
                <a:latin typeface="Times New Roman" pitchFamily="18" charset="0"/>
                <a:ea typeface="+mn-ea"/>
                <a:cs typeface="+mn-cs"/>
              </a:rPr>
              <a:t>quickly convening the entire squad to forbid further “horseplay”</a:t>
            </a:r>
            <a:r>
              <a:rPr kumimoji="1" lang="en-US" sz="1200" b="0" i="0" kern="1200" dirty="0">
                <a:solidFill>
                  <a:schemeClr val="tx1"/>
                </a:solidFill>
                <a:effectLst/>
                <a:latin typeface="Times New Roman" pitchFamily="18" charset="0"/>
                <a:ea typeface="+mn-ea"/>
                <a:cs typeface="+mn-cs"/>
              </a:rPr>
              <a:t> such as Acker's at peril of disciplinary sanctions, and in </a:t>
            </a:r>
            <a:r>
              <a:rPr kumimoji="1" lang="en-US" sz="1200" b="0" i="0" u="sng" kern="1200" dirty="0">
                <a:solidFill>
                  <a:schemeClr val="tx1"/>
                </a:solidFill>
                <a:effectLst/>
                <a:latin typeface="Times New Roman" pitchFamily="18" charset="0"/>
                <a:ea typeface="+mn-ea"/>
                <a:cs typeface="+mn-cs"/>
              </a:rPr>
              <a:t>promptly reporting the conduct to his supervisor, </a:t>
            </a:r>
            <a:r>
              <a:rPr kumimoji="1" lang="en-US" sz="1200" b="0" i="0" u="sng" kern="1200" dirty="0" err="1">
                <a:solidFill>
                  <a:schemeClr val="tx1"/>
                </a:solidFill>
                <a:effectLst/>
                <a:latin typeface="Times New Roman" pitchFamily="18" charset="0"/>
                <a:ea typeface="+mn-ea"/>
                <a:cs typeface="+mn-cs"/>
              </a:rPr>
              <a:t>Rigsbee</a:t>
            </a:r>
            <a:r>
              <a:rPr kumimoji="1" lang="en-US" sz="1200" b="0" i="0" kern="1200" dirty="0">
                <a:solidFill>
                  <a:schemeClr val="tx1"/>
                </a:solidFill>
                <a:effectLst/>
                <a:latin typeface="Times New Roman" pitchFamily="18" charset="0"/>
                <a:ea typeface="+mn-ea"/>
                <a:cs typeface="+mn-cs"/>
              </a:rPr>
              <a:t>; to </a:t>
            </a:r>
            <a:r>
              <a:rPr kumimoji="1" lang="en-US" sz="1200" b="0" i="0" kern="1200" dirty="0" err="1">
                <a:solidFill>
                  <a:schemeClr val="tx1"/>
                </a:solidFill>
                <a:effectLst/>
                <a:latin typeface="Times New Roman" pitchFamily="18" charset="0"/>
                <a:ea typeface="+mn-ea"/>
                <a:cs typeface="+mn-cs"/>
              </a:rPr>
              <a:t>Rigsbee's</a:t>
            </a:r>
            <a:r>
              <a:rPr kumimoji="1" lang="en-US" sz="1200" b="0" i="0" kern="1200" dirty="0">
                <a:solidFill>
                  <a:schemeClr val="tx1"/>
                </a:solidFill>
                <a:effectLst/>
                <a:latin typeface="Times New Roman" pitchFamily="18" charset="0"/>
                <a:ea typeface="+mn-ea"/>
                <a:cs typeface="+mn-cs"/>
              </a:rPr>
              <a:t> prompt ordering of an investigation and </a:t>
            </a:r>
            <a:r>
              <a:rPr kumimoji="1" lang="en-US" sz="1200" b="0" i="0" u="sng" kern="1200" dirty="0">
                <a:solidFill>
                  <a:schemeClr val="tx1"/>
                </a:solidFill>
                <a:effectLst/>
                <a:latin typeface="Times New Roman" pitchFamily="18" charset="0"/>
                <a:ea typeface="+mn-ea"/>
                <a:cs typeface="+mn-cs"/>
              </a:rPr>
              <a:t>his directing Acker's official reprimand</a:t>
            </a:r>
            <a:r>
              <a:rPr kumimoji="1" lang="en-US" sz="1200" b="0" i="0" kern="1200" dirty="0">
                <a:solidFill>
                  <a:schemeClr val="tx1"/>
                </a:solidFill>
                <a:effectLst/>
                <a:latin typeface="Times New Roman" pitchFamily="18" charset="0"/>
                <a:ea typeface="+mn-ea"/>
                <a:cs typeface="+mn-cs"/>
              </a:rPr>
              <a:t>; and to Acker's two-months' suspension from duty </a:t>
            </a:r>
            <a:r>
              <a:rPr kumimoji="1" lang="en-US" sz="1200" b="0" i="0" u="sng" kern="1200" dirty="0">
                <a:solidFill>
                  <a:schemeClr val="tx1"/>
                </a:solidFill>
                <a:effectLst/>
                <a:latin typeface="Times New Roman" pitchFamily="18" charset="0"/>
                <a:ea typeface="+mn-ea"/>
                <a:cs typeface="+mn-cs"/>
              </a:rPr>
              <a:t>and reassignment to a different squad upon his return to duty</a:t>
            </a:r>
            <a:r>
              <a:rPr kumimoji="1" lang="en-US" sz="1200" b="0" i="0" kern="1200" dirty="0">
                <a:solidFill>
                  <a:schemeClr val="tx1"/>
                </a:solidFill>
                <a:effectLst/>
                <a:latin typeface="Times New Roman" pitchFamily="18" charset="0"/>
                <a:ea typeface="+mn-ea"/>
                <a:cs typeface="+mn-cs"/>
              </a:rPr>
              <a:t>. And, the court </a:t>
            </a:r>
            <a:r>
              <a:rPr kumimoji="1" lang="en-US" sz="1200" b="1" i="1" u="sng" kern="1200" dirty="0">
                <a:solidFill>
                  <a:schemeClr val="tx1"/>
                </a:solidFill>
                <a:effectLst/>
                <a:latin typeface="Times New Roman" pitchFamily="18" charset="0"/>
                <a:ea typeface="+mn-ea"/>
                <a:cs typeface="+mn-cs"/>
              </a:rPr>
              <a:t>pointed out that “perhaps most importantly” under our *330 precedents, there had been no reports of any further harassing conduct by Acker (or anyone else in the Department) following the remedial actions taken by City officials</a:t>
            </a:r>
            <a:r>
              <a:rPr kumimoji="1" lang="en-US" sz="1200" b="0" i="0" kern="1200" dirty="0">
                <a:solidFill>
                  <a:schemeClr val="tx1"/>
                </a:solidFill>
                <a:effectLst/>
                <a:latin typeface="Times New Roman" pitchFamily="18" charset="0"/>
                <a:ea typeface="+mn-ea"/>
                <a:cs typeface="+mn-cs"/>
              </a:rPr>
              <a:t>.</a:t>
            </a:r>
            <a:br>
              <a:rPr lang="en-US" dirty="0"/>
            </a:br>
            <a:br>
              <a:rPr lang="en-US" dirty="0"/>
            </a:br>
            <a:endParaRPr kumimoji="1" lang="en-US" sz="1200" b="0" i="0" kern="1200" dirty="0">
              <a:solidFill>
                <a:schemeClr val="tx1"/>
              </a:solidFill>
              <a:effectLst/>
              <a:latin typeface="Times New Roman" pitchFamily="18" charset="0"/>
              <a:ea typeface="+mn-ea"/>
              <a:cs typeface="+mn-cs"/>
            </a:endParaRPr>
          </a:p>
          <a:p>
            <a:r>
              <a:rPr kumimoji="1" lang="en-US" sz="1200" b="0" i="0" kern="1200" dirty="0">
                <a:solidFill>
                  <a:schemeClr val="tx1"/>
                </a:solidFill>
                <a:effectLst/>
                <a:latin typeface="Times New Roman" pitchFamily="18" charset="0"/>
                <a:ea typeface="+mn-ea"/>
                <a:cs typeface="+mn-cs"/>
              </a:rPr>
              <a:t>This incident </a:t>
            </a:r>
            <a:r>
              <a:rPr kumimoji="1" lang="en-US" sz="1200" b="0" i="0" u="sng" kern="1200" dirty="0">
                <a:solidFill>
                  <a:schemeClr val="tx1"/>
                </a:solidFill>
                <a:effectLst/>
                <a:latin typeface="Times New Roman" pitchFamily="18" charset="0"/>
                <a:ea typeface="+mn-ea"/>
                <a:cs typeface="+mn-cs"/>
              </a:rPr>
              <a:t>occurred in the presence of several other police officers, including </a:t>
            </a:r>
            <a:r>
              <a:rPr kumimoji="1" lang="en-US" sz="1200" b="0" i="0" u="sng" kern="1200" dirty="0" err="1">
                <a:solidFill>
                  <a:schemeClr val="tx1"/>
                </a:solidFill>
                <a:effectLst/>
                <a:latin typeface="Times New Roman" pitchFamily="18" charset="0"/>
                <a:ea typeface="+mn-ea"/>
                <a:cs typeface="+mn-cs"/>
              </a:rPr>
              <a:t>Mikels</a:t>
            </a:r>
            <a:r>
              <a:rPr kumimoji="1" lang="en-US" sz="1200" b="0" i="0" u="sng" kern="1200" dirty="0">
                <a:solidFill>
                  <a:schemeClr val="tx1"/>
                </a:solidFill>
                <a:effectLst/>
                <a:latin typeface="Times New Roman" pitchFamily="18" charset="0"/>
                <a:ea typeface="+mn-ea"/>
                <a:cs typeface="+mn-cs"/>
              </a:rPr>
              <a:t>' and Acker's immediate supervisor, Sergeant Robert Cox. Cox did not immediately respond, but after a few moments, he came over, put his hand on </a:t>
            </a:r>
            <a:r>
              <a:rPr kumimoji="1" lang="en-US" sz="1200" b="0" i="0" u="sng" kern="1200" dirty="0" err="1">
                <a:solidFill>
                  <a:schemeClr val="tx1"/>
                </a:solidFill>
                <a:effectLst/>
                <a:latin typeface="Times New Roman" pitchFamily="18" charset="0"/>
                <a:ea typeface="+mn-ea"/>
                <a:cs typeface="+mn-cs"/>
              </a:rPr>
              <a:t>Mikels</a:t>
            </a:r>
            <a:r>
              <a:rPr kumimoji="1" lang="en-US" sz="1200" b="0" i="0" u="sng" kern="1200" dirty="0">
                <a:solidFill>
                  <a:schemeClr val="tx1"/>
                </a:solidFill>
                <a:effectLst/>
                <a:latin typeface="Times New Roman" pitchFamily="18" charset="0"/>
                <a:ea typeface="+mn-ea"/>
                <a:cs typeface="+mn-cs"/>
              </a:rPr>
              <a:t>' shoulder, and stated “he apologizes, she accepts, it's over with.” Shortly afterward and during that shift, Cox privately issued an oral reprimand and warning to Acker, advising him that the conduct was inappropriate, would not be tolerated and if repeated would subject him to more severe punishment. During a follow-up meeting with </a:t>
            </a:r>
            <a:r>
              <a:rPr kumimoji="1" lang="en-US" sz="1200" b="0" i="0" u="sng" kern="1200" dirty="0" err="1">
                <a:solidFill>
                  <a:schemeClr val="tx1"/>
                </a:solidFill>
                <a:effectLst/>
                <a:latin typeface="Times New Roman" pitchFamily="18" charset="0"/>
                <a:ea typeface="+mn-ea"/>
                <a:cs typeface="+mn-cs"/>
              </a:rPr>
              <a:t>Mikels</a:t>
            </a:r>
            <a:r>
              <a:rPr kumimoji="1" lang="en-US" sz="1200" b="0" i="0" u="sng" kern="1200" dirty="0">
                <a:solidFill>
                  <a:schemeClr val="tx1"/>
                </a:solidFill>
                <a:effectLst/>
                <a:latin typeface="Times New Roman" pitchFamily="18" charset="0"/>
                <a:ea typeface="+mn-ea"/>
                <a:cs typeface="+mn-cs"/>
              </a:rPr>
              <a:t> in which Cox advised her of his having reprimanded Acker, </a:t>
            </a:r>
            <a:r>
              <a:rPr kumimoji="1" lang="en-US" sz="1200" b="0" i="0" u="sng" kern="1200" dirty="0" err="1">
                <a:solidFill>
                  <a:schemeClr val="tx1"/>
                </a:solidFill>
                <a:effectLst/>
                <a:latin typeface="Times New Roman" pitchFamily="18" charset="0"/>
                <a:ea typeface="+mn-ea"/>
                <a:cs typeface="+mn-cs"/>
              </a:rPr>
              <a:t>Mikels</a:t>
            </a:r>
            <a:r>
              <a:rPr kumimoji="1" lang="en-US" sz="1200" b="0" i="0" u="sng" kern="1200" dirty="0">
                <a:solidFill>
                  <a:schemeClr val="tx1"/>
                </a:solidFill>
                <a:effectLst/>
                <a:latin typeface="Times New Roman" pitchFamily="18" charset="0"/>
                <a:ea typeface="+mn-ea"/>
                <a:cs typeface="+mn-cs"/>
              </a:rPr>
              <a:t> repeated her objection to the conduct and told Cox of an incident some five months before in which Acker had made unwelcome sexually suggestive bodily contact with her. This was her first report of the earlier incident. During the next work shift on March 29-30, Cox reported the March 28-29 kissing incident to his immediate supervisor, Captain </a:t>
            </a:r>
            <a:r>
              <a:rPr kumimoji="1" lang="en-US" sz="1200" b="0" i="0" u="sng" kern="1200" dirty="0" err="1">
                <a:solidFill>
                  <a:schemeClr val="tx1"/>
                </a:solidFill>
                <a:effectLst/>
                <a:latin typeface="Times New Roman" pitchFamily="18" charset="0"/>
                <a:ea typeface="+mn-ea"/>
                <a:cs typeface="+mn-cs"/>
              </a:rPr>
              <a:t>Rigsbee</a:t>
            </a:r>
            <a:r>
              <a:rPr kumimoji="1" lang="en-US" sz="1200" b="0" i="0" u="sng" kern="1200" dirty="0">
                <a:solidFill>
                  <a:schemeClr val="tx1"/>
                </a:solidFill>
                <a:effectLst/>
                <a:latin typeface="Times New Roman" pitchFamily="18" charset="0"/>
                <a:ea typeface="+mn-ea"/>
                <a:cs typeface="+mn-cs"/>
              </a:rPr>
              <a:t>, and by </a:t>
            </a:r>
            <a:r>
              <a:rPr kumimoji="1" lang="en-US" sz="1200" b="0" i="0" u="sng" kern="1200" dirty="0" err="1">
                <a:solidFill>
                  <a:schemeClr val="tx1"/>
                </a:solidFill>
                <a:effectLst/>
                <a:latin typeface="Times New Roman" pitchFamily="18" charset="0"/>
                <a:ea typeface="+mn-ea"/>
                <a:cs typeface="+mn-cs"/>
              </a:rPr>
              <a:t>Rigsbee's</a:t>
            </a:r>
            <a:r>
              <a:rPr kumimoji="1" lang="en-US" sz="1200" b="0" i="0" u="sng" kern="1200" dirty="0">
                <a:solidFill>
                  <a:schemeClr val="tx1"/>
                </a:solidFill>
                <a:effectLst/>
                <a:latin typeface="Times New Roman" pitchFamily="18" charset="0"/>
                <a:ea typeface="+mn-ea"/>
                <a:cs typeface="+mn-cs"/>
              </a:rPr>
              <a:t> direction issued a formal reprimand and warning </a:t>
            </a:r>
            <a:r>
              <a:rPr kumimoji="1" lang="en-US" sz="1200" b="0" i="0" kern="1200" dirty="0">
                <a:solidFill>
                  <a:schemeClr val="tx1"/>
                </a:solidFill>
                <a:effectLst/>
                <a:latin typeface="Times New Roman" pitchFamily="18" charset="0"/>
                <a:ea typeface="+mn-ea"/>
                <a:cs typeface="+mn-cs"/>
              </a:rPr>
              <a:t>to Acker in the form of a written memorandum confirming those earlier given orally. In this memorandum, Cox characterized the incident as “horseplay” but as conduct violative of departmental rules and regulations which if repeated would “lead to stricter disciplinary action,” and he incorrectly stated (as later determined on conflicting evidence in an internal review process) that </a:t>
            </a:r>
            <a:r>
              <a:rPr kumimoji="1" lang="en-US" sz="1200" b="0" i="0" kern="1200" dirty="0" err="1">
                <a:solidFill>
                  <a:schemeClr val="tx1"/>
                </a:solidFill>
                <a:effectLst/>
                <a:latin typeface="Times New Roman" pitchFamily="18" charset="0"/>
                <a:ea typeface="+mn-ea"/>
                <a:cs typeface="+mn-cs"/>
              </a:rPr>
              <a:t>Mikels</a:t>
            </a:r>
            <a:r>
              <a:rPr kumimoji="1" lang="en-US" sz="1200" b="0" i="0" kern="1200" dirty="0">
                <a:solidFill>
                  <a:schemeClr val="tx1"/>
                </a:solidFill>
                <a:effectLst/>
                <a:latin typeface="Times New Roman" pitchFamily="18" charset="0"/>
                <a:ea typeface="+mn-ea"/>
                <a:cs typeface="+mn-cs"/>
              </a:rPr>
              <a:t> had accepted Acker's immediate apology. Cox also met with the entire 2D squad and warned that horseplay, practical joking and the like would not be tolerated in the future, and Cox and </a:t>
            </a:r>
            <a:r>
              <a:rPr kumimoji="1" lang="en-US" sz="1200" b="0" i="0" kern="1200" dirty="0" err="1">
                <a:solidFill>
                  <a:schemeClr val="tx1"/>
                </a:solidFill>
                <a:effectLst/>
                <a:latin typeface="Times New Roman" pitchFamily="18" charset="0"/>
                <a:ea typeface="+mn-ea"/>
                <a:cs typeface="+mn-cs"/>
              </a:rPr>
              <a:t>Rigsbee</a:t>
            </a:r>
            <a:r>
              <a:rPr kumimoji="1" lang="en-US" sz="1200" b="0" i="0" kern="1200" dirty="0">
                <a:solidFill>
                  <a:schemeClr val="tx1"/>
                </a:solidFill>
                <a:effectLst/>
                <a:latin typeface="Times New Roman" pitchFamily="18" charset="0"/>
                <a:ea typeface="+mn-ea"/>
                <a:cs typeface="+mn-cs"/>
              </a:rPr>
              <a:t> met with the four female members of the squad other than </a:t>
            </a:r>
            <a:r>
              <a:rPr kumimoji="1" lang="en-US" sz="1200" b="0" i="0" kern="1200" dirty="0" err="1">
                <a:solidFill>
                  <a:schemeClr val="tx1"/>
                </a:solidFill>
                <a:effectLst/>
                <a:latin typeface="Times New Roman" pitchFamily="18" charset="0"/>
                <a:ea typeface="+mn-ea"/>
                <a:cs typeface="+mn-cs"/>
              </a:rPr>
              <a:t>Mikels</a:t>
            </a:r>
            <a:r>
              <a:rPr kumimoji="1" lang="en-US" sz="1200" b="0" i="0" kern="1200" dirty="0">
                <a:solidFill>
                  <a:schemeClr val="tx1"/>
                </a:solidFill>
                <a:effectLst/>
                <a:latin typeface="Times New Roman" pitchFamily="18" charset="0"/>
                <a:ea typeface="+mn-ea"/>
                <a:cs typeface="+mn-cs"/>
              </a:rPr>
              <a:t> to discuss the incident and to determine whether and to what extent they had experienced or observed comparable conduct.</a:t>
            </a:r>
          </a:p>
          <a:p>
            <a:endParaRPr kumimoji="1" lang="en-US" sz="1200" b="0" i="0" kern="1200" dirty="0">
              <a:solidFill>
                <a:schemeClr val="tx1"/>
              </a:solidFill>
              <a:effectLst/>
              <a:latin typeface="Times New Roman" pitchFamily="18" charset="0"/>
              <a:ea typeface="+mn-ea"/>
              <a:cs typeface="+mn-cs"/>
            </a:endParaRPr>
          </a:p>
          <a:p>
            <a:r>
              <a:rPr kumimoji="1" lang="en-US" sz="1200" b="0" i="0" kern="1200" dirty="0">
                <a:solidFill>
                  <a:schemeClr val="tx1"/>
                </a:solidFill>
                <a:effectLst/>
                <a:latin typeface="Times New Roman" pitchFamily="18" charset="0"/>
                <a:ea typeface="+mn-ea"/>
                <a:cs typeface="+mn-cs"/>
              </a:rPr>
              <a:t>Following an extensive internal investigation of </a:t>
            </a:r>
            <a:r>
              <a:rPr kumimoji="1" lang="en-US" sz="1200" b="0" i="0" kern="1200" dirty="0" err="1">
                <a:solidFill>
                  <a:schemeClr val="tx1"/>
                </a:solidFill>
                <a:effectLst/>
                <a:latin typeface="Times New Roman" pitchFamily="18" charset="0"/>
                <a:ea typeface="+mn-ea"/>
                <a:cs typeface="+mn-cs"/>
              </a:rPr>
              <a:t>Mikels</a:t>
            </a:r>
            <a:r>
              <a:rPr kumimoji="1" lang="en-US" sz="1200" b="0" i="0" kern="1200" dirty="0">
                <a:solidFill>
                  <a:schemeClr val="tx1"/>
                </a:solidFill>
                <a:effectLst/>
                <a:latin typeface="Times New Roman" pitchFamily="18" charset="0"/>
                <a:ea typeface="+mn-ea"/>
                <a:cs typeface="+mn-cs"/>
              </a:rPr>
              <a:t>' complaint, the investigating officer prepared a report and recommendation which was forwarded for action to Police Chief Jackie W. McNeill. Acting upon the report, Chief McNeill found that Acker's conduct in the March 28-29 incident violated the City's sexual harassment policy and constituted conduct unbecoming a police officer in violation of Department regulations. McNeill ordered </a:t>
            </a:r>
            <a:r>
              <a:rPr kumimoji="1" lang="en-US" sz="1200" b="0" i="0" u="sng" kern="1200" dirty="0">
                <a:solidFill>
                  <a:schemeClr val="tx1"/>
                </a:solidFill>
                <a:effectLst/>
                <a:latin typeface="Times New Roman" pitchFamily="18" charset="0"/>
                <a:ea typeface="+mn-ea"/>
                <a:cs typeface="+mn-cs"/>
              </a:rPr>
              <a:t>a two-week suspension without pay, reduction in rank, transfer to another department, and corrective counseling</a:t>
            </a:r>
            <a:r>
              <a:rPr kumimoji="1" lang="en-US" sz="1200" b="0" i="0" kern="1200" dirty="0">
                <a:solidFill>
                  <a:schemeClr val="tx1"/>
                </a:solidFill>
                <a:effectLst/>
                <a:latin typeface="Times New Roman" pitchFamily="18" charset="0"/>
                <a:ea typeface="+mn-ea"/>
                <a:cs typeface="+mn-cs"/>
              </a:rPr>
              <a:t>.</a:t>
            </a:r>
          </a:p>
          <a:p>
            <a:endParaRPr kumimoji="1" lang="en-US" sz="1200" b="0" i="0" kern="1200" dirty="0">
              <a:solidFill>
                <a:schemeClr val="tx1"/>
              </a:solidFill>
              <a:effectLst/>
              <a:latin typeface="Times New Roman" pitchFamily="18" charset="0"/>
              <a:ea typeface="+mn-ea"/>
              <a:cs typeface="+mn-cs"/>
            </a:endParaRPr>
          </a:p>
          <a:p>
            <a:endParaRPr lang="en-US" altLang="en-US" sz="1100" dirty="0"/>
          </a:p>
        </p:txBody>
      </p:sp>
      <p:sp>
        <p:nvSpPr>
          <p:cNvPr id="4" name="Slide Number Placeholder 3"/>
          <p:cNvSpPr>
            <a:spLocks noGrp="1"/>
          </p:cNvSpPr>
          <p:nvPr>
            <p:ph type="sldNum" sz="quarter" idx="5"/>
          </p:nvPr>
        </p:nvSpPr>
        <p:spPr/>
        <p:txBody>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Char char="–"/>
              <a:defRPr sz="28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Char char="–"/>
              <a:defRPr sz="28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Char char="–"/>
              <a:defRPr sz="28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Char char="–"/>
              <a:defRPr sz="2800">
                <a:solidFill>
                  <a:schemeClr val="tx1"/>
                </a:solidFill>
                <a:latin typeface="Times New Roman" panose="02020603050405020304" pitchFamily="18" charset="0"/>
              </a:defRPr>
            </a:lvl9pPr>
          </a:lstStyle>
          <a:p>
            <a:pPr eaLnBrk="1" hangingPunct="1">
              <a:defRPr/>
            </a:pPr>
            <a:fld id="{46C975F9-FC90-4B26-BBDB-75D25BDC6DF3}" type="slidenum">
              <a:rPr lang="en-US" altLang="en-US" sz="1200" smtClean="0"/>
              <a:pPr eaLnBrk="1" hangingPunct="1">
                <a:defRPr/>
              </a:pPr>
              <a:t>59</a:t>
            </a:fld>
            <a:endParaRPr lang="en-US" altLang="en-US" sz="1200"/>
          </a:p>
        </p:txBody>
      </p:sp>
    </p:spTree>
    <p:extLst>
      <p:ext uri="{BB962C8B-B14F-4D97-AF65-F5344CB8AC3E}">
        <p14:creationId xmlns:p14="http://schemas.microsoft.com/office/powerpoint/2010/main" val="29605050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100" dirty="0"/>
              <a:t>Response must be </a:t>
            </a:r>
            <a:r>
              <a:rPr lang="en-US" altLang="en-US" sz="1100" b="1" dirty="0"/>
              <a:t>reasonably calculated to prevent further harassment under the particular facts and circumstances</a:t>
            </a:r>
            <a:r>
              <a:rPr lang="en-US" altLang="en-US" sz="1100" dirty="0"/>
              <a:t>.  </a:t>
            </a:r>
          </a:p>
          <a:p>
            <a:endParaRPr lang="en-US" altLang="en-US" sz="1100" dirty="0"/>
          </a:p>
          <a:p>
            <a:r>
              <a:rPr lang="en-US" altLang="en-US" sz="1100" dirty="0"/>
              <a:t>DAMNED IF YOU DO AND DAMNED IF YOU DON’T - Lesser of two evils – transfer parties away from each other vs. continued harassment/tension between employees.</a:t>
            </a:r>
          </a:p>
          <a:p>
            <a:endParaRPr lang="en-US" altLang="en-US" sz="1100" b="1" dirty="0"/>
          </a:p>
          <a:p>
            <a:r>
              <a:rPr lang="en-US" altLang="en-US" sz="1100" b="1" dirty="0"/>
              <a:t>Examples of prompt remedial action:  </a:t>
            </a:r>
          </a:p>
          <a:p>
            <a:r>
              <a:rPr lang="en-US" altLang="en-US" sz="1100" dirty="0"/>
              <a:t>The investigation begins the same day as the complaint, it was alright that the effective date or the termination was three months later because the two parties did not have contact.  </a:t>
            </a:r>
            <a:r>
              <a:rPr lang="en-US" altLang="en-US" sz="1100" b="1" u="sng" dirty="0"/>
              <a:t>McMorris v. </a:t>
            </a:r>
            <a:r>
              <a:rPr lang="en-US" altLang="en-US" sz="1100" b="1" u="sng" dirty="0" err="1"/>
              <a:t>Louisana</a:t>
            </a:r>
            <a:r>
              <a:rPr lang="en-US" altLang="en-US" sz="1100" b="1" u="sng" dirty="0"/>
              <a:t> State Penitentiary</a:t>
            </a:r>
            <a:r>
              <a:rPr lang="en-US" altLang="en-US" sz="1100" dirty="0"/>
              <a:t>, 261 </a:t>
            </a:r>
            <a:r>
              <a:rPr lang="en-US" altLang="en-US" sz="1100" dirty="0" err="1"/>
              <a:t>Fed.Appx</a:t>
            </a:r>
            <a:r>
              <a:rPr lang="en-US" altLang="en-US" sz="1100" dirty="0"/>
              <a:t>. 662 (5</a:t>
            </a:r>
            <a:r>
              <a:rPr lang="en-US" altLang="en-US" sz="1100" baseline="30000" dirty="0"/>
              <a:t>th</a:t>
            </a:r>
            <a:r>
              <a:rPr lang="en-US" altLang="en-US" sz="1100" dirty="0"/>
              <a:t> Cir. 2008).</a:t>
            </a:r>
          </a:p>
          <a:p>
            <a:endParaRPr lang="en-US" altLang="en-US" sz="1100" dirty="0"/>
          </a:p>
          <a:p>
            <a:r>
              <a:rPr kumimoji="1" lang="en-US" sz="1200" b="0" i="0" kern="1200" dirty="0" err="1">
                <a:solidFill>
                  <a:schemeClr val="tx1"/>
                </a:solidFill>
                <a:effectLst/>
                <a:latin typeface="Times New Roman" pitchFamily="18" charset="0"/>
                <a:ea typeface="+mn-ea"/>
                <a:cs typeface="+mn-cs"/>
              </a:rPr>
              <a:t>Mikels</a:t>
            </a:r>
            <a:r>
              <a:rPr kumimoji="1" lang="en-US" sz="1200" b="0" i="0" kern="1200" dirty="0">
                <a:solidFill>
                  <a:schemeClr val="tx1"/>
                </a:solidFill>
                <a:effectLst/>
                <a:latin typeface="Times New Roman" pitchFamily="18" charset="0"/>
                <a:ea typeface="+mn-ea"/>
                <a:cs typeface="+mn-cs"/>
              </a:rPr>
              <a:t> began work as a police officer for the City in May 1988. Around midnight on March 28-29, 1993, while both were on duty as members of Squad 2D, </a:t>
            </a:r>
            <a:r>
              <a:rPr kumimoji="1" lang="en-US" sz="1200" b="0" i="0" u="sng" kern="1200" dirty="0">
                <a:solidFill>
                  <a:schemeClr val="tx1"/>
                </a:solidFill>
                <a:effectLst/>
                <a:latin typeface="Times New Roman" pitchFamily="18" charset="0"/>
                <a:ea typeface="+mn-ea"/>
                <a:cs typeface="+mn-cs"/>
              </a:rPr>
              <a:t>Corporal Robert Acker grabbed </a:t>
            </a:r>
            <a:r>
              <a:rPr kumimoji="1" lang="en-US" sz="1200" b="0" i="0" u="sng" kern="1200" dirty="0" err="1">
                <a:solidFill>
                  <a:schemeClr val="tx1"/>
                </a:solidFill>
                <a:effectLst/>
                <a:latin typeface="Times New Roman" pitchFamily="18" charset="0"/>
                <a:ea typeface="+mn-ea"/>
                <a:cs typeface="+mn-cs"/>
              </a:rPr>
              <a:t>Mikels</a:t>
            </a:r>
            <a:r>
              <a:rPr kumimoji="1" lang="en-US" sz="1200" b="0" i="0" u="sng" kern="1200" dirty="0">
                <a:solidFill>
                  <a:schemeClr val="tx1"/>
                </a:solidFill>
                <a:effectLst/>
                <a:latin typeface="Times New Roman" pitchFamily="18" charset="0"/>
                <a:ea typeface="+mn-ea"/>
                <a:cs typeface="+mn-cs"/>
              </a:rPr>
              <a:t> on each side of her face, pulled her to him, and kissed her on the mouth. This unwelcome act was preceded by several seconds of “shadow boxing” in which Acker repeatedly jabbed at </a:t>
            </a:r>
            <a:r>
              <a:rPr kumimoji="1" lang="en-US" sz="1200" b="0" i="0" u="sng" kern="1200" dirty="0" err="1">
                <a:solidFill>
                  <a:schemeClr val="tx1"/>
                </a:solidFill>
                <a:effectLst/>
                <a:latin typeface="Times New Roman" pitchFamily="18" charset="0"/>
                <a:ea typeface="+mn-ea"/>
                <a:cs typeface="+mn-cs"/>
              </a:rPr>
              <a:t>Mikels</a:t>
            </a:r>
            <a:r>
              <a:rPr kumimoji="1" lang="en-US" sz="1200" b="0" i="0" u="sng" kern="1200" dirty="0">
                <a:solidFill>
                  <a:schemeClr val="tx1"/>
                </a:solidFill>
                <a:effectLst/>
                <a:latin typeface="Times New Roman" pitchFamily="18" charset="0"/>
                <a:ea typeface="+mn-ea"/>
                <a:cs typeface="+mn-cs"/>
              </a:rPr>
              <a:t>' face without actually hitting her. </a:t>
            </a:r>
            <a:r>
              <a:rPr kumimoji="1" lang="en-US" sz="1200" b="0" i="0" kern="1200" dirty="0">
                <a:solidFill>
                  <a:schemeClr val="tx1"/>
                </a:solidFill>
                <a:effectLst/>
                <a:latin typeface="Times New Roman" pitchFamily="18" charset="0"/>
                <a:ea typeface="+mn-ea"/>
                <a:cs typeface="+mn-cs"/>
              </a:rPr>
              <a:t>Immediately after Acker kissed her, </a:t>
            </a:r>
            <a:r>
              <a:rPr kumimoji="1" lang="en-US" sz="1200" b="0" i="0" kern="1200" dirty="0" err="1">
                <a:solidFill>
                  <a:schemeClr val="tx1"/>
                </a:solidFill>
                <a:effectLst/>
                <a:latin typeface="Times New Roman" pitchFamily="18" charset="0"/>
                <a:ea typeface="+mn-ea"/>
                <a:cs typeface="+mn-cs"/>
              </a:rPr>
              <a:t>Mikels</a:t>
            </a:r>
            <a:r>
              <a:rPr kumimoji="1" lang="en-US" sz="1200" b="0" i="0" kern="1200" dirty="0">
                <a:solidFill>
                  <a:schemeClr val="tx1"/>
                </a:solidFill>
                <a:effectLst/>
                <a:latin typeface="Times New Roman" pitchFamily="18" charset="0"/>
                <a:ea typeface="+mn-ea"/>
                <a:cs typeface="+mn-cs"/>
              </a:rPr>
              <a:t> pushed him away and demanded that he never touch her again. </a:t>
            </a:r>
            <a:r>
              <a:rPr kumimoji="1" lang="en-US" sz="1200" b="0" i="0" kern="1200" dirty="0" err="1">
                <a:solidFill>
                  <a:schemeClr val="tx1"/>
                </a:solidFill>
                <a:effectLst/>
                <a:latin typeface="Times New Roman" pitchFamily="18" charset="0"/>
                <a:ea typeface="+mn-ea"/>
                <a:cs typeface="+mn-cs"/>
              </a:rPr>
              <a:t>Mikels</a:t>
            </a:r>
            <a:r>
              <a:rPr kumimoji="1" lang="en-US" sz="1200" b="0" i="0" kern="1200" dirty="0">
                <a:solidFill>
                  <a:schemeClr val="tx1"/>
                </a:solidFill>
                <a:effectLst/>
                <a:latin typeface="Times New Roman" pitchFamily="18" charset="0"/>
                <a:ea typeface="+mn-ea"/>
                <a:cs typeface="+mn-cs"/>
              </a:rPr>
              <a:t> expressed her displeasure in clear and certain terms and Acker immediately apologized. </a:t>
            </a:r>
            <a:r>
              <a:rPr kumimoji="1" lang="en-US" sz="1200" b="0" i="0" kern="1200" dirty="0" err="1">
                <a:solidFill>
                  <a:schemeClr val="tx1"/>
                </a:solidFill>
                <a:effectLst/>
                <a:latin typeface="Times New Roman" pitchFamily="18" charset="0"/>
                <a:ea typeface="+mn-ea"/>
                <a:cs typeface="+mn-cs"/>
              </a:rPr>
              <a:t>Mikels</a:t>
            </a:r>
            <a:r>
              <a:rPr kumimoji="1" lang="en-US" sz="1200" b="0" i="0" kern="1200" dirty="0">
                <a:solidFill>
                  <a:schemeClr val="tx1"/>
                </a:solidFill>
                <a:effectLst/>
                <a:latin typeface="Times New Roman" pitchFamily="18" charset="0"/>
                <a:ea typeface="+mn-ea"/>
                <a:cs typeface="+mn-cs"/>
              </a:rPr>
              <a:t> did not accept the apology.</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en-US" sz="1200" b="0" i="0" kern="1200" dirty="0">
              <a:solidFill>
                <a:schemeClr val="tx1"/>
              </a:solidFill>
              <a:effectLst/>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en-US" sz="1200" b="0" i="0" kern="1200" dirty="0">
              <a:solidFill>
                <a:schemeClr val="tx1"/>
              </a:solidFill>
              <a:effectLst/>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sz="1200" b="0" i="0" u="sng" kern="1200" dirty="0" err="1">
                <a:solidFill>
                  <a:schemeClr val="tx1"/>
                </a:solidFill>
                <a:effectLst/>
                <a:latin typeface="Times New Roman" pitchFamily="18" charset="0"/>
                <a:ea typeface="+mn-ea"/>
                <a:cs typeface="+mn-cs"/>
              </a:rPr>
              <a:t>Mikels</a:t>
            </a:r>
            <a:r>
              <a:rPr kumimoji="1" lang="en-US" sz="1200" b="0" i="0" u="sng" kern="1200" dirty="0">
                <a:solidFill>
                  <a:schemeClr val="tx1"/>
                </a:solidFill>
                <a:effectLst/>
                <a:latin typeface="Times New Roman" pitchFamily="18" charset="0"/>
                <a:ea typeface="+mn-ea"/>
                <a:cs typeface="+mn-cs"/>
              </a:rPr>
              <a:t> v. City of Durham, N.C.</a:t>
            </a:r>
            <a:r>
              <a:rPr kumimoji="1" lang="en-US" sz="1200" b="0" i="0" kern="1200" dirty="0">
                <a:solidFill>
                  <a:schemeClr val="tx1"/>
                </a:solidFill>
                <a:effectLst/>
                <a:latin typeface="Times New Roman" pitchFamily="18" charset="0"/>
                <a:ea typeface="+mn-ea"/>
                <a:cs typeface="+mn-cs"/>
              </a:rPr>
              <a:t>, 183 F.3d 323, 329–30 (4th Cir. 1999)</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sz="1200" b="0" i="0" kern="1200" dirty="0">
                <a:solidFill>
                  <a:schemeClr val="tx1"/>
                </a:solidFill>
                <a:effectLst/>
                <a:latin typeface="Times New Roman" pitchFamily="18" charset="0"/>
                <a:ea typeface="+mn-ea"/>
                <a:cs typeface="+mn-cs"/>
              </a:rPr>
              <a:t>not liable for it. Specifically, the court pointed to the actions of Cox in </a:t>
            </a:r>
            <a:r>
              <a:rPr kumimoji="1" lang="en-US" sz="1200" b="0" i="0" u="sng" kern="1200" dirty="0">
                <a:solidFill>
                  <a:schemeClr val="tx1"/>
                </a:solidFill>
                <a:effectLst/>
                <a:latin typeface="Times New Roman" pitchFamily="18" charset="0"/>
                <a:ea typeface="+mn-ea"/>
                <a:cs typeface="+mn-cs"/>
              </a:rPr>
              <a:t>promptly reprimanding and warning Acker</a:t>
            </a:r>
            <a:r>
              <a:rPr kumimoji="1" lang="en-US" sz="1200" b="0" i="0" kern="1200" dirty="0">
                <a:solidFill>
                  <a:schemeClr val="tx1"/>
                </a:solidFill>
                <a:effectLst/>
                <a:latin typeface="Times New Roman" pitchFamily="18" charset="0"/>
                <a:ea typeface="+mn-ea"/>
                <a:cs typeface="+mn-cs"/>
              </a:rPr>
              <a:t>, first orally then formally in writing for the record, in </a:t>
            </a:r>
            <a:r>
              <a:rPr kumimoji="1" lang="en-US" sz="1200" b="0" i="0" u="sng" kern="1200" dirty="0">
                <a:solidFill>
                  <a:schemeClr val="tx1"/>
                </a:solidFill>
                <a:effectLst/>
                <a:latin typeface="Times New Roman" pitchFamily="18" charset="0"/>
                <a:ea typeface="+mn-ea"/>
                <a:cs typeface="+mn-cs"/>
              </a:rPr>
              <a:t>quickly convening the entire squad to forbid further “horseplay”</a:t>
            </a:r>
            <a:r>
              <a:rPr kumimoji="1" lang="en-US" sz="1200" b="0" i="0" kern="1200" dirty="0">
                <a:solidFill>
                  <a:schemeClr val="tx1"/>
                </a:solidFill>
                <a:effectLst/>
                <a:latin typeface="Times New Roman" pitchFamily="18" charset="0"/>
                <a:ea typeface="+mn-ea"/>
                <a:cs typeface="+mn-cs"/>
              </a:rPr>
              <a:t> such as Acker's at peril of disciplinary sanctions, and in </a:t>
            </a:r>
            <a:r>
              <a:rPr kumimoji="1" lang="en-US" sz="1200" b="0" i="0" u="sng" kern="1200" dirty="0">
                <a:solidFill>
                  <a:schemeClr val="tx1"/>
                </a:solidFill>
                <a:effectLst/>
                <a:latin typeface="Times New Roman" pitchFamily="18" charset="0"/>
                <a:ea typeface="+mn-ea"/>
                <a:cs typeface="+mn-cs"/>
              </a:rPr>
              <a:t>promptly reporting the conduct to his supervisor, </a:t>
            </a:r>
            <a:r>
              <a:rPr kumimoji="1" lang="en-US" sz="1200" b="0" i="0" u="sng" kern="1200" dirty="0" err="1">
                <a:solidFill>
                  <a:schemeClr val="tx1"/>
                </a:solidFill>
                <a:effectLst/>
                <a:latin typeface="Times New Roman" pitchFamily="18" charset="0"/>
                <a:ea typeface="+mn-ea"/>
                <a:cs typeface="+mn-cs"/>
              </a:rPr>
              <a:t>Rigsbee</a:t>
            </a:r>
            <a:r>
              <a:rPr kumimoji="1" lang="en-US" sz="1200" b="0" i="0" kern="1200" dirty="0">
                <a:solidFill>
                  <a:schemeClr val="tx1"/>
                </a:solidFill>
                <a:effectLst/>
                <a:latin typeface="Times New Roman" pitchFamily="18" charset="0"/>
                <a:ea typeface="+mn-ea"/>
                <a:cs typeface="+mn-cs"/>
              </a:rPr>
              <a:t>; to </a:t>
            </a:r>
            <a:r>
              <a:rPr kumimoji="1" lang="en-US" sz="1200" b="0" i="0" kern="1200" dirty="0" err="1">
                <a:solidFill>
                  <a:schemeClr val="tx1"/>
                </a:solidFill>
                <a:effectLst/>
                <a:latin typeface="Times New Roman" pitchFamily="18" charset="0"/>
                <a:ea typeface="+mn-ea"/>
                <a:cs typeface="+mn-cs"/>
              </a:rPr>
              <a:t>Rigsbee's</a:t>
            </a:r>
            <a:r>
              <a:rPr kumimoji="1" lang="en-US" sz="1200" b="0" i="0" kern="1200" dirty="0">
                <a:solidFill>
                  <a:schemeClr val="tx1"/>
                </a:solidFill>
                <a:effectLst/>
                <a:latin typeface="Times New Roman" pitchFamily="18" charset="0"/>
                <a:ea typeface="+mn-ea"/>
                <a:cs typeface="+mn-cs"/>
              </a:rPr>
              <a:t> prompt ordering of an investigation and </a:t>
            </a:r>
            <a:r>
              <a:rPr kumimoji="1" lang="en-US" sz="1200" b="0" i="0" u="sng" kern="1200" dirty="0">
                <a:solidFill>
                  <a:schemeClr val="tx1"/>
                </a:solidFill>
                <a:effectLst/>
                <a:latin typeface="Times New Roman" pitchFamily="18" charset="0"/>
                <a:ea typeface="+mn-ea"/>
                <a:cs typeface="+mn-cs"/>
              </a:rPr>
              <a:t>his directing Acker's official reprimand</a:t>
            </a:r>
            <a:r>
              <a:rPr kumimoji="1" lang="en-US" sz="1200" b="0" i="0" kern="1200" dirty="0">
                <a:solidFill>
                  <a:schemeClr val="tx1"/>
                </a:solidFill>
                <a:effectLst/>
                <a:latin typeface="Times New Roman" pitchFamily="18" charset="0"/>
                <a:ea typeface="+mn-ea"/>
                <a:cs typeface="+mn-cs"/>
              </a:rPr>
              <a:t>; and to Acker's two-months' suspension from duty </a:t>
            </a:r>
            <a:r>
              <a:rPr kumimoji="1" lang="en-US" sz="1200" b="0" i="0" u="sng" kern="1200" dirty="0">
                <a:solidFill>
                  <a:schemeClr val="tx1"/>
                </a:solidFill>
                <a:effectLst/>
                <a:latin typeface="Times New Roman" pitchFamily="18" charset="0"/>
                <a:ea typeface="+mn-ea"/>
                <a:cs typeface="+mn-cs"/>
              </a:rPr>
              <a:t>and reassignment to a different squad upon his return to duty</a:t>
            </a:r>
            <a:r>
              <a:rPr kumimoji="1" lang="en-US" sz="1200" b="0" i="0" kern="1200" dirty="0">
                <a:solidFill>
                  <a:schemeClr val="tx1"/>
                </a:solidFill>
                <a:effectLst/>
                <a:latin typeface="Times New Roman" pitchFamily="18" charset="0"/>
                <a:ea typeface="+mn-ea"/>
                <a:cs typeface="+mn-cs"/>
              </a:rPr>
              <a:t>. And, the court </a:t>
            </a:r>
            <a:r>
              <a:rPr kumimoji="1" lang="en-US" sz="1200" b="1" i="1" u="sng" kern="1200" dirty="0">
                <a:solidFill>
                  <a:schemeClr val="tx1"/>
                </a:solidFill>
                <a:effectLst/>
                <a:latin typeface="Times New Roman" pitchFamily="18" charset="0"/>
                <a:ea typeface="+mn-ea"/>
                <a:cs typeface="+mn-cs"/>
              </a:rPr>
              <a:t>pointed out that “perhaps most importantly” under our *330 precedents, there had been no reports of any further harassing conduct by Acker (or anyone else in the Department) following the remedial actions taken by City officials</a:t>
            </a:r>
            <a:r>
              <a:rPr kumimoji="1" lang="en-US" sz="1200" b="0" i="0" kern="1200" dirty="0">
                <a:solidFill>
                  <a:schemeClr val="tx1"/>
                </a:solidFill>
                <a:effectLst/>
                <a:latin typeface="Times New Roman" pitchFamily="18" charset="0"/>
                <a:ea typeface="+mn-ea"/>
                <a:cs typeface="+mn-cs"/>
              </a:rPr>
              <a:t>.</a:t>
            </a:r>
            <a:br>
              <a:rPr lang="en-US" dirty="0"/>
            </a:br>
            <a:br>
              <a:rPr lang="en-US" dirty="0"/>
            </a:br>
            <a:endParaRPr kumimoji="1" lang="en-US" sz="1200" b="0" i="0" kern="1200" dirty="0">
              <a:solidFill>
                <a:schemeClr val="tx1"/>
              </a:solidFill>
              <a:effectLst/>
              <a:latin typeface="Times New Roman" pitchFamily="18" charset="0"/>
              <a:ea typeface="+mn-ea"/>
              <a:cs typeface="+mn-cs"/>
            </a:endParaRPr>
          </a:p>
          <a:p>
            <a:r>
              <a:rPr kumimoji="1" lang="en-US" sz="1200" b="0" i="0" kern="1200" dirty="0">
                <a:solidFill>
                  <a:schemeClr val="tx1"/>
                </a:solidFill>
                <a:effectLst/>
                <a:latin typeface="Times New Roman" pitchFamily="18" charset="0"/>
                <a:ea typeface="+mn-ea"/>
                <a:cs typeface="+mn-cs"/>
              </a:rPr>
              <a:t>This incident </a:t>
            </a:r>
            <a:r>
              <a:rPr kumimoji="1" lang="en-US" sz="1200" b="0" i="0" u="sng" kern="1200" dirty="0">
                <a:solidFill>
                  <a:schemeClr val="tx1"/>
                </a:solidFill>
                <a:effectLst/>
                <a:latin typeface="Times New Roman" pitchFamily="18" charset="0"/>
                <a:ea typeface="+mn-ea"/>
                <a:cs typeface="+mn-cs"/>
              </a:rPr>
              <a:t>occurred in the presence of several other police officers, including </a:t>
            </a:r>
            <a:r>
              <a:rPr kumimoji="1" lang="en-US" sz="1200" b="0" i="0" u="sng" kern="1200" dirty="0" err="1">
                <a:solidFill>
                  <a:schemeClr val="tx1"/>
                </a:solidFill>
                <a:effectLst/>
                <a:latin typeface="Times New Roman" pitchFamily="18" charset="0"/>
                <a:ea typeface="+mn-ea"/>
                <a:cs typeface="+mn-cs"/>
              </a:rPr>
              <a:t>Mikels</a:t>
            </a:r>
            <a:r>
              <a:rPr kumimoji="1" lang="en-US" sz="1200" b="0" i="0" u="sng" kern="1200" dirty="0">
                <a:solidFill>
                  <a:schemeClr val="tx1"/>
                </a:solidFill>
                <a:effectLst/>
                <a:latin typeface="Times New Roman" pitchFamily="18" charset="0"/>
                <a:ea typeface="+mn-ea"/>
                <a:cs typeface="+mn-cs"/>
              </a:rPr>
              <a:t>' and Acker's immediate supervisor, Sergeant Robert Cox. Cox did not immediately respond, but after a few moments, he came over, put his hand on </a:t>
            </a:r>
            <a:r>
              <a:rPr kumimoji="1" lang="en-US" sz="1200" b="0" i="0" u="sng" kern="1200" dirty="0" err="1">
                <a:solidFill>
                  <a:schemeClr val="tx1"/>
                </a:solidFill>
                <a:effectLst/>
                <a:latin typeface="Times New Roman" pitchFamily="18" charset="0"/>
                <a:ea typeface="+mn-ea"/>
                <a:cs typeface="+mn-cs"/>
              </a:rPr>
              <a:t>Mikels</a:t>
            </a:r>
            <a:r>
              <a:rPr kumimoji="1" lang="en-US" sz="1200" b="0" i="0" u="sng" kern="1200" dirty="0">
                <a:solidFill>
                  <a:schemeClr val="tx1"/>
                </a:solidFill>
                <a:effectLst/>
                <a:latin typeface="Times New Roman" pitchFamily="18" charset="0"/>
                <a:ea typeface="+mn-ea"/>
                <a:cs typeface="+mn-cs"/>
              </a:rPr>
              <a:t>' shoulder, and stated “he apologizes, she accepts, it's over with.” Shortly afterward and during that shift, Cox privately issued an oral reprimand and warning to Acker, advising him that the conduct was inappropriate, would not be tolerated and if repeated would subject him to more severe punishment. During a follow-up meeting with </a:t>
            </a:r>
            <a:r>
              <a:rPr kumimoji="1" lang="en-US" sz="1200" b="0" i="0" u="sng" kern="1200" dirty="0" err="1">
                <a:solidFill>
                  <a:schemeClr val="tx1"/>
                </a:solidFill>
                <a:effectLst/>
                <a:latin typeface="Times New Roman" pitchFamily="18" charset="0"/>
                <a:ea typeface="+mn-ea"/>
                <a:cs typeface="+mn-cs"/>
              </a:rPr>
              <a:t>Mikels</a:t>
            </a:r>
            <a:r>
              <a:rPr kumimoji="1" lang="en-US" sz="1200" b="0" i="0" u="sng" kern="1200" dirty="0">
                <a:solidFill>
                  <a:schemeClr val="tx1"/>
                </a:solidFill>
                <a:effectLst/>
                <a:latin typeface="Times New Roman" pitchFamily="18" charset="0"/>
                <a:ea typeface="+mn-ea"/>
                <a:cs typeface="+mn-cs"/>
              </a:rPr>
              <a:t> in which Cox advised her of his having reprimanded Acker, </a:t>
            </a:r>
            <a:r>
              <a:rPr kumimoji="1" lang="en-US" sz="1200" b="0" i="0" u="sng" kern="1200" dirty="0" err="1">
                <a:solidFill>
                  <a:schemeClr val="tx1"/>
                </a:solidFill>
                <a:effectLst/>
                <a:latin typeface="Times New Roman" pitchFamily="18" charset="0"/>
                <a:ea typeface="+mn-ea"/>
                <a:cs typeface="+mn-cs"/>
              </a:rPr>
              <a:t>Mikels</a:t>
            </a:r>
            <a:r>
              <a:rPr kumimoji="1" lang="en-US" sz="1200" b="0" i="0" u="sng" kern="1200" dirty="0">
                <a:solidFill>
                  <a:schemeClr val="tx1"/>
                </a:solidFill>
                <a:effectLst/>
                <a:latin typeface="Times New Roman" pitchFamily="18" charset="0"/>
                <a:ea typeface="+mn-ea"/>
                <a:cs typeface="+mn-cs"/>
              </a:rPr>
              <a:t> repeated her objection to the conduct and told Cox of an incident some five months before in which Acker had made unwelcome sexually suggestive bodily contact with her. This was her first report of the earlier incident. During the next work shift on March 29-30, Cox reported the March 28-29 kissing incident to his immediate supervisor, Captain </a:t>
            </a:r>
            <a:r>
              <a:rPr kumimoji="1" lang="en-US" sz="1200" b="0" i="0" u="sng" kern="1200" dirty="0" err="1">
                <a:solidFill>
                  <a:schemeClr val="tx1"/>
                </a:solidFill>
                <a:effectLst/>
                <a:latin typeface="Times New Roman" pitchFamily="18" charset="0"/>
                <a:ea typeface="+mn-ea"/>
                <a:cs typeface="+mn-cs"/>
              </a:rPr>
              <a:t>Rigsbee</a:t>
            </a:r>
            <a:r>
              <a:rPr kumimoji="1" lang="en-US" sz="1200" b="0" i="0" u="sng" kern="1200" dirty="0">
                <a:solidFill>
                  <a:schemeClr val="tx1"/>
                </a:solidFill>
                <a:effectLst/>
                <a:latin typeface="Times New Roman" pitchFamily="18" charset="0"/>
                <a:ea typeface="+mn-ea"/>
                <a:cs typeface="+mn-cs"/>
              </a:rPr>
              <a:t>, and by </a:t>
            </a:r>
            <a:r>
              <a:rPr kumimoji="1" lang="en-US" sz="1200" b="0" i="0" u="sng" kern="1200" dirty="0" err="1">
                <a:solidFill>
                  <a:schemeClr val="tx1"/>
                </a:solidFill>
                <a:effectLst/>
                <a:latin typeface="Times New Roman" pitchFamily="18" charset="0"/>
                <a:ea typeface="+mn-ea"/>
                <a:cs typeface="+mn-cs"/>
              </a:rPr>
              <a:t>Rigsbee's</a:t>
            </a:r>
            <a:r>
              <a:rPr kumimoji="1" lang="en-US" sz="1200" b="0" i="0" u="sng" kern="1200" dirty="0">
                <a:solidFill>
                  <a:schemeClr val="tx1"/>
                </a:solidFill>
                <a:effectLst/>
                <a:latin typeface="Times New Roman" pitchFamily="18" charset="0"/>
                <a:ea typeface="+mn-ea"/>
                <a:cs typeface="+mn-cs"/>
              </a:rPr>
              <a:t> direction issued a formal reprimand and warning </a:t>
            </a:r>
            <a:r>
              <a:rPr kumimoji="1" lang="en-US" sz="1200" b="0" i="0" kern="1200" dirty="0">
                <a:solidFill>
                  <a:schemeClr val="tx1"/>
                </a:solidFill>
                <a:effectLst/>
                <a:latin typeface="Times New Roman" pitchFamily="18" charset="0"/>
                <a:ea typeface="+mn-ea"/>
                <a:cs typeface="+mn-cs"/>
              </a:rPr>
              <a:t>to Acker in the form of a written memorandum confirming those earlier given orally. In this memorandum, Cox characterized the incident as “horseplay” but as conduct violative of departmental rules and regulations which if repeated would “lead to stricter disciplinary action,” and he incorrectly stated (as later determined on conflicting evidence in an internal review process) that </a:t>
            </a:r>
            <a:r>
              <a:rPr kumimoji="1" lang="en-US" sz="1200" b="0" i="0" kern="1200" dirty="0" err="1">
                <a:solidFill>
                  <a:schemeClr val="tx1"/>
                </a:solidFill>
                <a:effectLst/>
                <a:latin typeface="Times New Roman" pitchFamily="18" charset="0"/>
                <a:ea typeface="+mn-ea"/>
                <a:cs typeface="+mn-cs"/>
              </a:rPr>
              <a:t>Mikels</a:t>
            </a:r>
            <a:r>
              <a:rPr kumimoji="1" lang="en-US" sz="1200" b="0" i="0" kern="1200" dirty="0">
                <a:solidFill>
                  <a:schemeClr val="tx1"/>
                </a:solidFill>
                <a:effectLst/>
                <a:latin typeface="Times New Roman" pitchFamily="18" charset="0"/>
                <a:ea typeface="+mn-ea"/>
                <a:cs typeface="+mn-cs"/>
              </a:rPr>
              <a:t> had accepted Acker's immediate apology. Cox also met with the entire 2D squad and warned that horseplay, practical joking and the like would not be tolerated in the future, and Cox and </a:t>
            </a:r>
            <a:r>
              <a:rPr kumimoji="1" lang="en-US" sz="1200" b="0" i="0" kern="1200" dirty="0" err="1">
                <a:solidFill>
                  <a:schemeClr val="tx1"/>
                </a:solidFill>
                <a:effectLst/>
                <a:latin typeface="Times New Roman" pitchFamily="18" charset="0"/>
                <a:ea typeface="+mn-ea"/>
                <a:cs typeface="+mn-cs"/>
              </a:rPr>
              <a:t>Rigsbee</a:t>
            </a:r>
            <a:r>
              <a:rPr kumimoji="1" lang="en-US" sz="1200" b="0" i="0" kern="1200" dirty="0">
                <a:solidFill>
                  <a:schemeClr val="tx1"/>
                </a:solidFill>
                <a:effectLst/>
                <a:latin typeface="Times New Roman" pitchFamily="18" charset="0"/>
                <a:ea typeface="+mn-ea"/>
                <a:cs typeface="+mn-cs"/>
              </a:rPr>
              <a:t> met with the four female members of the squad other than </a:t>
            </a:r>
            <a:r>
              <a:rPr kumimoji="1" lang="en-US" sz="1200" b="0" i="0" kern="1200" dirty="0" err="1">
                <a:solidFill>
                  <a:schemeClr val="tx1"/>
                </a:solidFill>
                <a:effectLst/>
                <a:latin typeface="Times New Roman" pitchFamily="18" charset="0"/>
                <a:ea typeface="+mn-ea"/>
                <a:cs typeface="+mn-cs"/>
              </a:rPr>
              <a:t>Mikels</a:t>
            </a:r>
            <a:r>
              <a:rPr kumimoji="1" lang="en-US" sz="1200" b="0" i="0" kern="1200" dirty="0">
                <a:solidFill>
                  <a:schemeClr val="tx1"/>
                </a:solidFill>
                <a:effectLst/>
                <a:latin typeface="Times New Roman" pitchFamily="18" charset="0"/>
                <a:ea typeface="+mn-ea"/>
                <a:cs typeface="+mn-cs"/>
              </a:rPr>
              <a:t> to discuss the incident and to determine whether and to what extent they had experienced or observed comparable conduct.</a:t>
            </a:r>
          </a:p>
          <a:p>
            <a:endParaRPr kumimoji="1" lang="en-US" sz="1200" b="0" i="0" kern="1200" dirty="0">
              <a:solidFill>
                <a:schemeClr val="tx1"/>
              </a:solidFill>
              <a:effectLst/>
              <a:latin typeface="Times New Roman" pitchFamily="18" charset="0"/>
              <a:ea typeface="+mn-ea"/>
              <a:cs typeface="+mn-cs"/>
            </a:endParaRPr>
          </a:p>
          <a:p>
            <a:r>
              <a:rPr kumimoji="1" lang="en-US" sz="1200" b="0" i="0" kern="1200" dirty="0">
                <a:solidFill>
                  <a:schemeClr val="tx1"/>
                </a:solidFill>
                <a:effectLst/>
                <a:latin typeface="Times New Roman" pitchFamily="18" charset="0"/>
                <a:ea typeface="+mn-ea"/>
                <a:cs typeface="+mn-cs"/>
              </a:rPr>
              <a:t>Following an extensive internal investigation of </a:t>
            </a:r>
            <a:r>
              <a:rPr kumimoji="1" lang="en-US" sz="1200" b="0" i="0" kern="1200" dirty="0" err="1">
                <a:solidFill>
                  <a:schemeClr val="tx1"/>
                </a:solidFill>
                <a:effectLst/>
                <a:latin typeface="Times New Roman" pitchFamily="18" charset="0"/>
                <a:ea typeface="+mn-ea"/>
                <a:cs typeface="+mn-cs"/>
              </a:rPr>
              <a:t>Mikels</a:t>
            </a:r>
            <a:r>
              <a:rPr kumimoji="1" lang="en-US" sz="1200" b="0" i="0" kern="1200" dirty="0">
                <a:solidFill>
                  <a:schemeClr val="tx1"/>
                </a:solidFill>
                <a:effectLst/>
                <a:latin typeface="Times New Roman" pitchFamily="18" charset="0"/>
                <a:ea typeface="+mn-ea"/>
                <a:cs typeface="+mn-cs"/>
              </a:rPr>
              <a:t>' complaint, the investigating officer prepared a report and recommendation which was forwarded for action to Police Chief Jackie W. McNeill. Acting upon the report, Chief McNeill found that Acker's conduct in the March 28-29 incident violated the City's sexual harassment policy and constituted conduct unbecoming a police officer in violation of Department regulations. McNeill ordered </a:t>
            </a:r>
            <a:r>
              <a:rPr kumimoji="1" lang="en-US" sz="1200" b="0" i="0" u="sng" kern="1200" dirty="0">
                <a:solidFill>
                  <a:schemeClr val="tx1"/>
                </a:solidFill>
                <a:effectLst/>
                <a:latin typeface="Times New Roman" pitchFamily="18" charset="0"/>
                <a:ea typeface="+mn-ea"/>
                <a:cs typeface="+mn-cs"/>
              </a:rPr>
              <a:t>a two-week suspension without pay, reduction in rank, transfer to another department, and corrective counseling</a:t>
            </a:r>
            <a:r>
              <a:rPr kumimoji="1" lang="en-US" sz="1200" b="0" i="0" kern="1200" dirty="0">
                <a:solidFill>
                  <a:schemeClr val="tx1"/>
                </a:solidFill>
                <a:effectLst/>
                <a:latin typeface="Times New Roman" pitchFamily="18" charset="0"/>
                <a:ea typeface="+mn-ea"/>
                <a:cs typeface="+mn-cs"/>
              </a:rPr>
              <a:t>.</a:t>
            </a:r>
          </a:p>
          <a:p>
            <a:endParaRPr kumimoji="1" lang="en-US" sz="1200" b="0" i="0" kern="1200" dirty="0">
              <a:solidFill>
                <a:schemeClr val="tx1"/>
              </a:solidFill>
              <a:effectLst/>
              <a:latin typeface="Times New Roman" pitchFamily="18" charset="0"/>
              <a:ea typeface="+mn-ea"/>
              <a:cs typeface="+mn-cs"/>
            </a:endParaRPr>
          </a:p>
          <a:p>
            <a:endParaRPr lang="en-US" altLang="en-US" sz="1100" dirty="0"/>
          </a:p>
        </p:txBody>
      </p:sp>
      <p:sp>
        <p:nvSpPr>
          <p:cNvPr id="4" name="Slide Number Placeholder 3"/>
          <p:cNvSpPr>
            <a:spLocks noGrp="1"/>
          </p:cNvSpPr>
          <p:nvPr>
            <p:ph type="sldNum" sz="quarter" idx="5"/>
          </p:nvPr>
        </p:nvSpPr>
        <p:spPr/>
        <p:txBody>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Char char="–"/>
              <a:defRPr sz="28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Char char="–"/>
              <a:defRPr sz="28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Char char="–"/>
              <a:defRPr sz="28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Char char="–"/>
              <a:defRPr sz="2800">
                <a:solidFill>
                  <a:schemeClr val="tx1"/>
                </a:solidFill>
                <a:latin typeface="Times New Roman" panose="02020603050405020304" pitchFamily="18" charset="0"/>
              </a:defRPr>
            </a:lvl9pPr>
          </a:lstStyle>
          <a:p>
            <a:pPr eaLnBrk="1" hangingPunct="1">
              <a:defRPr/>
            </a:pPr>
            <a:fld id="{46C975F9-FC90-4B26-BBDB-75D25BDC6DF3}" type="slidenum">
              <a:rPr lang="en-US" altLang="en-US" sz="1200" smtClean="0"/>
              <a:pPr eaLnBrk="1" hangingPunct="1">
                <a:defRPr/>
              </a:pPr>
              <a:t>60</a:t>
            </a:fld>
            <a:endParaRPr lang="en-US" altLang="en-US" sz="1200"/>
          </a:p>
        </p:txBody>
      </p:sp>
    </p:spTree>
    <p:extLst>
      <p:ext uri="{BB962C8B-B14F-4D97-AF65-F5344CB8AC3E}">
        <p14:creationId xmlns:p14="http://schemas.microsoft.com/office/powerpoint/2010/main" val="25010083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Char char="–"/>
              <a:defRPr sz="28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Char char="–"/>
              <a:defRPr sz="28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Char char="–"/>
              <a:defRPr sz="28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Char char="–"/>
              <a:defRPr sz="2800">
                <a:solidFill>
                  <a:schemeClr val="tx1"/>
                </a:solidFill>
                <a:latin typeface="Times New Roman" panose="02020603050405020304" pitchFamily="18" charset="0"/>
              </a:defRPr>
            </a:lvl9pPr>
          </a:lstStyle>
          <a:p>
            <a:pPr eaLnBrk="1" hangingPunct="1">
              <a:defRPr/>
            </a:pPr>
            <a:fld id="{C917BAB6-E6D0-4050-B754-4C9A9B42AF29}" type="slidenum">
              <a:rPr lang="en-US" altLang="en-US" sz="1200" smtClean="0"/>
              <a:pPr eaLnBrk="1" hangingPunct="1">
                <a:defRPr/>
              </a:pPr>
              <a:t>61</a:t>
            </a:fld>
            <a:endParaRPr lang="en-US" altLang="en-US" sz="1200"/>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This will keep everyone on the same page – IF THE SUPERVISOR DOES NOT TELL EMPLOYEES THERE IS A PROBLEM IT CANNOT BE FIXED.</a:t>
            </a:r>
          </a:p>
          <a:p>
            <a:endParaRPr lang="en-US" altLang="en-US"/>
          </a:p>
          <a:p>
            <a:r>
              <a:rPr lang="en-US" altLang="en-US"/>
              <a:t>Objective standards meaning standards that can be measured that all employees have to follow.</a:t>
            </a:r>
          </a:p>
          <a:p>
            <a:endParaRPr lang="en-US" altLang="en-US"/>
          </a:p>
          <a:p>
            <a:r>
              <a:rPr lang="en-US" altLang="en-US"/>
              <a:t>Document whether an employee can physically keep up or lift 50 lbs or climb down a hole, etc.  If they can’t perform the essential functions of the job, then document that.</a:t>
            </a:r>
          </a:p>
          <a:p>
            <a:endParaRPr lang="en-US" altLang="en-US"/>
          </a:p>
          <a:p>
            <a:r>
              <a:rPr lang="en-US" altLang="en-US"/>
              <a:t>REMEMBER TO USE:  constructive action plans and task lists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Char char="q"/>
            </a:pPr>
            <a:r>
              <a:rPr lang="en-US" dirty="0"/>
              <a:t>Employment Applications – 3 years for applicants not hired (partially confidential under 24A.7)</a:t>
            </a:r>
          </a:p>
          <a:p>
            <a:pPr>
              <a:buFont typeface="Wingdings" panose="05000000000000000000" pitchFamily="2" charset="2"/>
              <a:buChar char="q"/>
            </a:pPr>
            <a:r>
              <a:rPr lang="en-US" dirty="0"/>
              <a:t>Employee Time records – 3 years or until litigation is terminated</a:t>
            </a:r>
          </a:p>
          <a:p>
            <a:pPr defTabSz="931774">
              <a:defRPr/>
            </a:pPr>
            <a:r>
              <a:rPr lang="en-US" dirty="0"/>
              <a:t>Personnel Selection procedure documentation – 5 years or until litigation is terminated</a:t>
            </a:r>
          </a:p>
          <a:p>
            <a:endParaRPr lang="en-US" dirty="0"/>
          </a:p>
        </p:txBody>
      </p:sp>
      <p:sp>
        <p:nvSpPr>
          <p:cNvPr id="4" name="Slide Number Placeholder 3"/>
          <p:cNvSpPr>
            <a:spLocks noGrp="1"/>
          </p:cNvSpPr>
          <p:nvPr>
            <p:ph type="sldNum" sz="quarter" idx="10"/>
          </p:nvPr>
        </p:nvSpPr>
        <p:spPr/>
        <p:txBody>
          <a:bodyPr/>
          <a:lstStyle/>
          <a:p>
            <a:fld id="{11D59715-F6F2-409F-BFF9-89F93F692E27}" type="slidenum">
              <a:rPr lang="en-US" smtClean="0"/>
              <a:t>66</a:t>
            </a:fld>
            <a:endParaRPr lang="en-US"/>
          </a:p>
        </p:txBody>
      </p:sp>
    </p:spTree>
    <p:extLst>
      <p:ext uri="{BB962C8B-B14F-4D97-AF65-F5344CB8AC3E}">
        <p14:creationId xmlns:p14="http://schemas.microsoft.com/office/powerpoint/2010/main" val="36706785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Char char="q"/>
            </a:pPr>
            <a:r>
              <a:rPr lang="en-US" dirty="0"/>
              <a:t>Drug and Alcohol testing  - permanent or until employee is terminated.</a:t>
            </a:r>
          </a:p>
          <a:p>
            <a:endParaRPr lang="en-US" dirty="0"/>
          </a:p>
          <a:p>
            <a:pPr>
              <a:buFont typeface="Wingdings" panose="05000000000000000000" pitchFamily="2" charset="2"/>
              <a:buChar char="q"/>
            </a:pPr>
            <a:r>
              <a:rPr lang="en-US" dirty="0"/>
              <a:t>Employee Benefit and Medical Records, including Workers’ Compensation medical records  – Duration of employment plus 30 years for HIPAA (this is if you administer the plan)</a:t>
            </a:r>
          </a:p>
          <a:p>
            <a:endParaRPr lang="en-US" dirty="0"/>
          </a:p>
          <a:p>
            <a:r>
              <a:rPr lang="en-US" dirty="0"/>
              <a:t>You can place return</a:t>
            </a:r>
            <a:r>
              <a:rPr lang="en-US" baseline="0" dirty="0"/>
              <a:t> to work slips in the personnel file if the slip does not contain any medical diagnosis.</a:t>
            </a:r>
            <a:endParaRPr lang="en-US" dirty="0"/>
          </a:p>
        </p:txBody>
      </p:sp>
      <p:sp>
        <p:nvSpPr>
          <p:cNvPr id="4" name="Slide Number Placeholder 3"/>
          <p:cNvSpPr>
            <a:spLocks noGrp="1"/>
          </p:cNvSpPr>
          <p:nvPr>
            <p:ph type="sldNum" sz="quarter" idx="10"/>
          </p:nvPr>
        </p:nvSpPr>
        <p:spPr/>
        <p:txBody>
          <a:bodyPr/>
          <a:lstStyle/>
          <a:p>
            <a:fld id="{11D59715-F6F2-409F-BFF9-89F93F692E27}" type="slidenum">
              <a:rPr lang="en-US" smtClean="0"/>
              <a:t>68</a:t>
            </a:fld>
            <a:endParaRPr lang="en-US"/>
          </a:p>
        </p:txBody>
      </p:sp>
    </p:spTree>
    <p:extLst>
      <p:ext uri="{BB962C8B-B14F-4D97-AF65-F5344CB8AC3E}">
        <p14:creationId xmlns:p14="http://schemas.microsoft.com/office/powerpoint/2010/main" val="6831764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0" kern="1200" dirty="0">
                <a:solidFill>
                  <a:schemeClr val="tx1"/>
                </a:solidFill>
                <a:effectLst/>
                <a:latin typeface="+mn-lt"/>
                <a:ea typeface="+mn-ea"/>
                <a:cs typeface="+mn-cs"/>
              </a:rPr>
              <a:t>While the FLSA does set basic minimum wage and overtime pay standards and regulates the employment of minors, there are a number of employment practices which the FLSA does not regulate.</a:t>
            </a:r>
          </a:p>
          <a:p>
            <a:r>
              <a:rPr lang="en-US" sz="1000" b="0" i="0" kern="1200" dirty="0">
                <a:solidFill>
                  <a:schemeClr val="tx1"/>
                </a:solidFill>
                <a:effectLst/>
                <a:latin typeface="+mn-lt"/>
                <a:ea typeface="+mn-ea"/>
                <a:cs typeface="+mn-cs"/>
              </a:rPr>
              <a:t>For example, the FLSA does not require:</a:t>
            </a:r>
          </a:p>
          <a:p>
            <a:r>
              <a:rPr lang="en-US" sz="1000" b="0" i="0" kern="1200" dirty="0">
                <a:solidFill>
                  <a:schemeClr val="tx1"/>
                </a:solidFill>
                <a:effectLst/>
                <a:latin typeface="+mn-lt"/>
                <a:ea typeface="+mn-ea"/>
                <a:cs typeface="+mn-cs"/>
              </a:rPr>
              <a:t>vacation, holiday, severance, or sick pay;</a:t>
            </a:r>
          </a:p>
          <a:p>
            <a:r>
              <a:rPr lang="en-US" sz="1000" b="0" i="0" kern="1200" dirty="0">
                <a:solidFill>
                  <a:schemeClr val="tx1"/>
                </a:solidFill>
                <a:effectLst/>
                <a:latin typeface="+mn-lt"/>
                <a:ea typeface="+mn-ea"/>
                <a:cs typeface="+mn-cs"/>
              </a:rPr>
              <a:t>meal or rest periods, holidays off, or vacations;</a:t>
            </a:r>
          </a:p>
          <a:p>
            <a:r>
              <a:rPr lang="en-US" sz="1000" b="0" i="0" kern="1200" dirty="0">
                <a:solidFill>
                  <a:schemeClr val="tx1"/>
                </a:solidFill>
                <a:effectLst/>
                <a:latin typeface="+mn-lt"/>
                <a:ea typeface="+mn-ea"/>
                <a:cs typeface="+mn-cs"/>
              </a:rPr>
              <a:t>premium pay for weekend or holiday work;</a:t>
            </a:r>
          </a:p>
          <a:p>
            <a:r>
              <a:rPr lang="en-US" sz="1000" b="0" i="0" kern="1200" dirty="0">
                <a:solidFill>
                  <a:schemeClr val="tx1"/>
                </a:solidFill>
                <a:effectLst/>
                <a:latin typeface="+mn-lt"/>
                <a:ea typeface="+mn-ea"/>
                <a:cs typeface="+mn-cs"/>
              </a:rPr>
              <a:t>pay raises or fringe benefits; or</a:t>
            </a:r>
          </a:p>
          <a:p>
            <a:r>
              <a:rPr lang="en-US" sz="1000" b="0" i="0" kern="1200" dirty="0">
                <a:solidFill>
                  <a:schemeClr val="tx1"/>
                </a:solidFill>
                <a:effectLst/>
                <a:latin typeface="+mn-lt"/>
                <a:ea typeface="+mn-ea"/>
                <a:cs typeface="+mn-cs"/>
              </a:rPr>
              <a:t>a discharge notice, reason for discharge, or immediate payment of final wages to terminated employees.</a:t>
            </a:r>
          </a:p>
          <a:p>
            <a:r>
              <a:rPr lang="en-US" sz="1000" b="0" i="0" kern="1200" dirty="0">
                <a:solidFill>
                  <a:schemeClr val="tx1"/>
                </a:solidFill>
                <a:effectLst/>
                <a:latin typeface="+mn-lt"/>
                <a:ea typeface="+mn-ea"/>
                <a:cs typeface="+mn-cs"/>
              </a:rPr>
              <a:t>The FLSA does not provide wage payment or collection procedures for an employee’s usual or promised wages or commissions in excess of those required by the FLSA. However, some States do have laws under which such claims (sometimes including fringe benefits) may be filed.</a:t>
            </a:r>
          </a:p>
          <a:p>
            <a:r>
              <a:rPr lang="en-US" sz="1000" b="0" i="0" kern="1200" dirty="0">
                <a:solidFill>
                  <a:schemeClr val="tx1"/>
                </a:solidFill>
                <a:effectLst/>
                <a:latin typeface="+mn-lt"/>
                <a:ea typeface="+mn-ea"/>
                <a:cs typeface="+mn-cs"/>
              </a:rPr>
              <a:t>Also, the FLSA does not limit the number of hours in a day or days in a week an employee may be required or scheduled to work, including overtime hours, if the employee is at least 16 years old.</a:t>
            </a:r>
          </a:p>
          <a:p>
            <a:endParaRPr lang="en-US" dirty="0"/>
          </a:p>
        </p:txBody>
      </p:sp>
      <p:sp>
        <p:nvSpPr>
          <p:cNvPr id="4" name="Slide Number Placeholder 3"/>
          <p:cNvSpPr>
            <a:spLocks noGrp="1"/>
          </p:cNvSpPr>
          <p:nvPr>
            <p:ph type="sldNum" sz="quarter" idx="10"/>
          </p:nvPr>
        </p:nvSpPr>
        <p:spPr/>
        <p:txBody>
          <a:bodyPr/>
          <a:lstStyle/>
          <a:p>
            <a:fld id="{11D59715-F6F2-409F-BFF9-89F93F692E27}" type="slidenum">
              <a:rPr lang="en-US" smtClean="0"/>
              <a:t>73</a:t>
            </a:fld>
            <a:endParaRPr lang="en-US"/>
          </a:p>
        </p:txBody>
      </p:sp>
    </p:spTree>
    <p:extLst>
      <p:ext uri="{BB962C8B-B14F-4D97-AF65-F5344CB8AC3E}">
        <p14:creationId xmlns:p14="http://schemas.microsoft.com/office/powerpoint/2010/main" val="10515686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a:t>
            </a:r>
            <a:r>
              <a:rPr lang="en-US" baseline="0" dirty="0"/>
              <a:t> available on website if you have one.</a:t>
            </a:r>
            <a:endParaRPr lang="en-US" dirty="0"/>
          </a:p>
        </p:txBody>
      </p:sp>
      <p:sp>
        <p:nvSpPr>
          <p:cNvPr id="4" name="Slide Number Placeholder 3"/>
          <p:cNvSpPr>
            <a:spLocks noGrp="1"/>
          </p:cNvSpPr>
          <p:nvPr>
            <p:ph type="sldNum" sz="quarter" idx="10"/>
          </p:nvPr>
        </p:nvSpPr>
        <p:spPr/>
        <p:txBody>
          <a:bodyPr/>
          <a:lstStyle/>
          <a:p>
            <a:fld id="{11D59715-F6F2-409F-BFF9-89F93F692E27}" type="slidenum">
              <a:rPr lang="en-US" smtClean="0"/>
              <a:t>74</a:t>
            </a:fld>
            <a:endParaRPr lang="en-US"/>
          </a:p>
        </p:txBody>
      </p:sp>
    </p:spTree>
    <p:extLst>
      <p:ext uri="{BB962C8B-B14F-4D97-AF65-F5344CB8AC3E}">
        <p14:creationId xmlns:p14="http://schemas.microsoft.com/office/powerpoint/2010/main" val="14130516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Char char="q"/>
            </a:pPr>
            <a:r>
              <a:rPr lang="en-US" dirty="0"/>
              <a:t>Grievances files – 3 years or until dispute is over</a:t>
            </a:r>
          </a:p>
          <a:p>
            <a:pPr>
              <a:buFont typeface="Wingdings" panose="05000000000000000000" pitchFamily="2" charset="2"/>
              <a:buChar char="q"/>
            </a:pPr>
            <a:endParaRPr lang="en-US" dirty="0"/>
          </a:p>
          <a:p>
            <a:pPr>
              <a:buFont typeface="Wingdings" panose="05000000000000000000" pitchFamily="2" charset="2"/>
              <a:buChar char="q"/>
            </a:pPr>
            <a:r>
              <a:rPr lang="en-US" dirty="0"/>
              <a:t>Interest and grievance arbitration awards - permanent</a:t>
            </a:r>
          </a:p>
          <a:p>
            <a:endParaRPr lang="en-US" dirty="0"/>
          </a:p>
        </p:txBody>
      </p:sp>
      <p:sp>
        <p:nvSpPr>
          <p:cNvPr id="4" name="Slide Number Placeholder 3"/>
          <p:cNvSpPr>
            <a:spLocks noGrp="1"/>
          </p:cNvSpPr>
          <p:nvPr>
            <p:ph type="sldNum" sz="quarter" idx="10"/>
          </p:nvPr>
        </p:nvSpPr>
        <p:spPr/>
        <p:txBody>
          <a:bodyPr/>
          <a:lstStyle/>
          <a:p>
            <a:fld id="{11D59715-F6F2-409F-BFF9-89F93F692E27}" type="slidenum">
              <a:rPr lang="en-US" smtClean="0"/>
              <a:t>75</a:t>
            </a:fld>
            <a:endParaRPr lang="en-US"/>
          </a:p>
        </p:txBody>
      </p:sp>
    </p:spTree>
    <p:extLst>
      <p:ext uri="{BB962C8B-B14F-4D97-AF65-F5344CB8AC3E}">
        <p14:creationId xmlns:p14="http://schemas.microsoft.com/office/powerpoint/2010/main" val="38037657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Subpoena</a:t>
            </a:r>
            <a:r>
              <a:rPr lang="en-US" baseline="0" dirty="0"/>
              <a:t> </a:t>
            </a:r>
            <a:r>
              <a:rPr lang="en-US" baseline="0" dirty="0" err="1"/>
              <a:t>duces</a:t>
            </a:r>
            <a:r>
              <a:rPr lang="en-US" baseline="0" dirty="0"/>
              <a:t> </a:t>
            </a:r>
            <a:r>
              <a:rPr lang="en-US" baseline="0" dirty="0" err="1"/>
              <a:t>tecum</a:t>
            </a:r>
            <a:r>
              <a:rPr lang="en-US" baseline="0" dirty="0"/>
              <a:t> situation</a:t>
            </a:r>
            <a:endParaRPr lang="en-US" dirty="0"/>
          </a:p>
        </p:txBody>
      </p:sp>
      <p:sp>
        <p:nvSpPr>
          <p:cNvPr id="4" name="Slide Number Placeholder 3"/>
          <p:cNvSpPr>
            <a:spLocks noGrp="1"/>
          </p:cNvSpPr>
          <p:nvPr>
            <p:ph type="sldNum" sz="quarter" idx="10"/>
          </p:nvPr>
        </p:nvSpPr>
        <p:spPr/>
        <p:txBody>
          <a:bodyPr/>
          <a:lstStyle/>
          <a:p>
            <a:fld id="{11D59715-F6F2-409F-BFF9-89F93F692E27}" type="slidenum">
              <a:rPr lang="en-US" smtClean="0"/>
              <a:t>77</a:t>
            </a:fld>
            <a:endParaRPr lang="en-US"/>
          </a:p>
        </p:txBody>
      </p:sp>
    </p:spTree>
    <p:extLst>
      <p:ext uri="{BB962C8B-B14F-4D97-AF65-F5344CB8AC3E}">
        <p14:creationId xmlns:p14="http://schemas.microsoft.com/office/powerpoint/2010/main" val="34901942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Any inadvertent disclosure of confidential information through technological means, shall be reported immediately to a supervisor and shall be managed as set forth by State law. 24 O.S. §§ 161, </a:t>
            </a:r>
            <a:r>
              <a:rPr lang="en-US" i="1" dirty="0"/>
              <a:t>et seq.</a:t>
            </a:r>
            <a:endParaRPr lang="en-US" dirty="0"/>
          </a:p>
          <a:p>
            <a:endParaRPr lang="en-US" dirty="0"/>
          </a:p>
        </p:txBody>
      </p:sp>
      <p:sp>
        <p:nvSpPr>
          <p:cNvPr id="4" name="Slide Number Placeholder 3"/>
          <p:cNvSpPr>
            <a:spLocks noGrp="1"/>
          </p:cNvSpPr>
          <p:nvPr>
            <p:ph type="sldNum" sz="quarter" idx="10"/>
          </p:nvPr>
        </p:nvSpPr>
        <p:spPr/>
        <p:txBody>
          <a:bodyPr/>
          <a:lstStyle/>
          <a:p>
            <a:fld id="{11D59715-F6F2-409F-BFF9-89F93F692E27}" type="slidenum">
              <a:rPr lang="en-US" smtClean="0"/>
              <a:t>78</a:t>
            </a:fld>
            <a:endParaRPr lang="en-US"/>
          </a:p>
        </p:txBody>
      </p:sp>
    </p:spTree>
    <p:extLst>
      <p:ext uri="{BB962C8B-B14F-4D97-AF65-F5344CB8AC3E}">
        <p14:creationId xmlns:p14="http://schemas.microsoft.com/office/powerpoint/2010/main" val="464042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For example, my father in law worked on a trucking dock his entire career.  Then after retirement went to work somewhere and had to do sexual harassment training – you can imagine how that went!</a:t>
            </a:r>
          </a:p>
        </p:txBody>
      </p:sp>
      <p:sp>
        <p:nvSpPr>
          <p:cNvPr id="4" name="Slide Number Placeholder 3"/>
          <p:cNvSpPr>
            <a:spLocks noGrp="1"/>
          </p:cNvSpPr>
          <p:nvPr>
            <p:ph type="sldNum" sz="quarter" idx="5"/>
          </p:nvPr>
        </p:nvSpPr>
        <p:spPr/>
        <p:txBody>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Char char="–"/>
              <a:defRPr sz="28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Char char="–"/>
              <a:defRPr sz="28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Char char="–"/>
              <a:defRPr sz="28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Char char="–"/>
              <a:defRPr sz="2800">
                <a:solidFill>
                  <a:schemeClr val="tx1"/>
                </a:solidFill>
                <a:latin typeface="Times New Roman" panose="02020603050405020304" pitchFamily="18" charset="0"/>
              </a:defRPr>
            </a:lvl9pPr>
          </a:lstStyle>
          <a:p>
            <a:pPr eaLnBrk="1" hangingPunct="1">
              <a:defRPr/>
            </a:pPr>
            <a:fld id="{847BAFCD-9064-4B3A-8B7B-E85852DE9901}" type="slidenum">
              <a:rPr lang="en-US" altLang="en-US" sz="1200" smtClean="0"/>
              <a:pPr eaLnBrk="1" hangingPunct="1">
                <a:defRPr/>
              </a:pPr>
              <a:t>43</a:t>
            </a:fld>
            <a:endParaRPr lang="en-US" alt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at</a:t>
            </a:r>
            <a:r>
              <a:rPr lang="en-US" baseline="0" dirty="0"/>
              <a:t> some point you think that there are possible criminal actions then you need to stop investigation and consult your city attorney because there are certain rights afforded public employees.</a:t>
            </a:r>
            <a:endParaRPr lang="en-US" dirty="0"/>
          </a:p>
        </p:txBody>
      </p:sp>
      <p:sp>
        <p:nvSpPr>
          <p:cNvPr id="4" name="Slide Number Placeholder 3"/>
          <p:cNvSpPr>
            <a:spLocks noGrp="1"/>
          </p:cNvSpPr>
          <p:nvPr>
            <p:ph type="sldNum" sz="quarter" idx="10"/>
          </p:nvPr>
        </p:nvSpPr>
        <p:spPr/>
        <p:txBody>
          <a:bodyPr/>
          <a:lstStyle/>
          <a:p>
            <a:fld id="{11D59715-F6F2-409F-BFF9-89F93F692E27}" type="slidenum">
              <a:rPr lang="en-US" smtClean="0"/>
              <a:t>80</a:t>
            </a:fld>
            <a:endParaRPr lang="en-US"/>
          </a:p>
        </p:txBody>
      </p:sp>
    </p:spTree>
    <p:extLst>
      <p:ext uri="{BB962C8B-B14F-4D97-AF65-F5344CB8AC3E}">
        <p14:creationId xmlns:p14="http://schemas.microsoft.com/office/powerpoint/2010/main" val="3476959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at</a:t>
            </a:r>
            <a:r>
              <a:rPr lang="en-US" baseline="0" dirty="0"/>
              <a:t> some point you think that there are possible criminal actions then you need to stop investigation and consult your city attorney because there are certain rights afforded public employees.</a:t>
            </a:r>
          </a:p>
          <a:p>
            <a:endParaRPr lang="en-US" baseline="0" dirty="0"/>
          </a:p>
          <a:p>
            <a:r>
              <a:rPr lang="en-US" baseline="0" dirty="0"/>
              <a:t>This report may become public if there is an investigation – so be sure it is fair and not founded on bias or opinion.</a:t>
            </a:r>
            <a:endParaRPr lang="en-US" dirty="0"/>
          </a:p>
        </p:txBody>
      </p:sp>
      <p:sp>
        <p:nvSpPr>
          <p:cNvPr id="4" name="Slide Number Placeholder 3"/>
          <p:cNvSpPr>
            <a:spLocks noGrp="1"/>
          </p:cNvSpPr>
          <p:nvPr>
            <p:ph type="sldNum" sz="quarter" idx="10"/>
          </p:nvPr>
        </p:nvSpPr>
        <p:spPr/>
        <p:txBody>
          <a:bodyPr/>
          <a:lstStyle/>
          <a:p>
            <a:fld id="{11D59715-F6F2-409F-BFF9-89F93F692E27}" type="slidenum">
              <a:rPr lang="en-US" smtClean="0"/>
              <a:t>81</a:t>
            </a:fld>
            <a:endParaRPr lang="en-US"/>
          </a:p>
        </p:txBody>
      </p:sp>
    </p:spTree>
    <p:extLst>
      <p:ext uri="{BB962C8B-B14F-4D97-AF65-F5344CB8AC3E}">
        <p14:creationId xmlns:p14="http://schemas.microsoft.com/office/powerpoint/2010/main" val="7190129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at</a:t>
            </a:r>
            <a:r>
              <a:rPr lang="en-US" baseline="0" dirty="0"/>
              <a:t> some point you think that there are possible criminal actions then you need to stop investigation and consult your city attorney because there are certain rights afforded public employees.</a:t>
            </a:r>
            <a:endParaRPr lang="en-US" dirty="0"/>
          </a:p>
        </p:txBody>
      </p:sp>
      <p:sp>
        <p:nvSpPr>
          <p:cNvPr id="4" name="Slide Number Placeholder 3"/>
          <p:cNvSpPr>
            <a:spLocks noGrp="1"/>
          </p:cNvSpPr>
          <p:nvPr>
            <p:ph type="sldNum" sz="quarter" idx="10"/>
          </p:nvPr>
        </p:nvSpPr>
        <p:spPr/>
        <p:txBody>
          <a:bodyPr/>
          <a:lstStyle/>
          <a:p>
            <a:fld id="{11D59715-F6F2-409F-BFF9-89F93F692E27}" type="slidenum">
              <a:rPr lang="en-US" smtClean="0"/>
              <a:t>82</a:t>
            </a:fld>
            <a:endParaRPr lang="en-US"/>
          </a:p>
        </p:txBody>
      </p:sp>
    </p:spTree>
    <p:extLst>
      <p:ext uri="{BB962C8B-B14F-4D97-AF65-F5344CB8AC3E}">
        <p14:creationId xmlns:p14="http://schemas.microsoft.com/office/powerpoint/2010/main" val="26266962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a:t>
            </a:r>
            <a:r>
              <a:rPr lang="en-US" baseline="0" dirty="0"/>
              <a:t> you cannot give deductions, I would sometimes give the benefits handbook and or CBA which would have the amounts paid bi-weekly, etc.  The requestor could then figure it out themselves.</a:t>
            </a:r>
            <a:endParaRPr lang="en-US" dirty="0"/>
          </a:p>
        </p:txBody>
      </p:sp>
      <p:sp>
        <p:nvSpPr>
          <p:cNvPr id="4" name="Slide Number Placeholder 3"/>
          <p:cNvSpPr>
            <a:spLocks noGrp="1"/>
          </p:cNvSpPr>
          <p:nvPr>
            <p:ph type="sldNum" sz="quarter" idx="10"/>
          </p:nvPr>
        </p:nvSpPr>
        <p:spPr/>
        <p:txBody>
          <a:bodyPr/>
          <a:lstStyle/>
          <a:p>
            <a:fld id="{11D59715-F6F2-409F-BFF9-89F93F692E27}" type="slidenum">
              <a:rPr lang="en-US" smtClean="0"/>
              <a:t>83</a:t>
            </a:fld>
            <a:endParaRPr lang="en-US"/>
          </a:p>
        </p:txBody>
      </p:sp>
    </p:spTree>
    <p:extLst>
      <p:ext uri="{BB962C8B-B14F-4D97-AF65-F5344CB8AC3E}">
        <p14:creationId xmlns:p14="http://schemas.microsoft.com/office/powerpoint/2010/main" val="25602855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Former employees</a:t>
            </a:r>
            <a:r>
              <a:rPr lang="en-US" baseline="0" dirty="0"/>
              <a:t> can be different – but is it really?</a:t>
            </a:r>
            <a:endParaRPr lang="en-US" dirty="0"/>
          </a:p>
        </p:txBody>
      </p:sp>
      <p:sp>
        <p:nvSpPr>
          <p:cNvPr id="4" name="Slide Number Placeholder 3"/>
          <p:cNvSpPr>
            <a:spLocks noGrp="1"/>
          </p:cNvSpPr>
          <p:nvPr>
            <p:ph type="sldNum" sz="quarter" idx="10"/>
          </p:nvPr>
        </p:nvSpPr>
        <p:spPr/>
        <p:txBody>
          <a:bodyPr/>
          <a:lstStyle/>
          <a:p>
            <a:fld id="{11D59715-F6F2-409F-BFF9-89F93F692E27}" type="slidenum">
              <a:rPr lang="en-US" smtClean="0"/>
              <a:t>85</a:t>
            </a:fld>
            <a:endParaRPr lang="en-US"/>
          </a:p>
        </p:txBody>
      </p:sp>
    </p:spTree>
    <p:extLst>
      <p:ext uri="{BB962C8B-B14F-4D97-AF65-F5344CB8AC3E}">
        <p14:creationId xmlns:p14="http://schemas.microsoft.com/office/powerpoint/2010/main" val="15793326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D59715-F6F2-409F-BFF9-89F93F692E27}" type="slidenum">
              <a:rPr lang="en-US" smtClean="0"/>
              <a:t>88</a:t>
            </a:fld>
            <a:endParaRPr lang="en-US"/>
          </a:p>
        </p:txBody>
      </p:sp>
    </p:spTree>
    <p:extLst>
      <p:ext uri="{BB962C8B-B14F-4D97-AF65-F5344CB8AC3E}">
        <p14:creationId xmlns:p14="http://schemas.microsoft.com/office/powerpoint/2010/main" val="20485784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D59715-F6F2-409F-BFF9-89F93F692E27}" type="slidenum">
              <a:rPr lang="en-US" smtClean="0"/>
              <a:t>89</a:t>
            </a:fld>
            <a:endParaRPr lang="en-US"/>
          </a:p>
        </p:txBody>
      </p:sp>
    </p:spTree>
    <p:extLst>
      <p:ext uri="{BB962C8B-B14F-4D97-AF65-F5344CB8AC3E}">
        <p14:creationId xmlns:p14="http://schemas.microsoft.com/office/powerpoint/2010/main" val="2048578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Char char="–"/>
              <a:defRPr sz="28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Char char="–"/>
              <a:defRPr sz="28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Char char="–"/>
              <a:defRPr sz="28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Char char="–"/>
              <a:defRPr sz="2800">
                <a:solidFill>
                  <a:schemeClr val="tx1"/>
                </a:solidFill>
                <a:latin typeface="Times New Roman" panose="02020603050405020304" pitchFamily="18" charset="0"/>
              </a:defRPr>
            </a:lvl9pPr>
          </a:lstStyle>
          <a:p>
            <a:pPr eaLnBrk="1" hangingPunct="1">
              <a:defRPr/>
            </a:pPr>
            <a:fld id="{4EB703ED-9119-42BF-A85A-EB88A3527AAF}" type="slidenum">
              <a:rPr lang="en-US" altLang="en-US" sz="1200" smtClean="0"/>
              <a:pPr eaLnBrk="1" hangingPunct="1">
                <a:defRPr/>
              </a:pPr>
              <a:t>44</a:t>
            </a:fld>
            <a:endParaRPr lang="en-US" altLang="en-US" sz="1200"/>
          </a:p>
        </p:txBody>
      </p:sp>
      <p:sp>
        <p:nvSpPr>
          <p:cNvPr id="83971" name="Rectangle 1026"/>
          <p:cNvSpPr>
            <a:spLocks noGrp="1" noRot="1" noChangeAspect="1" noChangeArrowheads="1" noTextEdit="1"/>
          </p:cNvSpPr>
          <p:nvPr>
            <p:ph type="sldImg"/>
          </p:nvPr>
        </p:nvSpPr>
        <p:spPr>
          <a:ln/>
        </p:spPr>
      </p:sp>
      <p:sp>
        <p:nvSpPr>
          <p:cNvPr id="83972"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100" b="1" u="sng" dirty="0">
                <a:solidFill>
                  <a:srgbClr val="FF0000"/>
                </a:solidFill>
                <a:cs typeface="Times New Roman" panose="02020603050405020304" pitchFamily="18" charset="0"/>
              </a:rPr>
              <a:t>Bullying!!!</a:t>
            </a:r>
          </a:p>
          <a:p>
            <a:endParaRPr lang="en-US" altLang="en-US" sz="1100" b="1" u="sng" dirty="0">
              <a:solidFill>
                <a:srgbClr val="FF0000"/>
              </a:solidFill>
              <a:cs typeface="Times New Roman" panose="02020603050405020304" pitchFamily="18" charset="0"/>
            </a:endParaRPr>
          </a:p>
          <a:p>
            <a:r>
              <a:rPr lang="en-US" altLang="en-US" sz="1100" b="1" u="sng" dirty="0">
                <a:solidFill>
                  <a:srgbClr val="FF0000"/>
                </a:solidFill>
                <a:cs typeface="Times New Roman" panose="02020603050405020304" pitchFamily="18" charset="0"/>
              </a:rPr>
              <a:t>MIGHT NOT VIOLATE THE LAW BUT WILL VIOLATE THE TOWN BOARD’S RESOLUTION:</a:t>
            </a:r>
          </a:p>
          <a:p>
            <a:r>
              <a:rPr lang="en-US" altLang="en-US" sz="1100" dirty="0">
                <a:cs typeface="Times New Roman" panose="02020603050405020304" pitchFamily="18" charset="0"/>
              </a:rPr>
              <a:t>An obnoxious supervisor’s comments to employee including “</a:t>
            </a:r>
            <a:r>
              <a:rPr lang="en-US" altLang="en-US" sz="1100" b="1" dirty="0">
                <a:cs typeface="Times New Roman" panose="02020603050405020304" pitchFamily="18" charset="0"/>
              </a:rPr>
              <a:t>what the hell is going on</a:t>
            </a:r>
            <a:r>
              <a:rPr lang="en-US" altLang="en-US" sz="1100" dirty="0">
                <a:cs typeface="Times New Roman" panose="02020603050405020304" pitchFamily="18" charset="0"/>
              </a:rPr>
              <a:t>” and </a:t>
            </a:r>
            <a:r>
              <a:rPr lang="en-US" altLang="en-US" sz="1100" b="1" dirty="0">
                <a:cs typeface="Times New Roman" panose="02020603050405020304" pitchFamily="18" charset="0"/>
              </a:rPr>
              <a:t>“what the hell are you doing”</a:t>
            </a:r>
            <a:r>
              <a:rPr lang="en-US" altLang="en-US" sz="1100" dirty="0">
                <a:cs typeface="Times New Roman" panose="02020603050405020304" pitchFamily="18" charset="0"/>
              </a:rPr>
              <a:t> and actions such as </a:t>
            </a:r>
            <a:r>
              <a:rPr lang="en-US" altLang="en-US" sz="1100" b="1" dirty="0">
                <a:cs typeface="Times New Roman" panose="02020603050405020304" pitchFamily="18" charset="0"/>
              </a:rPr>
              <a:t>permitting a door to close in an employee’s face</a:t>
            </a:r>
            <a:r>
              <a:rPr lang="en-US" altLang="en-US" sz="1100" dirty="0">
                <a:cs typeface="Times New Roman" panose="02020603050405020304" pitchFamily="18" charset="0"/>
              </a:rPr>
              <a:t> and </a:t>
            </a:r>
            <a:r>
              <a:rPr lang="en-US" altLang="en-US" sz="1100" b="1" dirty="0">
                <a:cs typeface="Times New Roman" panose="02020603050405020304" pitchFamily="18" charset="0"/>
              </a:rPr>
              <a:t>cutting her off in the parking lot did not constitute racial harassment</a:t>
            </a:r>
            <a:r>
              <a:rPr lang="en-US" altLang="en-US" sz="1100" dirty="0">
                <a:cs typeface="Times New Roman" panose="02020603050405020304" pitchFamily="18" charset="0"/>
              </a:rPr>
              <a:t> because they did not have racial overtones, were non-discriminatory and were not severe enough to create a hostile work environment.  Most importantly, the employee was not singled out for disrespectful treatment by the supervisor, who regularly shared his vulgar and abusive language with all of his co-workers.  </a:t>
            </a:r>
            <a:r>
              <a:rPr lang="en-US" altLang="en-US" sz="1100" b="1" i="1" dirty="0">
                <a:cs typeface="Times New Roman" panose="02020603050405020304" pitchFamily="18" charset="0"/>
              </a:rPr>
              <a:t>Hardin v. SC Johnson and Sons</a:t>
            </a:r>
            <a:r>
              <a:rPr lang="en-US" altLang="en-US" sz="1100" dirty="0">
                <a:cs typeface="Times New Roman" panose="02020603050405020304" pitchFamily="18" charset="0"/>
              </a:rPr>
              <a:t>, 167 F.3d 340 (7</a:t>
            </a:r>
            <a:r>
              <a:rPr lang="en-US" altLang="en-US" sz="1100" baseline="30000" dirty="0">
                <a:cs typeface="Times New Roman" panose="02020603050405020304" pitchFamily="18" charset="0"/>
              </a:rPr>
              <a:t>th</a:t>
            </a:r>
            <a:r>
              <a:rPr lang="en-US" altLang="en-US" sz="1100" dirty="0">
                <a:cs typeface="Times New Roman" panose="02020603050405020304" pitchFamily="18" charset="0"/>
              </a:rPr>
              <a:t> Cir. 1999)  (I.e. Equal Opportunity Jerk)  </a:t>
            </a:r>
          </a:p>
          <a:p>
            <a:endParaRPr lang="en-US" altLang="en-US" dirty="0">
              <a:cs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Char char="–"/>
              <a:defRPr sz="28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Char char="–"/>
              <a:defRPr sz="28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Char char="–"/>
              <a:defRPr sz="28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Char char="–"/>
              <a:defRPr sz="2800">
                <a:solidFill>
                  <a:schemeClr val="tx1"/>
                </a:solidFill>
                <a:latin typeface="Times New Roman" panose="02020603050405020304" pitchFamily="18" charset="0"/>
              </a:defRPr>
            </a:lvl9pPr>
          </a:lstStyle>
          <a:p>
            <a:pPr eaLnBrk="1" hangingPunct="1">
              <a:defRPr/>
            </a:pPr>
            <a:fld id="{F90233FD-F773-4431-9140-7F5A129165B7}" type="slidenum">
              <a:rPr lang="en-US" altLang="en-US" sz="1200" smtClean="0"/>
              <a:pPr eaLnBrk="1" hangingPunct="1">
                <a:defRPr/>
              </a:pPr>
              <a:t>45</a:t>
            </a:fld>
            <a:endParaRPr lang="en-US" altLang="en-US" sz="120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a:p>
            <a:r>
              <a:rPr lang="en-US" b="1" dirty="0"/>
              <a:t>Tabor v. </a:t>
            </a:r>
            <a:r>
              <a:rPr lang="en-US" b="1" dirty="0" err="1"/>
              <a:t>Hilty</a:t>
            </a:r>
            <a:r>
              <a:rPr lang="en-US" b="1" dirty="0"/>
              <a:t>, Inc., 703 F.3d 1206 (10th Cir. 2013). </a:t>
            </a:r>
            <a:r>
              <a:rPr lang="en-US" dirty="0"/>
              <a:t>– During an interview for promotion to a managerial position, a division manager told the female plaintiff that as a woman, she would need to work harder to learn the equipment/tools equipment/tools well enough to demonstrate them for customers or she would be “chewed up and spit out.” – The division manager also expressed concern that the position’s travel requirements would present issues for the plaintiff because she was a wife and mother. – The Tenth Circuit reversed the district court, holding that the division manager’s statements were made during the interview and shortly before the decision not to promote the plaintiff, thus constituting direct evidence of gender discrimination.</a:t>
            </a:r>
          </a:p>
          <a:p>
            <a:endParaRPr lang="en-US" altLang="en-US" dirty="0"/>
          </a:p>
          <a:p>
            <a:r>
              <a:rPr lang="en-US" b="1" dirty="0"/>
              <a:t>Williams‐</a:t>
            </a:r>
            <a:r>
              <a:rPr lang="en-US" b="1" dirty="0" err="1"/>
              <a:t>Boldware</a:t>
            </a:r>
            <a:r>
              <a:rPr lang="en-US" b="1" dirty="0"/>
              <a:t> v. Denton </a:t>
            </a:r>
            <a:r>
              <a:rPr lang="en-US" b="1" dirty="0" err="1"/>
              <a:t>Cnty</a:t>
            </a:r>
            <a:r>
              <a:rPr lang="en-US" b="1" dirty="0"/>
              <a:t>., Tex., </a:t>
            </a:r>
            <a:r>
              <a:rPr lang="en-US" dirty="0"/>
              <a:t>741 F.3d 635 (5th Cir. 2014), pet. for cert. filed (U.S. June 3, 2014). – African‐American prosecutor alleged that a racial harassment incident occurred when a white ADA walked into his office to discuss a case involving an African‐American woman who had desecrated a cemetery. The ADA told Plaintiff that the case “made him understand why people hung from trees” and made him “want to go home and put on his white pointy hat.” – After Plaintiff informed the ADA that his comments were “inappropriate and upsetting,” the ADA sent Plaintiff an emailed apology. Still upset, Plaintiff arranged a meeting with two managers and the ADA was later reprimanded and required to attend diversity training. </a:t>
            </a:r>
          </a:p>
          <a:p>
            <a:endParaRPr lang="en-US" dirty="0"/>
          </a:p>
          <a:p>
            <a:r>
              <a:rPr lang="en-US" dirty="0"/>
              <a:t>The Fifth Circuit reversed a jury verdict for the plaintiff, holding that the employer took prompt remedial action in response to the alleged racial harassment, thereby precluding liability. – Explaining that the adequacy of an employer’s response depends on the particular facts of a case, the court noted that this case did not involve a “protracted outpouring of racially invidious harassment that required large‐scale institutional reform.” Here, the employer met its requirement to take prompt action to prevent the particular ADA and others from harassing the plaintiff.</a:t>
            </a:r>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YES, in 2014 a female, African American, sales consultant at a tile and stone manufacturer did business</a:t>
            </a:r>
            <a:r>
              <a:rPr lang="en-US" baseline="0" dirty="0"/>
              <a:t> with a salesman for a home and remodeling center.  The sales consultant complained to her supervisor that this salesman referred to women as black bitches, would talk about bringing beautiful black women home with him and made comments about partying with “</a:t>
            </a:r>
            <a:r>
              <a:rPr lang="en-US" baseline="0" dirty="0" err="1"/>
              <a:t>ni</a:t>
            </a:r>
            <a:r>
              <a:rPr lang="en-US" baseline="0" dirty="0"/>
              <a:t>**</a:t>
            </a:r>
            <a:r>
              <a:rPr lang="en-US" baseline="0" dirty="0" err="1"/>
              <a:t>ers</a:t>
            </a:r>
            <a:r>
              <a:rPr lang="en-US" baseline="0" dirty="0"/>
              <a:t>”.  She complained to her boss who continued to allow the salesman on the premises but barred him from communicating with the sales consultant.  The sales consultant resigned and sued for race harassment.  Court allowing a jury to decide whether her employer did what they could to protect her.</a:t>
            </a:r>
          </a:p>
          <a:p>
            <a:endParaRPr lang="en-US" baseline="0" dirty="0"/>
          </a:p>
          <a:p>
            <a:r>
              <a:rPr lang="en-US" altLang="en-US" b="1" u="sng" dirty="0" err="1"/>
              <a:t>Folkerson</a:t>
            </a:r>
            <a:r>
              <a:rPr lang="en-US" altLang="en-US" b="1" u="sng" dirty="0"/>
              <a:t> v Circus </a:t>
            </a:r>
            <a:r>
              <a:rPr lang="en-US" altLang="en-US" b="1" u="sng" dirty="0" err="1"/>
              <a:t>Circus</a:t>
            </a:r>
            <a:r>
              <a:rPr lang="en-US" altLang="en-US" b="1" u="sng" dirty="0"/>
              <a:t> Enterprises</a:t>
            </a:r>
            <a:r>
              <a:rPr lang="en-US" altLang="en-US" dirty="0"/>
              <a:t>, 107 F.3d 754 (10</a:t>
            </a:r>
            <a:r>
              <a:rPr lang="en-US" altLang="en-US" baseline="30000" dirty="0"/>
              <a:t>th</a:t>
            </a:r>
            <a:r>
              <a:rPr lang="en-US" altLang="en-US" dirty="0"/>
              <a:t> Cir. 1997),  mime of casino said she was sexually harassed by patrons at casino.  Said Patrons would come up and touch her to see if she was real.  Patron grabbed mime and she punched patron in face.  Mime was ultimately fired.  Court said that </a:t>
            </a:r>
            <a:r>
              <a:rPr lang="en-US" altLang="en-US" b="1" dirty="0"/>
              <a:t>employer can be responsible for sexual harassment of 3</a:t>
            </a:r>
            <a:r>
              <a:rPr lang="en-US" altLang="en-US" b="1" baseline="30000" dirty="0"/>
              <a:t>rd</a:t>
            </a:r>
            <a:r>
              <a:rPr lang="en-US" altLang="en-US" b="1" dirty="0"/>
              <a:t> parties by not taking immediate or corrective action when it knew or should have known of conduct</a:t>
            </a:r>
            <a:r>
              <a:rPr lang="en-US" altLang="en-US" dirty="0"/>
              <a:t>.  Result was mime lost her case!</a:t>
            </a:r>
          </a:p>
          <a:p>
            <a:endParaRPr lang="en-US" altLang="en-US" dirty="0"/>
          </a:p>
          <a:p>
            <a:r>
              <a:rPr lang="en-US" altLang="en-US" b="1" i="1" u="sng" dirty="0" err="1"/>
              <a:t>Freitage</a:t>
            </a:r>
            <a:r>
              <a:rPr lang="en-US" altLang="en-US" b="1" i="1" u="sng" dirty="0"/>
              <a:t> v. Ayers</a:t>
            </a:r>
            <a:r>
              <a:rPr lang="en-US" altLang="en-US" dirty="0"/>
              <a:t>, 468 F.3d 528 (9</a:t>
            </a:r>
            <a:r>
              <a:rPr lang="en-US" altLang="en-US" baseline="30000" dirty="0"/>
              <a:t>th</a:t>
            </a:r>
            <a:r>
              <a:rPr lang="en-US" altLang="en-US" dirty="0"/>
              <a:t> Cir. 2006)  Plaintiff worked in a prison that housed the state’s most violent criminals.  She frequently observed inmates masturbating.  When she tried to discipline the inmates she was undermined by her supervisors and she complained.  Court held that employer was liable for the harassing conduct of non-employee inmates where the employer either ratifies or acquiesces in the harassment by not taking immediate or corrective action when it knew or should have known of the behavior.</a:t>
            </a:r>
          </a:p>
          <a:p>
            <a:endParaRPr lang="en-US" dirty="0"/>
          </a:p>
        </p:txBody>
      </p:sp>
      <p:sp>
        <p:nvSpPr>
          <p:cNvPr id="4" name="Slide Number Placeholder 3"/>
          <p:cNvSpPr>
            <a:spLocks noGrp="1"/>
          </p:cNvSpPr>
          <p:nvPr>
            <p:ph type="sldNum" sz="quarter" idx="10"/>
          </p:nvPr>
        </p:nvSpPr>
        <p:spPr/>
        <p:txBody>
          <a:bodyPr/>
          <a:lstStyle/>
          <a:p>
            <a:pPr>
              <a:defRPr/>
            </a:pPr>
            <a:fld id="{977823F3-A8B3-47E3-B9E5-B513DEA85ABE}" type="slidenum">
              <a:rPr lang="en-US" altLang="en-US" smtClean="0"/>
              <a:pPr>
                <a:defRPr/>
              </a:pPr>
              <a:t>46</a:t>
            </a:fld>
            <a:endParaRPr lang="en-US" altLang="en-US"/>
          </a:p>
        </p:txBody>
      </p:sp>
    </p:spTree>
    <p:extLst>
      <p:ext uri="{BB962C8B-B14F-4D97-AF65-F5344CB8AC3E}">
        <p14:creationId xmlns:p14="http://schemas.microsoft.com/office/powerpoint/2010/main" val="42276086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Char char="–"/>
              <a:defRPr sz="28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Char char="–"/>
              <a:defRPr sz="28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Char char="–"/>
              <a:defRPr sz="28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Char char="–"/>
              <a:defRPr sz="2800">
                <a:solidFill>
                  <a:schemeClr val="tx1"/>
                </a:solidFill>
                <a:latin typeface="Times New Roman" panose="02020603050405020304" pitchFamily="18" charset="0"/>
              </a:defRPr>
            </a:lvl9pPr>
          </a:lstStyle>
          <a:p>
            <a:pPr eaLnBrk="1" hangingPunct="1">
              <a:defRPr/>
            </a:pPr>
            <a:fld id="{AEE767C5-E089-455D-999D-9754AF912C9C}" type="slidenum">
              <a:rPr lang="en-US" altLang="en-US" sz="1200" smtClean="0"/>
              <a:pPr eaLnBrk="1" hangingPunct="1">
                <a:defRPr/>
              </a:pPr>
              <a:t>47</a:t>
            </a:fld>
            <a:endParaRPr lang="en-US" altLang="en-US" sz="1200"/>
          </a:p>
        </p:txBody>
      </p:sp>
      <p:sp>
        <p:nvSpPr>
          <p:cNvPr id="142339" name="Rectangle 2"/>
          <p:cNvSpPr>
            <a:spLocks noGrp="1" noRot="1" noChangeAspect="1" noChangeArrowheads="1" noTextEdit="1"/>
          </p:cNvSpPr>
          <p:nvPr>
            <p:ph type="sldImg"/>
          </p:nvPr>
        </p:nvSpPr>
        <p:spPr>
          <a:xfrm>
            <a:off x="390525" y="685800"/>
            <a:ext cx="6230938" cy="3505200"/>
          </a:xfrm>
          <a:ln/>
        </p:spPr>
      </p:sp>
      <p:sp>
        <p:nvSpPr>
          <p:cNvPr id="142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Don’t blow off complaint. Always feel free to call the Clerk, PWA Secretary, Town Attorney, OMAG, etc. if unsure.</a:t>
            </a:r>
          </a:p>
          <a:p>
            <a:endParaRPr lang="en-US" altLang="en-US"/>
          </a:p>
          <a:p>
            <a:r>
              <a:rPr lang="en-US" altLang="en-US" b="1" u="sng">
                <a:solidFill>
                  <a:srgbClr val="656565"/>
                </a:solidFill>
                <a:latin typeface="Verdana" panose="020B0604030504040204" pitchFamily="34" charset="0"/>
              </a:rPr>
              <a:t>Deters v. Equifax Credit Information Services, Inc</a:t>
            </a:r>
            <a:r>
              <a:rPr lang="en-US" altLang="en-US" b="1">
                <a:solidFill>
                  <a:srgbClr val="656565"/>
                </a:solidFill>
                <a:latin typeface="Verdana" panose="020B0604030504040204" pitchFamily="34" charset="0"/>
              </a:rPr>
              <a:t>.</a:t>
            </a:r>
            <a:r>
              <a:rPr lang="en-US" altLang="en-US">
                <a:solidFill>
                  <a:srgbClr val="000000"/>
                </a:solidFill>
                <a:latin typeface="Verdana" panose="020B0604030504040204" pitchFamily="34" charset="0"/>
              </a:rPr>
              <a:t>, </a:t>
            </a:r>
            <a:r>
              <a:rPr lang="en-US" altLang="en-US" b="1">
                <a:solidFill>
                  <a:srgbClr val="656565"/>
                </a:solidFill>
                <a:latin typeface="Verdana" panose="020B0604030504040204" pitchFamily="34" charset="0"/>
              </a:rPr>
              <a:t>202 F.3d 1262</a:t>
            </a:r>
            <a:r>
              <a:rPr lang="en-US" altLang="en-US">
                <a:solidFill>
                  <a:srgbClr val="000000"/>
                </a:solidFill>
                <a:latin typeface="Verdana" panose="020B0604030504040204" pitchFamily="34" charset="0"/>
              </a:rPr>
              <a:t> (10</a:t>
            </a:r>
            <a:r>
              <a:rPr lang="en-US" altLang="en-US" baseline="30000">
                <a:solidFill>
                  <a:srgbClr val="000000"/>
                </a:solidFill>
                <a:latin typeface="Verdana" panose="020B0604030504040204" pitchFamily="34" charset="0"/>
              </a:rPr>
              <a:t>th</a:t>
            </a:r>
            <a:r>
              <a:rPr lang="en-US" altLang="en-US">
                <a:solidFill>
                  <a:srgbClr val="000000"/>
                </a:solidFill>
                <a:latin typeface="Verdana" panose="020B0604030504040204" pitchFamily="34" charset="0"/>
              </a:rPr>
              <a:t> Cir. </a:t>
            </a:r>
            <a:r>
              <a:rPr lang="en-US" altLang="en-US" b="1">
                <a:solidFill>
                  <a:srgbClr val="656565"/>
                </a:solidFill>
                <a:latin typeface="Verdana" panose="020B0604030504040204" pitchFamily="34" charset="0"/>
              </a:rPr>
              <a:t>2000)  Deters was an administrative assistant in a debt collection office for Equifax in Kansas Deters complained to her supervisor about sexual harassment by fellow male employees who were debt collectors for the office.  She was called f--- bitch, told sexually explicit and crude jokes, leered at, and comments about her breasts by.</a:t>
            </a:r>
          </a:p>
          <a:p>
            <a:endParaRPr lang="en-US" altLang="en-US" b="1">
              <a:solidFill>
                <a:srgbClr val="656565"/>
              </a:solidFill>
              <a:latin typeface="Verdana" panose="020B0604030504040204" pitchFamily="34" charset="0"/>
            </a:endParaRPr>
          </a:p>
          <a:p>
            <a:r>
              <a:rPr lang="en-US" altLang="en-US" b="1">
                <a:solidFill>
                  <a:srgbClr val="656565"/>
                </a:solidFill>
                <a:latin typeface="Verdana" panose="020B0604030504040204" pitchFamily="34" charset="0"/>
              </a:rPr>
              <a:t>Mr. Taylor was the “branch” manager for Equifax.  He did all the hiring, firing, etc.  Mr. Taylor told Ms. Deters that he would look into it but reminded her that she wasn’t a “revenue” producer.  Basically, he did nothing.</a:t>
            </a:r>
          </a:p>
          <a:p>
            <a:endParaRPr lang="en-US" altLang="en-US" b="1">
              <a:solidFill>
                <a:srgbClr val="656565"/>
              </a:solidFill>
              <a:latin typeface="Verdana" panose="020B0604030504040204" pitchFamily="34" charset="0"/>
            </a:endParaRPr>
          </a:p>
          <a:p>
            <a:r>
              <a:rPr lang="en-US" altLang="en-US" b="1">
                <a:solidFill>
                  <a:srgbClr val="656565"/>
                </a:solidFill>
                <a:latin typeface="Verdana" panose="020B0604030504040204" pitchFamily="34" charset="0"/>
              </a:rPr>
              <a:t>Court held that Punitive Damages of $295,000 was not excessive.</a:t>
            </a:r>
          </a:p>
        </p:txBody>
      </p:sp>
    </p:spTree>
    <p:extLst>
      <p:ext uri="{BB962C8B-B14F-4D97-AF65-F5344CB8AC3E}">
        <p14:creationId xmlns:p14="http://schemas.microsoft.com/office/powerpoint/2010/main" val="13416505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Char char="–"/>
              <a:defRPr sz="28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Char char="–"/>
              <a:defRPr sz="28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Char char="–"/>
              <a:defRPr sz="28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Char char="–"/>
              <a:defRPr sz="2800">
                <a:solidFill>
                  <a:schemeClr val="tx1"/>
                </a:solidFill>
                <a:latin typeface="Times New Roman" panose="02020603050405020304" pitchFamily="18" charset="0"/>
              </a:defRPr>
            </a:lvl9pPr>
          </a:lstStyle>
          <a:p>
            <a:pPr eaLnBrk="1" hangingPunct="1">
              <a:defRPr/>
            </a:pPr>
            <a:fld id="{E3656A9E-93E4-42D7-A29B-F5EC9FBC48E0}" type="slidenum">
              <a:rPr lang="en-US" altLang="en-US" sz="1200" smtClean="0"/>
              <a:pPr eaLnBrk="1" hangingPunct="1">
                <a:defRPr/>
              </a:pPr>
              <a:t>49</a:t>
            </a:fld>
            <a:endParaRPr lang="en-US" altLang="en-US" sz="1200"/>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No.  </a:t>
            </a:r>
          </a:p>
          <a:p>
            <a:pPr>
              <a:buFontTx/>
              <a:buChar char="•"/>
            </a:pPr>
            <a:r>
              <a:rPr lang="en-US" altLang="en-US"/>
              <a:t>You should advise the employee that you can’t keep matters confidential if it involves discrimination or harassment, you must take action or report it.  Emphasize Confidential, do not discourage reporting.</a:t>
            </a:r>
          </a:p>
          <a:p>
            <a:pPr>
              <a:buFontTx/>
              <a:buChar char="•"/>
            </a:pPr>
            <a:r>
              <a:rPr lang="en-US" altLang="en-US"/>
              <a:t>Follow-up with employee to see if situation still occurs.</a:t>
            </a:r>
          </a:p>
          <a:p>
            <a:pPr>
              <a:buFontTx/>
              <a:buChar char="•"/>
            </a:pPr>
            <a:r>
              <a:rPr lang="en-US" altLang="en-US"/>
              <a:t>Remember:  Liability when knew or should have known!</a:t>
            </a:r>
          </a:p>
          <a:p>
            <a:pPr>
              <a:buFontTx/>
              <a:buChar char="•"/>
            </a:pPr>
            <a:r>
              <a:rPr lang="en-US" altLang="en-US"/>
              <a:t>Investigation should continue even if the alleged victim or the complainant doe not request or consent to investigation!</a:t>
            </a:r>
          </a:p>
          <a:p>
            <a:pPr>
              <a:buFontTx/>
              <a:buChar char="•"/>
            </a:pPr>
            <a:r>
              <a:rPr lang="en-US" altLang="en-US"/>
              <a:t>You have no idea if there is any other complaints out there</a:t>
            </a:r>
          </a:p>
          <a:p>
            <a:pPr>
              <a:buFontTx/>
              <a:buChar char="•"/>
            </a:pPr>
            <a:endParaRPr lang="en-US" altLang="en-US"/>
          </a:p>
        </p:txBody>
      </p:sp>
    </p:spTree>
    <p:extLst>
      <p:ext uri="{BB962C8B-B14F-4D97-AF65-F5344CB8AC3E}">
        <p14:creationId xmlns:p14="http://schemas.microsoft.com/office/powerpoint/2010/main" val="3882227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100" dirty="0"/>
              <a:t>Must investigate even if employee has a long history of unfounded complaints! Complainant does NOT have to use buzz words – Discrimination, Harassment  Doesn’t matter if complaint is formal or informal –Don’t wait for formal complaint; investigation could take 1 day or 1 month.</a:t>
            </a:r>
          </a:p>
          <a:p>
            <a:endParaRPr lang="en-US" altLang="en-US" sz="1100" dirty="0"/>
          </a:p>
          <a:p>
            <a:r>
              <a:rPr lang="en-US" altLang="en-US" sz="1100" u="sng" dirty="0"/>
              <a:t>Porter v. Erie Foods International (7</a:t>
            </a:r>
            <a:r>
              <a:rPr lang="en-US" altLang="en-US" sz="1100" u="sng" baseline="30000" dirty="0"/>
              <a:t>th</a:t>
            </a:r>
            <a:r>
              <a:rPr lang="en-US" altLang="en-US" sz="1100" u="sng" dirty="0"/>
              <a:t> Cir. August 2009) </a:t>
            </a:r>
            <a:r>
              <a:rPr lang="en-US" altLang="en-US" sz="1100" dirty="0"/>
              <a:t>– Plaintiff was employed at food processing plant (3</a:t>
            </a:r>
            <a:r>
              <a:rPr lang="en-US" altLang="en-US" sz="1100" baseline="30000" dirty="0"/>
              <a:t>rd</a:t>
            </a:r>
            <a:r>
              <a:rPr lang="en-US" altLang="en-US" sz="1100" dirty="0"/>
              <a:t> shift). During the shift  he discovered a noose made from nylon rope hanging from a machine near his workspace.  She notified a supervisor who took down the rope and asked minimal questions regarding the incident.  She then notified her supervisor and HR and an investigation was conducted, including meeting with a second level manager with the entire shift to emphasize that harassment would not be tolerated, an a review of the company’s policy.  The investigation also included private, in-person interviews with Plaintiff and 9 out of 15 workers on that shift.  Plaintiff and co-workers refused to identify who place the noose.  After the investigation the Plaintiff was threatened again by a co-worker holding another noose.  </a:t>
            </a:r>
            <a:r>
              <a:rPr lang="en-US" altLang="en-US" sz="1100" i="1" dirty="0"/>
              <a:t>She reported it to HR would not tell the name of who did it.  </a:t>
            </a:r>
            <a:r>
              <a:rPr lang="en-US" altLang="en-US" sz="1100" dirty="0"/>
              <a:t>The employer offered to allow the Plaintiff to change shifts but she refused.  3 days later she resigned and filed an EEOC charge and a lawsuit.  The Court dismissed the case and it was upheld on appeal because the employer took prompt and remedial action and took the issue seriously – </a:t>
            </a:r>
            <a:r>
              <a:rPr lang="en-US" altLang="en-US" sz="1100" i="1" u="sng" dirty="0"/>
              <a:t>the focus is not upon whether the wrong-doers were punished, but whether the employer took reasonable steps to prevent recurring harassment.</a:t>
            </a:r>
            <a:endParaRPr lang="en-US" altLang="en-US" sz="1100" u="sng" dirty="0"/>
          </a:p>
          <a:p>
            <a:endParaRPr lang="en-US" altLang="en-US" dirty="0"/>
          </a:p>
        </p:txBody>
      </p:sp>
      <p:sp>
        <p:nvSpPr>
          <p:cNvPr id="4" name="Slide Number Placeholder 3"/>
          <p:cNvSpPr>
            <a:spLocks noGrp="1"/>
          </p:cNvSpPr>
          <p:nvPr>
            <p:ph type="sldNum" sz="quarter" idx="5"/>
          </p:nvPr>
        </p:nvSpPr>
        <p:spPr/>
        <p:txBody>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Char char="–"/>
              <a:defRPr sz="28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Char char="–"/>
              <a:defRPr sz="28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Char char="–"/>
              <a:defRPr sz="28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Char char="–"/>
              <a:defRPr sz="2800">
                <a:solidFill>
                  <a:schemeClr val="tx1"/>
                </a:solidFill>
                <a:latin typeface="Times New Roman" panose="02020603050405020304" pitchFamily="18" charset="0"/>
              </a:defRPr>
            </a:lvl9pPr>
          </a:lstStyle>
          <a:p>
            <a:pPr eaLnBrk="1" hangingPunct="1">
              <a:defRPr/>
            </a:pPr>
            <a:fld id="{800DBC50-6EBB-43F0-838C-5C24CDBC314B}" type="slidenum">
              <a:rPr lang="en-US" altLang="en-US" sz="1200" smtClean="0"/>
              <a:pPr eaLnBrk="1" hangingPunct="1">
                <a:defRPr/>
              </a:pPr>
              <a:t>51</a:t>
            </a:fld>
            <a:endParaRPr lang="en-US" altLang="en-US" sz="1200"/>
          </a:p>
        </p:txBody>
      </p:sp>
    </p:spTree>
    <p:extLst>
      <p:ext uri="{BB962C8B-B14F-4D97-AF65-F5344CB8AC3E}">
        <p14:creationId xmlns:p14="http://schemas.microsoft.com/office/powerpoint/2010/main" val="3048609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kumimoji="1" lang="en-US" sz="1200" kern="1200" dirty="0">
                <a:solidFill>
                  <a:schemeClr val="tx1"/>
                </a:solidFill>
                <a:effectLst/>
                <a:latin typeface="Times New Roman" pitchFamily="18" charset="0"/>
                <a:ea typeface="+mn-ea"/>
                <a:cs typeface="+mn-cs"/>
              </a:rPr>
              <a:t>The </a:t>
            </a:r>
            <a:r>
              <a:rPr kumimoji="1" lang="en-US" sz="1200" i="1" kern="1200" dirty="0">
                <a:solidFill>
                  <a:schemeClr val="tx1"/>
                </a:solidFill>
                <a:effectLst/>
                <a:latin typeface="Times New Roman" pitchFamily="18" charset="0"/>
                <a:ea typeface="+mn-ea"/>
                <a:cs typeface="+mn-cs"/>
              </a:rPr>
              <a:t>Garrity</a:t>
            </a:r>
            <a:r>
              <a:rPr kumimoji="1" lang="en-US" sz="1200" kern="1200" dirty="0">
                <a:solidFill>
                  <a:schemeClr val="tx1"/>
                </a:solidFill>
                <a:effectLst/>
                <a:latin typeface="Times New Roman" pitchFamily="18" charset="0"/>
                <a:ea typeface="+mn-ea"/>
                <a:cs typeface="+mn-cs"/>
              </a:rPr>
              <a:t> warning:  The </a:t>
            </a:r>
            <a:r>
              <a:rPr kumimoji="1" lang="en-US" sz="1200" i="1" kern="1200" dirty="0">
                <a:solidFill>
                  <a:schemeClr val="tx1"/>
                </a:solidFill>
                <a:effectLst/>
                <a:latin typeface="Times New Roman" pitchFamily="18" charset="0"/>
                <a:ea typeface="+mn-ea"/>
                <a:cs typeface="+mn-cs"/>
              </a:rPr>
              <a:t>Garrity</a:t>
            </a:r>
            <a:r>
              <a:rPr kumimoji="1" lang="en-US" sz="1200" kern="1200" dirty="0">
                <a:solidFill>
                  <a:schemeClr val="tx1"/>
                </a:solidFill>
                <a:effectLst/>
                <a:latin typeface="Times New Roman" pitchFamily="18" charset="0"/>
                <a:ea typeface="+mn-ea"/>
                <a:cs typeface="+mn-cs"/>
              </a:rPr>
              <a:t> notice advises subjects of their criminal and administrative liability for any statements they may make, but also advises subjects of their right to remain silent on any issues that tend to implicate them in a crime. (Attachment xx: Garrity Notice)</a:t>
            </a:r>
            <a:endParaRPr kumimoji="1" lang="en-US" sz="1100" kern="1200" dirty="0">
              <a:solidFill>
                <a:schemeClr val="tx1"/>
              </a:solidFill>
              <a:effectLst/>
              <a:latin typeface="Times New Roman" pitchFamily="18" charset="0"/>
              <a:ea typeface="+mn-ea"/>
              <a:cs typeface="+mn-cs"/>
            </a:endParaRPr>
          </a:p>
          <a:p>
            <a:pPr lvl="2"/>
            <a:r>
              <a:rPr kumimoji="1" lang="en-US" sz="1200" kern="1200" dirty="0">
                <a:solidFill>
                  <a:schemeClr val="tx1"/>
                </a:solidFill>
                <a:effectLst/>
                <a:latin typeface="Times New Roman" pitchFamily="18" charset="0"/>
                <a:ea typeface="+mn-ea"/>
                <a:cs typeface="+mn-cs"/>
              </a:rPr>
              <a:t>What are the Options when </a:t>
            </a:r>
            <a:r>
              <a:rPr kumimoji="1" lang="en-US" sz="1200" i="1" kern="1200" dirty="0">
                <a:solidFill>
                  <a:schemeClr val="tx1"/>
                </a:solidFill>
                <a:effectLst/>
                <a:latin typeface="Times New Roman" pitchFamily="18" charset="0"/>
                <a:ea typeface="+mn-ea"/>
                <a:cs typeface="+mn-cs"/>
              </a:rPr>
              <a:t>Garrity</a:t>
            </a:r>
            <a:r>
              <a:rPr kumimoji="1" lang="en-US" sz="1200" kern="1200" dirty="0">
                <a:solidFill>
                  <a:schemeClr val="tx1"/>
                </a:solidFill>
                <a:effectLst/>
                <a:latin typeface="Times New Roman" pitchFamily="18" charset="0"/>
                <a:ea typeface="+mn-ea"/>
                <a:cs typeface="+mn-cs"/>
              </a:rPr>
              <a:t> is requested?</a:t>
            </a:r>
            <a:endParaRPr kumimoji="1" lang="en-US" sz="1100" kern="1200" dirty="0">
              <a:solidFill>
                <a:schemeClr val="tx1"/>
              </a:solidFill>
              <a:effectLst/>
              <a:latin typeface="Times New Roman" pitchFamily="18" charset="0"/>
              <a:ea typeface="+mn-ea"/>
              <a:cs typeface="+mn-cs"/>
            </a:endParaRPr>
          </a:p>
          <a:p>
            <a:pPr marL="1600200" lvl="3" indent="-228600">
              <a:buAutoNum type="arabicPeriod"/>
            </a:pPr>
            <a:r>
              <a:rPr kumimoji="1" lang="en-US" sz="1200" kern="1200" dirty="0">
                <a:solidFill>
                  <a:schemeClr val="tx1"/>
                </a:solidFill>
                <a:effectLst/>
                <a:latin typeface="Times New Roman" pitchFamily="18" charset="0"/>
                <a:ea typeface="+mn-ea"/>
                <a:cs typeface="+mn-cs"/>
              </a:rPr>
              <a:t>Compel the employee to give a statement under threat of discipline – BUT those statements cannot be used against him/her in a criminal prosecution; or</a:t>
            </a:r>
          </a:p>
          <a:p>
            <a:pPr marL="1371600" lvl="3" indent="0">
              <a:buNone/>
            </a:pPr>
            <a:endParaRPr kumimoji="1" lang="en-US" sz="1100" kern="1200" dirty="0">
              <a:solidFill>
                <a:schemeClr val="tx1"/>
              </a:solidFill>
              <a:effectLst/>
              <a:latin typeface="Times New Roman" pitchFamily="18" charset="0"/>
              <a:ea typeface="+mn-ea"/>
              <a:cs typeface="+mn-cs"/>
            </a:endParaRPr>
          </a:p>
          <a:p>
            <a:pPr lvl="3"/>
            <a:r>
              <a:rPr kumimoji="1" lang="en-US" sz="1200" kern="1200" dirty="0">
                <a:solidFill>
                  <a:schemeClr val="tx1"/>
                </a:solidFill>
                <a:effectLst/>
                <a:latin typeface="Times New Roman" pitchFamily="18" charset="0"/>
                <a:ea typeface="+mn-ea"/>
                <a:cs typeface="+mn-cs"/>
              </a:rPr>
              <a:t>2.  Do not compel the employee to give a statement – BUT the questions must be specific, narrow and directly tailored to the employee’s job.</a:t>
            </a:r>
            <a:endParaRPr kumimoji="1" lang="en-US" sz="1100" kern="1200" dirty="0">
              <a:solidFill>
                <a:schemeClr val="tx1"/>
              </a:solidFill>
              <a:effectLst/>
              <a:latin typeface="Times New Roman" pitchFamily="18"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977823F3-A8B3-47E3-B9E5-B513DEA85ABE}" type="slidenum">
              <a:rPr lang="en-US" altLang="en-US" smtClean="0"/>
              <a:pPr>
                <a:defRPr/>
              </a:pPr>
              <a:t>54</a:t>
            </a:fld>
            <a:endParaRPr lang="en-US" altLang="en-US"/>
          </a:p>
        </p:txBody>
      </p:sp>
    </p:spTree>
    <p:extLst>
      <p:ext uri="{BB962C8B-B14F-4D97-AF65-F5344CB8AC3E}">
        <p14:creationId xmlns:p14="http://schemas.microsoft.com/office/powerpoint/2010/main" val="3940280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509B5D9-D60D-4318-A368-55EDF0D7B679}"/>
              </a:ext>
            </a:extLst>
          </p:cNvPr>
          <p:cNvSpPr/>
          <p:nvPr userDrawn="1"/>
        </p:nvSpPr>
        <p:spPr>
          <a:xfrm>
            <a:off x="0" y="0"/>
            <a:ext cx="12191999" cy="6858000"/>
          </a:xfrm>
          <a:prstGeom prst="rect">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1F2D5EC-59C4-4276-BB54-1AA755F33DD5}"/>
              </a:ext>
            </a:extLst>
          </p:cNvPr>
          <p:cNvSpPr/>
          <p:nvPr userDrawn="1"/>
        </p:nvSpPr>
        <p:spPr>
          <a:xfrm rot="20251091">
            <a:off x="9789355" y="-1679125"/>
            <a:ext cx="4805288" cy="2408890"/>
          </a:xfrm>
          <a:prstGeom prst="rect">
            <a:avLst/>
          </a:prstGeom>
          <a:solidFill>
            <a:schemeClr val="dk1">
              <a:alpha val="18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08DA1793-40C8-4F04-A72D-34676B326CB5}"/>
              </a:ext>
            </a:extLst>
          </p:cNvPr>
          <p:cNvSpPr/>
          <p:nvPr userDrawn="1"/>
        </p:nvSpPr>
        <p:spPr>
          <a:xfrm rot="20251091">
            <a:off x="9941755" y="-1896431"/>
            <a:ext cx="4805288" cy="2408890"/>
          </a:xfrm>
          <a:prstGeom prst="rect">
            <a:avLst/>
          </a:prstGeom>
          <a:solidFill>
            <a:schemeClr val="dk1">
              <a:alpha val="18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C54E8AA-8F7C-4287-832F-D564AA62743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BD446E63-1C89-4541-AC92-90ACDF77F4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7045EB29-F662-43C3-A3DF-08A5887B6126}"/>
              </a:ext>
            </a:extLst>
          </p:cNvPr>
          <p:cNvSpPr>
            <a:spLocks noGrp="1"/>
          </p:cNvSpPr>
          <p:nvPr>
            <p:ph type="sldNum" sz="quarter" idx="12"/>
          </p:nvPr>
        </p:nvSpPr>
        <p:spPr>
          <a:xfrm>
            <a:off x="8610600" y="6356350"/>
            <a:ext cx="2743200" cy="365125"/>
          </a:xfrm>
          <a:prstGeom prst="rect">
            <a:avLst/>
          </a:prstGeom>
        </p:spPr>
        <p:txBody>
          <a:bodyPr/>
          <a:lstStyle/>
          <a:p>
            <a:fld id="{2D49619F-436A-4679-A9E8-0355D5EC3FF2}" type="slidenum">
              <a:rPr lang="en-US" smtClean="0"/>
              <a:t>‹#›</a:t>
            </a:fld>
            <a:endParaRPr lang="en-US"/>
          </a:p>
        </p:txBody>
      </p:sp>
      <p:sp>
        <p:nvSpPr>
          <p:cNvPr id="16" name="Rectangle 15">
            <a:extLst>
              <a:ext uri="{FF2B5EF4-FFF2-40B4-BE49-F238E27FC236}">
                <a16:creationId xmlns:a16="http://schemas.microsoft.com/office/drawing/2014/main" id="{2381D5DC-B2BE-41AD-959C-594A7B85419D}"/>
              </a:ext>
            </a:extLst>
          </p:cNvPr>
          <p:cNvSpPr/>
          <p:nvPr userDrawn="1"/>
        </p:nvSpPr>
        <p:spPr>
          <a:xfrm rot="20177353">
            <a:off x="-9737708" y="3586997"/>
            <a:ext cx="9899139" cy="4962437"/>
          </a:xfrm>
          <a:prstGeom prst="rect">
            <a:avLst/>
          </a:prstGeom>
          <a:solidFill>
            <a:schemeClr val="dk1">
              <a:alpha val="18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CEB2A407-0E5D-469C-900B-6C1891878B5E}"/>
              </a:ext>
            </a:extLst>
          </p:cNvPr>
          <p:cNvSpPr/>
          <p:nvPr userDrawn="1"/>
        </p:nvSpPr>
        <p:spPr>
          <a:xfrm rot="20177353">
            <a:off x="-9882272" y="3804304"/>
            <a:ext cx="9899139" cy="4962437"/>
          </a:xfrm>
          <a:prstGeom prst="rect">
            <a:avLst/>
          </a:prstGeom>
          <a:solidFill>
            <a:schemeClr val="dk1">
              <a:alpha val="18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87D893B7-5191-43C2-91F2-FAEF128E2A2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49631" y="201963"/>
            <a:ext cx="1496454" cy="327973"/>
          </a:xfrm>
          <a:prstGeom prst="rect">
            <a:avLst/>
          </a:prstGeom>
        </p:spPr>
      </p:pic>
      <p:sp>
        <p:nvSpPr>
          <p:cNvPr id="18" name="TextBox 17">
            <a:extLst>
              <a:ext uri="{FF2B5EF4-FFF2-40B4-BE49-F238E27FC236}">
                <a16:creationId xmlns:a16="http://schemas.microsoft.com/office/drawing/2014/main" id="{154A9C7B-26C0-48E7-A70F-ADE02B0C6B32}"/>
              </a:ext>
            </a:extLst>
          </p:cNvPr>
          <p:cNvSpPr txBox="1"/>
          <p:nvPr userDrawn="1"/>
        </p:nvSpPr>
        <p:spPr>
          <a:xfrm>
            <a:off x="621030" y="6400800"/>
            <a:ext cx="561975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1">
                    <a:lumMod val="50000"/>
                  </a:schemeClr>
                </a:solidFill>
              </a:rPr>
              <a:t>“From ordinary people come extraordinary results”</a:t>
            </a:r>
          </a:p>
          <a:p>
            <a:endParaRPr lang="en-US" dirty="0"/>
          </a:p>
        </p:txBody>
      </p:sp>
      <p:pic>
        <p:nvPicPr>
          <p:cNvPr id="20" name="Picture 19">
            <a:extLst>
              <a:ext uri="{FF2B5EF4-FFF2-40B4-BE49-F238E27FC236}">
                <a16:creationId xmlns:a16="http://schemas.microsoft.com/office/drawing/2014/main" id="{AA23CE0C-D206-4798-9CE1-1159C0866A4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572543">
            <a:off x="-5287170" y="-1613914"/>
            <a:ext cx="9484263" cy="3894661"/>
          </a:xfrm>
          <a:prstGeom prst="rect">
            <a:avLst/>
          </a:prstGeom>
        </p:spPr>
      </p:pic>
    </p:spTree>
    <p:extLst>
      <p:ext uri="{BB962C8B-B14F-4D97-AF65-F5344CB8AC3E}">
        <p14:creationId xmlns:p14="http://schemas.microsoft.com/office/powerpoint/2010/main" val="1589772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A84F9FB-FBD1-4BA8-8565-F54D6A096190}"/>
              </a:ext>
            </a:extLst>
          </p:cNvPr>
          <p:cNvSpPr/>
          <p:nvPr userDrawn="1"/>
        </p:nvSpPr>
        <p:spPr>
          <a:xfrm>
            <a:off x="0" y="0"/>
            <a:ext cx="12191999" cy="6858000"/>
          </a:xfrm>
          <a:prstGeom prst="rect">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EA61D7C-57D4-44EF-BE38-8B2AF36C4ED7}"/>
              </a:ext>
            </a:extLst>
          </p:cNvPr>
          <p:cNvSpPr/>
          <p:nvPr userDrawn="1"/>
        </p:nvSpPr>
        <p:spPr>
          <a:xfrm rot="20251091">
            <a:off x="9789355" y="-1679125"/>
            <a:ext cx="4805288" cy="2408890"/>
          </a:xfrm>
          <a:prstGeom prst="rect">
            <a:avLst/>
          </a:prstGeom>
          <a:solidFill>
            <a:schemeClr val="dk1">
              <a:alpha val="18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0DF3C069-C341-49A9-A47C-97165168C5EE}"/>
              </a:ext>
            </a:extLst>
          </p:cNvPr>
          <p:cNvSpPr/>
          <p:nvPr userDrawn="1"/>
        </p:nvSpPr>
        <p:spPr>
          <a:xfrm rot="20251091">
            <a:off x="9941755" y="-1896431"/>
            <a:ext cx="4805288" cy="2408890"/>
          </a:xfrm>
          <a:prstGeom prst="rect">
            <a:avLst/>
          </a:prstGeom>
          <a:solidFill>
            <a:schemeClr val="dk1">
              <a:alpha val="18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0" name="Slide Number Placeholder 5">
            <a:extLst>
              <a:ext uri="{FF2B5EF4-FFF2-40B4-BE49-F238E27FC236}">
                <a16:creationId xmlns:a16="http://schemas.microsoft.com/office/drawing/2014/main" id="{9BC6A4C5-A3DA-4CA0-ABAD-4C9D4770A4DE}"/>
              </a:ext>
            </a:extLst>
          </p:cNvPr>
          <p:cNvSpPr>
            <a:spLocks noGrp="1"/>
          </p:cNvSpPr>
          <p:nvPr>
            <p:ph type="sldNum" sz="quarter" idx="12"/>
          </p:nvPr>
        </p:nvSpPr>
        <p:spPr>
          <a:xfrm>
            <a:off x="8610600" y="6356350"/>
            <a:ext cx="2743200" cy="365125"/>
          </a:xfrm>
          <a:prstGeom prst="rect">
            <a:avLst/>
          </a:prstGeom>
        </p:spPr>
        <p:txBody>
          <a:bodyPr/>
          <a:lstStyle/>
          <a:p>
            <a:fld id="{2D49619F-436A-4679-A9E8-0355D5EC3FF2}" type="slidenum">
              <a:rPr lang="en-US" smtClean="0"/>
              <a:t>‹#›</a:t>
            </a:fld>
            <a:endParaRPr lang="en-US"/>
          </a:p>
        </p:txBody>
      </p:sp>
      <p:sp>
        <p:nvSpPr>
          <p:cNvPr id="12" name="Rectangle 11">
            <a:extLst>
              <a:ext uri="{FF2B5EF4-FFF2-40B4-BE49-F238E27FC236}">
                <a16:creationId xmlns:a16="http://schemas.microsoft.com/office/drawing/2014/main" id="{56B38578-8321-4C79-958E-8EB922560854}"/>
              </a:ext>
            </a:extLst>
          </p:cNvPr>
          <p:cNvSpPr/>
          <p:nvPr userDrawn="1"/>
        </p:nvSpPr>
        <p:spPr>
          <a:xfrm rot="20177353">
            <a:off x="-9737708" y="3586997"/>
            <a:ext cx="9899139" cy="4962437"/>
          </a:xfrm>
          <a:prstGeom prst="rect">
            <a:avLst/>
          </a:prstGeom>
          <a:solidFill>
            <a:schemeClr val="dk1">
              <a:alpha val="18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0D077B9D-0294-4E7C-BABD-81651D0EFD6C}"/>
              </a:ext>
            </a:extLst>
          </p:cNvPr>
          <p:cNvSpPr/>
          <p:nvPr userDrawn="1"/>
        </p:nvSpPr>
        <p:spPr>
          <a:xfrm rot="20177353">
            <a:off x="-9882272" y="3804304"/>
            <a:ext cx="9899139" cy="4962437"/>
          </a:xfrm>
          <a:prstGeom prst="rect">
            <a:avLst/>
          </a:prstGeom>
          <a:solidFill>
            <a:schemeClr val="dk1">
              <a:alpha val="18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53BFC1B7-408C-46B0-89FC-54EF1AE98D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49631" y="201963"/>
            <a:ext cx="1496454" cy="327973"/>
          </a:xfrm>
          <a:prstGeom prst="rect">
            <a:avLst/>
          </a:prstGeom>
        </p:spPr>
      </p:pic>
      <p:sp>
        <p:nvSpPr>
          <p:cNvPr id="2" name="Title 1">
            <a:extLst>
              <a:ext uri="{FF2B5EF4-FFF2-40B4-BE49-F238E27FC236}">
                <a16:creationId xmlns:a16="http://schemas.microsoft.com/office/drawing/2014/main" id="{DA27CD66-7554-4F0E-A9C1-E6263F62F79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FA7FC02-5FEA-4B6F-BD19-2A6B66DC4D1F}"/>
              </a:ext>
            </a:extLst>
          </p:cNvPr>
          <p:cNvSpPr>
            <a:spLocks noGrp="1"/>
          </p:cNvSpPr>
          <p:nvPr>
            <p:ph type="body" orient="vert" idx="1"/>
          </p:nvPr>
        </p:nvSpPr>
        <p:spPr>
          <a:xfrm>
            <a:off x="838200" y="1825625"/>
            <a:ext cx="10515600" cy="43513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Box 14">
            <a:extLst>
              <a:ext uri="{FF2B5EF4-FFF2-40B4-BE49-F238E27FC236}">
                <a16:creationId xmlns:a16="http://schemas.microsoft.com/office/drawing/2014/main" id="{AE7B6EF1-AA13-482E-A885-8635209E56D1}"/>
              </a:ext>
            </a:extLst>
          </p:cNvPr>
          <p:cNvSpPr txBox="1"/>
          <p:nvPr userDrawn="1"/>
        </p:nvSpPr>
        <p:spPr>
          <a:xfrm>
            <a:off x="621030" y="6400800"/>
            <a:ext cx="561975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1">
                    <a:lumMod val="50000"/>
                  </a:schemeClr>
                </a:solidFill>
              </a:rPr>
              <a:t>“From ordinary people come extraordinary results”</a:t>
            </a:r>
          </a:p>
          <a:p>
            <a:endParaRPr lang="en-US" dirty="0"/>
          </a:p>
        </p:txBody>
      </p:sp>
      <p:pic>
        <p:nvPicPr>
          <p:cNvPr id="16" name="Picture 15">
            <a:extLst>
              <a:ext uri="{FF2B5EF4-FFF2-40B4-BE49-F238E27FC236}">
                <a16:creationId xmlns:a16="http://schemas.microsoft.com/office/drawing/2014/main" id="{D48FE032-3C1A-4AFE-91C6-BDD0A731B8D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0800000">
            <a:off x="3003878" y="-2940948"/>
            <a:ext cx="9484263" cy="3894661"/>
          </a:xfrm>
          <a:prstGeom prst="rect">
            <a:avLst/>
          </a:prstGeom>
        </p:spPr>
      </p:pic>
    </p:spTree>
    <p:extLst>
      <p:ext uri="{BB962C8B-B14F-4D97-AF65-F5344CB8AC3E}">
        <p14:creationId xmlns:p14="http://schemas.microsoft.com/office/powerpoint/2010/main" val="3653025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D7F9BD2-D80B-423D-B818-836B0429AE28}"/>
              </a:ext>
            </a:extLst>
          </p:cNvPr>
          <p:cNvSpPr/>
          <p:nvPr userDrawn="1"/>
        </p:nvSpPr>
        <p:spPr>
          <a:xfrm>
            <a:off x="0" y="0"/>
            <a:ext cx="12191999" cy="6858000"/>
          </a:xfrm>
          <a:prstGeom prst="rect">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08FCD75-5B52-442B-A999-F88183AB7A1C}"/>
              </a:ext>
            </a:extLst>
          </p:cNvPr>
          <p:cNvSpPr/>
          <p:nvPr userDrawn="1"/>
        </p:nvSpPr>
        <p:spPr>
          <a:xfrm rot="20251091">
            <a:off x="9789355" y="-1679125"/>
            <a:ext cx="4805288" cy="2408890"/>
          </a:xfrm>
          <a:prstGeom prst="rect">
            <a:avLst/>
          </a:prstGeom>
          <a:solidFill>
            <a:schemeClr val="dk1">
              <a:alpha val="18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559FF047-DE4E-4363-AD0F-731FBB707E36}"/>
              </a:ext>
            </a:extLst>
          </p:cNvPr>
          <p:cNvSpPr/>
          <p:nvPr userDrawn="1"/>
        </p:nvSpPr>
        <p:spPr>
          <a:xfrm rot="20251091">
            <a:off x="9941755" y="-1896431"/>
            <a:ext cx="4805288" cy="2408890"/>
          </a:xfrm>
          <a:prstGeom prst="rect">
            <a:avLst/>
          </a:prstGeom>
          <a:solidFill>
            <a:schemeClr val="dk1">
              <a:alpha val="18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0" name="Slide Number Placeholder 5">
            <a:extLst>
              <a:ext uri="{FF2B5EF4-FFF2-40B4-BE49-F238E27FC236}">
                <a16:creationId xmlns:a16="http://schemas.microsoft.com/office/drawing/2014/main" id="{959E2AE2-5EC7-4C84-8D4A-C0FBDE389738}"/>
              </a:ext>
            </a:extLst>
          </p:cNvPr>
          <p:cNvSpPr>
            <a:spLocks noGrp="1"/>
          </p:cNvSpPr>
          <p:nvPr>
            <p:ph type="sldNum" sz="quarter" idx="12"/>
          </p:nvPr>
        </p:nvSpPr>
        <p:spPr>
          <a:xfrm>
            <a:off x="8610600" y="6356350"/>
            <a:ext cx="2743200" cy="365125"/>
          </a:xfrm>
          <a:prstGeom prst="rect">
            <a:avLst/>
          </a:prstGeom>
        </p:spPr>
        <p:txBody>
          <a:bodyPr/>
          <a:lstStyle/>
          <a:p>
            <a:fld id="{2D49619F-436A-4679-A9E8-0355D5EC3FF2}" type="slidenum">
              <a:rPr lang="en-US" smtClean="0"/>
              <a:t>‹#›</a:t>
            </a:fld>
            <a:endParaRPr lang="en-US"/>
          </a:p>
        </p:txBody>
      </p:sp>
      <p:sp>
        <p:nvSpPr>
          <p:cNvPr id="12" name="Rectangle 11">
            <a:extLst>
              <a:ext uri="{FF2B5EF4-FFF2-40B4-BE49-F238E27FC236}">
                <a16:creationId xmlns:a16="http://schemas.microsoft.com/office/drawing/2014/main" id="{088263C9-E3CE-435B-AFDA-D094DD1D6730}"/>
              </a:ext>
            </a:extLst>
          </p:cNvPr>
          <p:cNvSpPr/>
          <p:nvPr userDrawn="1"/>
        </p:nvSpPr>
        <p:spPr>
          <a:xfrm rot="20177353">
            <a:off x="-9737708" y="3586997"/>
            <a:ext cx="9899139" cy="4962437"/>
          </a:xfrm>
          <a:prstGeom prst="rect">
            <a:avLst/>
          </a:prstGeom>
          <a:solidFill>
            <a:schemeClr val="dk1">
              <a:alpha val="18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8B7A508A-9110-49AE-85DC-0DBCCCA2D473}"/>
              </a:ext>
            </a:extLst>
          </p:cNvPr>
          <p:cNvSpPr/>
          <p:nvPr userDrawn="1"/>
        </p:nvSpPr>
        <p:spPr>
          <a:xfrm rot="20177353">
            <a:off x="-9882272" y="3804304"/>
            <a:ext cx="9899139" cy="4962437"/>
          </a:xfrm>
          <a:prstGeom prst="rect">
            <a:avLst/>
          </a:prstGeom>
          <a:solidFill>
            <a:schemeClr val="dk1">
              <a:alpha val="18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44EA08BD-6CFC-460A-9719-A7583EF5E1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49631" y="201963"/>
            <a:ext cx="1496454" cy="327973"/>
          </a:xfrm>
          <a:prstGeom prst="rect">
            <a:avLst/>
          </a:prstGeom>
        </p:spPr>
      </p:pic>
      <p:sp>
        <p:nvSpPr>
          <p:cNvPr id="2" name="Vertical Title 1">
            <a:extLst>
              <a:ext uri="{FF2B5EF4-FFF2-40B4-BE49-F238E27FC236}">
                <a16:creationId xmlns:a16="http://schemas.microsoft.com/office/drawing/2014/main" id="{6CEA2671-A06F-4D95-9C65-9F95F11B78E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20CEEF2-FB10-4D42-8041-6D6D8BBAA49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Box 14">
            <a:extLst>
              <a:ext uri="{FF2B5EF4-FFF2-40B4-BE49-F238E27FC236}">
                <a16:creationId xmlns:a16="http://schemas.microsoft.com/office/drawing/2014/main" id="{CB3576AA-876D-43F9-B7C2-0CE382519994}"/>
              </a:ext>
            </a:extLst>
          </p:cNvPr>
          <p:cNvSpPr txBox="1"/>
          <p:nvPr userDrawn="1"/>
        </p:nvSpPr>
        <p:spPr>
          <a:xfrm>
            <a:off x="621030" y="6400800"/>
            <a:ext cx="561975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1">
                    <a:lumMod val="50000"/>
                  </a:schemeClr>
                </a:solidFill>
              </a:rPr>
              <a:t>“From ordinary people come extraordinary results”</a:t>
            </a:r>
          </a:p>
          <a:p>
            <a:endParaRPr lang="en-US" dirty="0"/>
          </a:p>
        </p:txBody>
      </p:sp>
      <p:pic>
        <p:nvPicPr>
          <p:cNvPr id="16" name="Picture 15">
            <a:extLst>
              <a:ext uri="{FF2B5EF4-FFF2-40B4-BE49-F238E27FC236}">
                <a16:creationId xmlns:a16="http://schemas.microsoft.com/office/drawing/2014/main" id="{31FE56D8-C458-428A-B793-2224C957937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5278007">
            <a:off x="-6716008" y="-967746"/>
            <a:ext cx="9484263" cy="3894661"/>
          </a:xfrm>
          <a:prstGeom prst="rect">
            <a:avLst/>
          </a:prstGeom>
        </p:spPr>
      </p:pic>
    </p:spTree>
    <p:extLst>
      <p:ext uri="{BB962C8B-B14F-4D97-AF65-F5344CB8AC3E}">
        <p14:creationId xmlns:p14="http://schemas.microsoft.com/office/powerpoint/2010/main" val="3354144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72DD12E-BCA1-4B7B-87C1-24B054794FBF}"/>
              </a:ext>
            </a:extLst>
          </p:cNvPr>
          <p:cNvSpPr/>
          <p:nvPr userDrawn="1"/>
        </p:nvSpPr>
        <p:spPr>
          <a:xfrm>
            <a:off x="0" y="0"/>
            <a:ext cx="12191999" cy="6858000"/>
          </a:xfrm>
          <a:prstGeom prst="rect">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6BA8D6C-5CF0-44ED-BE2E-DCFAB6E6E4EE}"/>
              </a:ext>
            </a:extLst>
          </p:cNvPr>
          <p:cNvSpPr/>
          <p:nvPr userDrawn="1"/>
        </p:nvSpPr>
        <p:spPr>
          <a:xfrm rot="20251091">
            <a:off x="9789355" y="-1679125"/>
            <a:ext cx="4805288" cy="2408890"/>
          </a:xfrm>
          <a:prstGeom prst="rect">
            <a:avLst/>
          </a:prstGeom>
          <a:solidFill>
            <a:schemeClr val="dk1">
              <a:alpha val="18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62B426E1-3B38-4690-B2D0-36BEEFA1010C}"/>
              </a:ext>
            </a:extLst>
          </p:cNvPr>
          <p:cNvSpPr/>
          <p:nvPr userDrawn="1"/>
        </p:nvSpPr>
        <p:spPr>
          <a:xfrm rot="20251091">
            <a:off x="9941755" y="-1896431"/>
            <a:ext cx="4805288" cy="2408890"/>
          </a:xfrm>
          <a:prstGeom prst="rect">
            <a:avLst/>
          </a:prstGeom>
          <a:solidFill>
            <a:schemeClr val="dk1">
              <a:alpha val="18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0" name="Slide Number Placeholder 5">
            <a:extLst>
              <a:ext uri="{FF2B5EF4-FFF2-40B4-BE49-F238E27FC236}">
                <a16:creationId xmlns:a16="http://schemas.microsoft.com/office/drawing/2014/main" id="{BAA4F94E-0196-4302-9EAF-94F07A946E34}"/>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49619F-436A-4679-A9E8-0355D5EC3FF2}" type="slidenum">
              <a:rPr lang="en-US" smtClean="0"/>
              <a:pPr/>
              <a:t>‹#›</a:t>
            </a:fld>
            <a:endParaRPr lang="en-US" dirty="0"/>
          </a:p>
        </p:txBody>
      </p:sp>
      <p:pic>
        <p:nvPicPr>
          <p:cNvPr id="14" name="Picture 13">
            <a:extLst>
              <a:ext uri="{FF2B5EF4-FFF2-40B4-BE49-F238E27FC236}">
                <a16:creationId xmlns:a16="http://schemas.microsoft.com/office/drawing/2014/main" id="{FC93D223-C3DA-455A-B13B-0682BC04E6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49631" y="201963"/>
            <a:ext cx="1496454" cy="327973"/>
          </a:xfrm>
          <a:prstGeom prst="rect">
            <a:avLst/>
          </a:prstGeom>
        </p:spPr>
      </p:pic>
      <p:sp>
        <p:nvSpPr>
          <p:cNvPr id="2" name="Title 1">
            <a:extLst>
              <a:ext uri="{FF2B5EF4-FFF2-40B4-BE49-F238E27FC236}">
                <a16:creationId xmlns:a16="http://schemas.microsoft.com/office/drawing/2014/main" id="{717B94CB-7D68-4F3F-83C0-B88B3E15B4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2ECF41-54DA-4A91-BB93-9BE077A35B5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a:extLst>
              <a:ext uri="{FF2B5EF4-FFF2-40B4-BE49-F238E27FC236}">
                <a16:creationId xmlns:a16="http://schemas.microsoft.com/office/drawing/2014/main" id="{B630C5D3-C458-4B8A-B519-EEE26AA849CA}"/>
              </a:ext>
            </a:extLst>
          </p:cNvPr>
          <p:cNvSpPr/>
          <p:nvPr userDrawn="1"/>
        </p:nvSpPr>
        <p:spPr>
          <a:xfrm rot="20177353">
            <a:off x="-9737708" y="3586997"/>
            <a:ext cx="9899139" cy="4962437"/>
          </a:xfrm>
          <a:prstGeom prst="rect">
            <a:avLst/>
          </a:prstGeom>
          <a:solidFill>
            <a:schemeClr val="dk1">
              <a:alpha val="18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8EE7BF3A-2DDE-4AAC-B30F-2CDD542C70E1}"/>
              </a:ext>
            </a:extLst>
          </p:cNvPr>
          <p:cNvSpPr/>
          <p:nvPr userDrawn="1"/>
        </p:nvSpPr>
        <p:spPr>
          <a:xfrm rot="20177353">
            <a:off x="-9882272" y="3804304"/>
            <a:ext cx="9899139" cy="4962437"/>
          </a:xfrm>
          <a:prstGeom prst="rect">
            <a:avLst/>
          </a:prstGeom>
          <a:solidFill>
            <a:schemeClr val="dk1">
              <a:alpha val="18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EB7CF397-21F2-427B-AF26-FAB2687E07B5}"/>
              </a:ext>
            </a:extLst>
          </p:cNvPr>
          <p:cNvSpPr txBox="1"/>
          <p:nvPr userDrawn="1"/>
        </p:nvSpPr>
        <p:spPr>
          <a:xfrm>
            <a:off x="621030" y="6400800"/>
            <a:ext cx="561975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1">
                    <a:lumMod val="50000"/>
                  </a:schemeClr>
                </a:solidFill>
              </a:rPr>
              <a:t>“From ordinary people come extraordinary results”</a:t>
            </a:r>
          </a:p>
          <a:p>
            <a:endParaRPr lang="en-US" dirty="0"/>
          </a:p>
        </p:txBody>
      </p:sp>
      <p:pic>
        <p:nvPicPr>
          <p:cNvPr id="18" name="Picture 17">
            <a:extLst>
              <a:ext uri="{FF2B5EF4-FFF2-40B4-BE49-F238E27FC236}">
                <a16:creationId xmlns:a16="http://schemas.microsoft.com/office/drawing/2014/main" id="{D546B622-9EF9-4B2D-87ED-BF7B6AD3E2B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1354768">
            <a:off x="5950325" y="4654911"/>
            <a:ext cx="9484263" cy="3894661"/>
          </a:xfrm>
          <a:prstGeom prst="rect">
            <a:avLst/>
          </a:prstGeom>
        </p:spPr>
      </p:pic>
    </p:spTree>
    <p:extLst>
      <p:ext uri="{BB962C8B-B14F-4D97-AF65-F5344CB8AC3E}">
        <p14:creationId xmlns:p14="http://schemas.microsoft.com/office/powerpoint/2010/main" val="2326695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21930CA-2500-4D3D-B040-9E94AEB127E4}"/>
              </a:ext>
            </a:extLst>
          </p:cNvPr>
          <p:cNvSpPr/>
          <p:nvPr userDrawn="1"/>
        </p:nvSpPr>
        <p:spPr>
          <a:xfrm>
            <a:off x="0" y="0"/>
            <a:ext cx="12191999" cy="6858000"/>
          </a:xfrm>
          <a:prstGeom prst="rect">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A143663-29B8-42C2-AF77-B2893F0C89B7}"/>
              </a:ext>
            </a:extLst>
          </p:cNvPr>
          <p:cNvSpPr/>
          <p:nvPr userDrawn="1"/>
        </p:nvSpPr>
        <p:spPr>
          <a:xfrm rot="20251091">
            <a:off x="9789355" y="-1679125"/>
            <a:ext cx="4805288" cy="2408890"/>
          </a:xfrm>
          <a:prstGeom prst="rect">
            <a:avLst/>
          </a:prstGeom>
          <a:solidFill>
            <a:schemeClr val="dk1">
              <a:alpha val="18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251402A3-1D33-4A2D-81EA-CAC6066955A9}"/>
              </a:ext>
            </a:extLst>
          </p:cNvPr>
          <p:cNvSpPr/>
          <p:nvPr userDrawn="1"/>
        </p:nvSpPr>
        <p:spPr>
          <a:xfrm rot="20251091">
            <a:off x="9941755" y="-1896431"/>
            <a:ext cx="4805288" cy="2408890"/>
          </a:xfrm>
          <a:prstGeom prst="rect">
            <a:avLst/>
          </a:prstGeom>
          <a:solidFill>
            <a:schemeClr val="dk1">
              <a:alpha val="18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0" name="Slide Number Placeholder 5">
            <a:extLst>
              <a:ext uri="{FF2B5EF4-FFF2-40B4-BE49-F238E27FC236}">
                <a16:creationId xmlns:a16="http://schemas.microsoft.com/office/drawing/2014/main" id="{F6125634-11F4-4DCA-8740-44AA3F4D632A}"/>
              </a:ext>
            </a:extLst>
          </p:cNvPr>
          <p:cNvSpPr>
            <a:spLocks noGrp="1"/>
          </p:cNvSpPr>
          <p:nvPr>
            <p:ph type="sldNum" sz="quarter" idx="12"/>
          </p:nvPr>
        </p:nvSpPr>
        <p:spPr>
          <a:xfrm>
            <a:off x="8610600" y="6356350"/>
            <a:ext cx="2743200" cy="365125"/>
          </a:xfrm>
          <a:prstGeom prst="rect">
            <a:avLst/>
          </a:prstGeom>
        </p:spPr>
        <p:txBody>
          <a:bodyPr/>
          <a:lstStyle/>
          <a:p>
            <a:fld id="{2D49619F-436A-4679-A9E8-0355D5EC3FF2}" type="slidenum">
              <a:rPr lang="en-US" smtClean="0"/>
              <a:t>‹#›</a:t>
            </a:fld>
            <a:endParaRPr lang="en-US"/>
          </a:p>
        </p:txBody>
      </p:sp>
      <p:sp>
        <p:nvSpPr>
          <p:cNvPr id="12" name="Rectangle 11">
            <a:extLst>
              <a:ext uri="{FF2B5EF4-FFF2-40B4-BE49-F238E27FC236}">
                <a16:creationId xmlns:a16="http://schemas.microsoft.com/office/drawing/2014/main" id="{2A802E34-4B80-4674-B4CC-A3ED253EF3C8}"/>
              </a:ext>
            </a:extLst>
          </p:cNvPr>
          <p:cNvSpPr/>
          <p:nvPr userDrawn="1"/>
        </p:nvSpPr>
        <p:spPr>
          <a:xfrm rot="600921">
            <a:off x="-9423376" y="-190918"/>
            <a:ext cx="9899139" cy="4962437"/>
          </a:xfrm>
          <a:prstGeom prst="rect">
            <a:avLst/>
          </a:prstGeom>
          <a:solidFill>
            <a:schemeClr val="dk1">
              <a:alpha val="18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B480BF2B-54A0-4E52-B82E-B69F70C739A9}"/>
              </a:ext>
            </a:extLst>
          </p:cNvPr>
          <p:cNvSpPr/>
          <p:nvPr userDrawn="1"/>
        </p:nvSpPr>
        <p:spPr>
          <a:xfrm rot="600921">
            <a:off x="-9567940" y="26389"/>
            <a:ext cx="9899139" cy="4962437"/>
          </a:xfrm>
          <a:prstGeom prst="rect">
            <a:avLst/>
          </a:prstGeom>
          <a:solidFill>
            <a:schemeClr val="dk1">
              <a:alpha val="18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6A09AB6A-3FC3-4271-B066-03ABA6E4A2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49631" y="201963"/>
            <a:ext cx="1496454" cy="327973"/>
          </a:xfrm>
          <a:prstGeom prst="rect">
            <a:avLst/>
          </a:prstGeom>
        </p:spPr>
      </p:pic>
      <p:sp>
        <p:nvSpPr>
          <p:cNvPr id="2" name="Title 1">
            <a:extLst>
              <a:ext uri="{FF2B5EF4-FFF2-40B4-BE49-F238E27FC236}">
                <a16:creationId xmlns:a16="http://schemas.microsoft.com/office/drawing/2014/main" id="{661EC828-8C08-4C73-BEEF-8B0936D457D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D2ECC5D-E70A-439B-AB24-FA959C168E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5" name="TextBox 14">
            <a:extLst>
              <a:ext uri="{FF2B5EF4-FFF2-40B4-BE49-F238E27FC236}">
                <a16:creationId xmlns:a16="http://schemas.microsoft.com/office/drawing/2014/main" id="{2B3DC67A-53C4-44C8-B8B5-94E80984618D}"/>
              </a:ext>
            </a:extLst>
          </p:cNvPr>
          <p:cNvSpPr txBox="1"/>
          <p:nvPr userDrawn="1"/>
        </p:nvSpPr>
        <p:spPr>
          <a:xfrm>
            <a:off x="621030" y="6400800"/>
            <a:ext cx="561975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1">
                    <a:lumMod val="50000"/>
                  </a:schemeClr>
                </a:solidFill>
              </a:rPr>
              <a:t>“From ordinary people come extraordinary results”</a:t>
            </a:r>
          </a:p>
          <a:p>
            <a:endParaRPr lang="en-US" dirty="0"/>
          </a:p>
        </p:txBody>
      </p:sp>
      <p:pic>
        <p:nvPicPr>
          <p:cNvPr id="16" name="Picture 15">
            <a:extLst>
              <a:ext uri="{FF2B5EF4-FFF2-40B4-BE49-F238E27FC236}">
                <a16:creationId xmlns:a16="http://schemas.microsoft.com/office/drawing/2014/main" id="{A6140FB0-A5D3-4465-AF33-4565F7E19FF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136987">
            <a:off x="-6428726" y="-2326681"/>
            <a:ext cx="9484263" cy="3894661"/>
          </a:xfrm>
          <a:prstGeom prst="rect">
            <a:avLst/>
          </a:prstGeom>
        </p:spPr>
      </p:pic>
    </p:spTree>
    <p:extLst>
      <p:ext uri="{BB962C8B-B14F-4D97-AF65-F5344CB8AC3E}">
        <p14:creationId xmlns:p14="http://schemas.microsoft.com/office/powerpoint/2010/main" val="1645025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C08DC83-F033-4B0F-A544-0276C9BC318B}"/>
              </a:ext>
            </a:extLst>
          </p:cNvPr>
          <p:cNvSpPr/>
          <p:nvPr userDrawn="1"/>
        </p:nvSpPr>
        <p:spPr>
          <a:xfrm>
            <a:off x="0" y="0"/>
            <a:ext cx="12191999" cy="6858000"/>
          </a:xfrm>
          <a:prstGeom prst="rect">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E0478D4C-5242-49C7-B30E-487F5D80988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1354768">
            <a:off x="-3302864" y="5876285"/>
            <a:ext cx="9484263" cy="3894661"/>
          </a:xfrm>
          <a:prstGeom prst="rect">
            <a:avLst/>
          </a:prstGeom>
        </p:spPr>
      </p:pic>
      <p:sp>
        <p:nvSpPr>
          <p:cNvPr id="9" name="Rectangle 8">
            <a:extLst>
              <a:ext uri="{FF2B5EF4-FFF2-40B4-BE49-F238E27FC236}">
                <a16:creationId xmlns:a16="http://schemas.microsoft.com/office/drawing/2014/main" id="{48A86776-9ABC-4A19-B9BC-74FF76CA42AA}"/>
              </a:ext>
            </a:extLst>
          </p:cNvPr>
          <p:cNvSpPr/>
          <p:nvPr userDrawn="1"/>
        </p:nvSpPr>
        <p:spPr>
          <a:xfrm rot="20251091">
            <a:off x="9789355" y="-1679125"/>
            <a:ext cx="4805288" cy="2408890"/>
          </a:xfrm>
          <a:prstGeom prst="rect">
            <a:avLst/>
          </a:prstGeom>
          <a:solidFill>
            <a:schemeClr val="dk1">
              <a:alpha val="18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E2DA9A0-DF44-427E-A643-C705F578C126}"/>
              </a:ext>
            </a:extLst>
          </p:cNvPr>
          <p:cNvSpPr/>
          <p:nvPr userDrawn="1"/>
        </p:nvSpPr>
        <p:spPr>
          <a:xfrm rot="20251091">
            <a:off x="9941755" y="-1896431"/>
            <a:ext cx="4805288" cy="2408890"/>
          </a:xfrm>
          <a:prstGeom prst="rect">
            <a:avLst/>
          </a:prstGeom>
          <a:solidFill>
            <a:schemeClr val="dk1">
              <a:alpha val="18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1" name="Slide Number Placeholder 5">
            <a:extLst>
              <a:ext uri="{FF2B5EF4-FFF2-40B4-BE49-F238E27FC236}">
                <a16:creationId xmlns:a16="http://schemas.microsoft.com/office/drawing/2014/main" id="{10D1480A-E3C4-4059-AD33-C9308BC6A266}"/>
              </a:ext>
            </a:extLst>
          </p:cNvPr>
          <p:cNvSpPr>
            <a:spLocks noGrp="1"/>
          </p:cNvSpPr>
          <p:nvPr>
            <p:ph type="sldNum" sz="quarter" idx="12"/>
          </p:nvPr>
        </p:nvSpPr>
        <p:spPr>
          <a:xfrm>
            <a:off x="8610600" y="6356350"/>
            <a:ext cx="2743200" cy="365125"/>
          </a:xfrm>
          <a:prstGeom prst="rect">
            <a:avLst/>
          </a:prstGeom>
        </p:spPr>
        <p:txBody>
          <a:bodyPr/>
          <a:lstStyle/>
          <a:p>
            <a:fld id="{2D49619F-436A-4679-A9E8-0355D5EC3FF2}" type="slidenum">
              <a:rPr lang="en-US" smtClean="0"/>
              <a:t>‹#›</a:t>
            </a:fld>
            <a:endParaRPr lang="en-US"/>
          </a:p>
        </p:txBody>
      </p:sp>
      <p:sp>
        <p:nvSpPr>
          <p:cNvPr id="13" name="Rectangle 12">
            <a:extLst>
              <a:ext uri="{FF2B5EF4-FFF2-40B4-BE49-F238E27FC236}">
                <a16:creationId xmlns:a16="http://schemas.microsoft.com/office/drawing/2014/main" id="{BA34E632-9483-4908-8C79-F9F71F4B1400}"/>
              </a:ext>
            </a:extLst>
          </p:cNvPr>
          <p:cNvSpPr/>
          <p:nvPr userDrawn="1"/>
        </p:nvSpPr>
        <p:spPr>
          <a:xfrm rot="412966">
            <a:off x="5795662" y="6245565"/>
            <a:ext cx="9899139" cy="4962437"/>
          </a:xfrm>
          <a:prstGeom prst="rect">
            <a:avLst/>
          </a:prstGeom>
          <a:solidFill>
            <a:schemeClr val="dk1">
              <a:alpha val="18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D5D9BCC-9001-4DE5-8F86-0C259626F899}"/>
              </a:ext>
            </a:extLst>
          </p:cNvPr>
          <p:cNvSpPr/>
          <p:nvPr userDrawn="1"/>
        </p:nvSpPr>
        <p:spPr>
          <a:xfrm rot="412966">
            <a:off x="5651098" y="6462872"/>
            <a:ext cx="9899139" cy="4962437"/>
          </a:xfrm>
          <a:prstGeom prst="rect">
            <a:avLst/>
          </a:prstGeom>
          <a:solidFill>
            <a:schemeClr val="dk1">
              <a:alpha val="18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7C239EC1-45FF-416E-9B36-814701038C5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49631" y="201963"/>
            <a:ext cx="1496454" cy="327973"/>
          </a:xfrm>
          <a:prstGeom prst="rect">
            <a:avLst/>
          </a:prstGeom>
        </p:spPr>
      </p:pic>
      <p:sp>
        <p:nvSpPr>
          <p:cNvPr id="2" name="Title 1">
            <a:extLst>
              <a:ext uri="{FF2B5EF4-FFF2-40B4-BE49-F238E27FC236}">
                <a16:creationId xmlns:a16="http://schemas.microsoft.com/office/drawing/2014/main" id="{7719B2BE-9DCD-474B-A211-B6A06130B2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B3C933-8D62-4784-B446-82E1763AB6B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8BDD150-7EDC-4AAA-AE24-0F88678EE61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Box 15">
            <a:extLst>
              <a:ext uri="{FF2B5EF4-FFF2-40B4-BE49-F238E27FC236}">
                <a16:creationId xmlns:a16="http://schemas.microsoft.com/office/drawing/2014/main" id="{052EB30E-5124-49D0-9913-08C88A848E88}"/>
              </a:ext>
            </a:extLst>
          </p:cNvPr>
          <p:cNvSpPr txBox="1"/>
          <p:nvPr userDrawn="1"/>
        </p:nvSpPr>
        <p:spPr>
          <a:xfrm>
            <a:off x="621030" y="6400800"/>
            <a:ext cx="561975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1">
                    <a:lumMod val="50000"/>
                  </a:schemeClr>
                </a:solidFill>
              </a:rPr>
              <a:t>“From ordinary people come extraordinary results”</a:t>
            </a:r>
          </a:p>
          <a:p>
            <a:endParaRPr lang="en-US" dirty="0"/>
          </a:p>
        </p:txBody>
      </p:sp>
    </p:spTree>
    <p:extLst>
      <p:ext uri="{BB962C8B-B14F-4D97-AF65-F5344CB8AC3E}">
        <p14:creationId xmlns:p14="http://schemas.microsoft.com/office/powerpoint/2010/main" val="644706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85FA038-68D8-45E4-B8D4-E03DCC1A1141}"/>
              </a:ext>
            </a:extLst>
          </p:cNvPr>
          <p:cNvSpPr/>
          <p:nvPr userDrawn="1"/>
        </p:nvSpPr>
        <p:spPr>
          <a:xfrm>
            <a:off x="0" y="0"/>
            <a:ext cx="12191999" cy="6858000"/>
          </a:xfrm>
          <a:prstGeom prst="rect">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0E11DC8-6594-4002-986A-98085E274FD7}"/>
              </a:ext>
            </a:extLst>
          </p:cNvPr>
          <p:cNvSpPr/>
          <p:nvPr userDrawn="1"/>
        </p:nvSpPr>
        <p:spPr>
          <a:xfrm rot="20251091">
            <a:off x="9789355" y="-1679125"/>
            <a:ext cx="4805288" cy="2408890"/>
          </a:xfrm>
          <a:prstGeom prst="rect">
            <a:avLst/>
          </a:prstGeom>
          <a:solidFill>
            <a:schemeClr val="dk1">
              <a:alpha val="18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A2BAF53D-3559-42A0-935D-8EF3E19455ED}"/>
              </a:ext>
            </a:extLst>
          </p:cNvPr>
          <p:cNvSpPr/>
          <p:nvPr userDrawn="1"/>
        </p:nvSpPr>
        <p:spPr>
          <a:xfrm rot="20251091">
            <a:off x="9941755" y="-1896431"/>
            <a:ext cx="4805288" cy="2408890"/>
          </a:xfrm>
          <a:prstGeom prst="rect">
            <a:avLst/>
          </a:prstGeom>
          <a:solidFill>
            <a:schemeClr val="dk1">
              <a:alpha val="18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3" name="Slide Number Placeholder 5">
            <a:extLst>
              <a:ext uri="{FF2B5EF4-FFF2-40B4-BE49-F238E27FC236}">
                <a16:creationId xmlns:a16="http://schemas.microsoft.com/office/drawing/2014/main" id="{7F0150F0-ACE6-4A82-B2B7-70FF0B17F633}"/>
              </a:ext>
            </a:extLst>
          </p:cNvPr>
          <p:cNvSpPr>
            <a:spLocks noGrp="1"/>
          </p:cNvSpPr>
          <p:nvPr>
            <p:ph type="sldNum" sz="quarter" idx="12"/>
          </p:nvPr>
        </p:nvSpPr>
        <p:spPr>
          <a:xfrm>
            <a:off x="8610600" y="6356350"/>
            <a:ext cx="2743200" cy="365125"/>
          </a:xfrm>
          <a:prstGeom prst="rect">
            <a:avLst/>
          </a:prstGeom>
        </p:spPr>
        <p:txBody>
          <a:bodyPr/>
          <a:lstStyle/>
          <a:p>
            <a:fld id="{2D49619F-436A-4679-A9E8-0355D5EC3FF2}" type="slidenum">
              <a:rPr lang="en-US" smtClean="0"/>
              <a:t>‹#›</a:t>
            </a:fld>
            <a:endParaRPr lang="en-US"/>
          </a:p>
        </p:txBody>
      </p:sp>
      <p:sp>
        <p:nvSpPr>
          <p:cNvPr id="15" name="Rectangle 14">
            <a:extLst>
              <a:ext uri="{FF2B5EF4-FFF2-40B4-BE49-F238E27FC236}">
                <a16:creationId xmlns:a16="http://schemas.microsoft.com/office/drawing/2014/main" id="{00D0CD98-CD15-49BE-90EB-BCCFE878E2BF}"/>
              </a:ext>
            </a:extLst>
          </p:cNvPr>
          <p:cNvSpPr/>
          <p:nvPr userDrawn="1"/>
        </p:nvSpPr>
        <p:spPr>
          <a:xfrm rot="20177353">
            <a:off x="-9737708" y="3586997"/>
            <a:ext cx="9899139" cy="4962437"/>
          </a:xfrm>
          <a:prstGeom prst="rect">
            <a:avLst/>
          </a:prstGeom>
          <a:solidFill>
            <a:schemeClr val="dk1">
              <a:alpha val="18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4610F4B0-CEE3-4B29-A946-5D2FB4B3E07D}"/>
              </a:ext>
            </a:extLst>
          </p:cNvPr>
          <p:cNvSpPr/>
          <p:nvPr userDrawn="1"/>
        </p:nvSpPr>
        <p:spPr>
          <a:xfrm rot="20177353">
            <a:off x="-9882272" y="3804304"/>
            <a:ext cx="9899139" cy="4962437"/>
          </a:xfrm>
          <a:prstGeom prst="rect">
            <a:avLst/>
          </a:prstGeom>
          <a:solidFill>
            <a:schemeClr val="dk1">
              <a:alpha val="18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DA88454D-9992-4EF7-B920-317FE8FB84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49631" y="201963"/>
            <a:ext cx="1496454" cy="327973"/>
          </a:xfrm>
          <a:prstGeom prst="rect">
            <a:avLst/>
          </a:prstGeom>
        </p:spPr>
      </p:pic>
      <p:sp>
        <p:nvSpPr>
          <p:cNvPr id="2" name="Title 1">
            <a:extLst>
              <a:ext uri="{FF2B5EF4-FFF2-40B4-BE49-F238E27FC236}">
                <a16:creationId xmlns:a16="http://schemas.microsoft.com/office/drawing/2014/main" id="{6D3D3390-C073-4A60-8081-64BB4731649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0E4393C-8558-4190-816F-FD46A50DE8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B39C70E-B10A-4543-B2CD-9B30E36B132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3EF0CD9-3FEF-4F9E-9A5B-4CB8BDD465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DBE3286-A50E-4819-AC2C-54C6D7D43DE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Box 17">
            <a:extLst>
              <a:ext uri="{FF2B5EF4-FFF2-40B4-BE49-F238E27FC236}">
                <a16:creationId xmlns:a16="http://schemas.microsoft.com/office/drawing/2014/main" id="{0842B275-25CB-492B-8D82-712353239A58}"/>
              </a:ext>
            </a:extLst>
          </p:cNvPr>
          <p:cNvSpPr txBox="1"/>
          <p:nvPr userDrawn="1"/>
        </p:nvSpPr>
        <p:spPr>
          <a:xfrm>
            <a:off x="621030" y="6400800"/>
            <a:ext cx="561975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1">
                    <a:lumMod val="50000"/>
                  </a:schemeClr>
                </a:solidFill>
              </a:rPr>
              <a:t>“From ordinary people come extraordinary results”</a:t>
            </a:r>
          </a:p>
          <a:p>
            <a:endParaRPr lang="en-US" dirty="0"/>
          </a:p>
        </p:txBody>
      </p:sp>
      <p:pic>
        <p:nvPicPr>
          <p:cNvPr id="19" name="Picture 18">
            <a:extLst>
              <a:ext uri="{FF2B5EF4-FFF2-40B4-BE49-F238E27FC236}">
                <a16:creationId xmlns:a16="http://schemas.microsoft.com/office/drawing/2014/main" id="{5F9A6BC6-34C7-4E69-862B-0C4FF45D5CF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900708">
            <a:off x="7870553" y="3993846"/>
            <a:ext cx="9484263" cy="3894661"/>
          </a:xfrm>
          <a:prstGeom prst="rect">
            <a:avLst/>
          </a:prstGeom>
        </p:spPr>
      </p:pic>
    </p:spTree>
    <p:extLst>
      <p:ext uri="{BB962C8B-B14F-4D97-AF65-F5344CB8AC3E}">
        <p14:creationId xmlns:p14="http://schemas.microsoft.com/office/powerpoint/2010/main" val="682607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8C1D0A9-1DE0-4B0C-9EB7-6B9AD32F530B}"/>
              </a:ext>
            </a:extLst>
          </p:cNvPr>
          <p:cNvSpPr/>
          <p:nvPr userDrawn="1"/>
        </p:nvSpPr>
        <p:spPr>
          <a:xfrm>
            <a:off x="0" y="0"/>
            <a:ext cx="12191999" cy="6858000"/>
          </a:xfrm>
          <a:prstGeom prst="rect">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0CEFCC2-D054-4719-BE82-0C73C41681C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1435779">
            <a:off x="5432069" y="4338191"/>
            <a:ext cx="9484263" cy="3894661"/>
          </a:xfrm>
          <a:prstGeom prst="rect">
            <a:avLst/>
          </a:prstGeom>
        </p:spPr>
      </p:pic>
      <p:sp>
        <p:nvSpPr>
          <p:cNvPr id="7" name="Rectangle 6">
            <a:extLst>
              <a:ext uri="{FF2B5EF4-FFF2-40B4-BE49-F238E27FC236}">
                <a16:creationId xmlns:a16="http://schemas.microsoft.com/office/drawing/2014/main" id="{BE50F319-1CB2-4A81-8889-AC2447763AD8}"/>
              </a:ext>
            </a:extLst>
          </p:cNvPr>
          <p:cNvSpPr/>
          <p:nvPr userDrawn="1"/>
        </p:nvSpPr>
        <p:spPr>
          <a:xfrm rot="20251091">
            <a:off x="9789355" y="-1679125"/>
            <a:ext cx="4805288" cy="2408890"/>
          </a:xfrm>
          <a:prstGeom prst="rect">
            <a:avLst/>
          </a:prstGeom>
          <a:solidFill>
            <a:schemeClr val="dk1">
              <a:alpha val="18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393DD92C-ED54-48A2-92F2-4A3871EA88EA}"/>
              </a:ext>
            </a:extLst>
          </p:cNvPr>
          <p:cNvSpPr/>
          <p:nvPr userDrawn="1"/>
        </p:nvSpPr>
        <p:spPr>
          <a:xfrm rot="20251091">
            <a:off x="9941755" y="-1896431"/>
            <a:ext cx="4805288" cy="2408890"/>
          </a:xfrm>
          <a:prstGeom prst="rect">
            <a:avLst/>
          </a:prstGeom>
          <a:solidFill>
            <a:schemeClr val="dk1">
              <a:alpha val="18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9" name="Slide Number Placeholder 5">
            <a:extLst>
              <a:ext uri="{FF2B5EF4-FFF2-40B4-BE49-F238E27FC236}">
                <a16:creationId xmlns:a16="http://schemas.microsoft.com/office/drawing/2014/main" id="{40EF05AB-334F-449B-90AB-2A81998A67B3}"/>
              </a:ext>
            </a:extLst>
          </p:cNvPr>
          <p:cNvSpPr>
            <a:spLocks noGrp="1"/>
          </p:cNvSpPr>
          <p:nvPr>
            <p:ph type="sldNum" sz="quarter" idx="12"/>
          </p:nvPr>
        </p:nvSpPr>
        <p:spPr>
          <a:xfrm>
            <a:off x="8610600" y="6356350"/>
            <a:ext cx="2743200" cy="365125"/>
          </a:xfrm>
          <a:prstGeom prst="rect">
            <a:avLst/>
          </a:prstGeom>
        </p:spPr>
        <p:txBody>
          <a:bodyPr/>
          <a:lstStyle/>
          <a:p>
            <a:fld id="{2D49619F-436A-4679-A9E8-0355D5EC3FF2}" type="slidenum">
              <a:rPr lang="en-US" smtClean="0"/>
              <a:t>‹#›</a:t>
            </a:fld>
            <a:endParaRPr lang="en-US"/>
          </a:p>
        </p:txBody>
      </p:sp>
      <p:sp>
        <p:nvSpPr>
          <p:cNvPr id="11" name="Rectangle 10">
            <a:extLst>
              <a:ext uri="{FF2B5EF4-FFF2-40B4-BE49-F238E27FC236}">
                <a16:creationId xmlns:a16="http://schemas.microsoft.com/office/drawing/2014/main" id="{64B5C5DC-C31F-4BDA-AE05-6BE10E987A1A}"/>
              </a:ext>
            </a:extLst>
          </p:cNvPr>
          <p:cNvSpPr/>
          <p:nvPr userDrawn="1"/>
        </p:nvSpPr>
        <p:spPr>
          <a:xfrm rot="20177353">
            <a:off x="-9737708" y="3586997"/>
            <a:ext cx="9899139" cy="4962437"/>
          </a:xfrm>
          <a:prstGeom prst="rect">
            <a:avLst/>
          </a:prstGeom>
          <a:solidFill>
            <a:schemeClr val="dk1">
              <a:alpha val="18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11B2550B-E119-4D9E-A558-C1E8231EB29E}"/>
              </a:ext>
            </a:extLst>
          </p:cNvPr>
          <p:cNvSpPr/>
          <p:nvPr userDrawn="1"/>
        </p:nvSpPr>
        <p:spPr>
          <a:xfrm rot="20177353">
            <a:off x="-9882272" y="3804304"/>
            <a:ext cx="9899139" cy="4962437"/>
          </a:xfrm>
          <a:prstGeom prst="rect">
            <a:avLst/>
          </a:prstGeom>
          <a:solidFill>
            <a:schemeClr val="dk1">
              <a:alpha val="18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4662F284-FB12-43F2-B845-622EF13CA2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49631" y="201963"/>
            <a:ext cx="1496454" cy="327973"/>
          </a:xfrm>
          <a:prstGeom prst="rect">
            <a:avLst/>
          </a:prstGeom>
        </p:spPr>
      </p:pic>
      <p:sp>
        <p:nvSpPr>
          <p:cNvPr id="2" name="Title 1">
            <a:extLst>
              <a:ext uri="{FF2B5EF4-FFF2-40B4-BE49-F238E27FC236}">
                <a16:creationId xmlns:a16="http://schemas.microsoft.com/office/drawing/2014/main" id="{3A73F960-1E31-4AF0-A89C-4D3993D8FDEA}"/>
              </a:ext>
            </a:extLst>
          </p:cNvPr>
          <p:cNvSpPr>
            <a:spLocks noGrp="1"/>
          </p:cNvSpPr>
          <p:nvPr>
            <p:ph type="title"/>
          </p:nvPr>
        </p:nvSpPr>
        <p:spPr/>
        <p:txBody>
          <a:bodyPr/>
          <a:lstStyle/>
          <a:p>
            <a:r>
              <a:rPr lang="en-US"/>
              <a:t>Click to edit Master title style</a:t>
            </a:r>
          </a:p>
        </p:txBody>
      </p:sp>
      <p:sp>
        <p:nvSpPr>
          <p:cNvPr id="14" name="TextBox 13">
            <a:extLst>
              <a:ext uri="{FF2B5EF4-FFF2-40B4-BE49-F238E27FC236}">
                <a16:creationId xmlns:a16="http://schemas.microsoft.com/office/drawing/2014/main" id="{36A7D70A-7525-4BCC-AD1C-3429C95920B4}"/>
              </a:ext>
            </a:extLst>
          </p:cNvPr>
          <p:cNvSpPr txBox="1"/>
          <p:nvPr userDrawn="1"/>
        </p:nvSpPr>
        <p:spPr>
          <a:xfrm>
            <a:off x="621030" y="6400800"/>
            <a:ext cx="561975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1">
                    <a:lumMod val="50000"/>
                  </a:schemeClr>
                </a:solidFill>
              </a:rPr>
              <a:t>“From ordinary people come extraordinary results”</a:t>
            </a:r>
          </a:p>
          <a:p>
            <a:endParaRPr lang="en-US" dirty="0"/>
          </a:p>
        </p:txBody>
      </p:sp>
    </p:spTree>
    <p:extLst>
      <p:ext uri="{BB962C8B-B14F-4D97-AF65-F5344CB8AC3E}">
        <p14:creationId xmlns:p14="http://schemas.microsoft.com/office/powerpoint/2010/main" val="3792499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8C3C06E-953B-4036-BB26-8FE18E0069A5}"/>
              </a:ext>
            </a:extLst>
          </p:cNvPr>
          <p:cNvSpPr/>
          <p:nvPr userDrawn="1"/>
        </p:nvSpPr>
        <p:spPr>
          <a:xfrm>
            <a:off x="0" y="0"/>
            <a:ext cx="12191999" cy="6858000"/>
          </a:xfrm>
          <a:prstGeom prst="rect">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83CB965-B672-49EF-A782-26FE9C7AD1D1}"/>
              </a:ext>
            </a:extLst>
          </p:cNvPr>
          <p:cNvSpPr/>
          <p:nvPr userDrawn="1"/>
        </p:nvSpPr>
        <p:spPr>
          <a:xfrm rot="20251091">
            <a:off x="9789355" y="-1679125"/>
            <a:ext cx="4805288" cy="2408890"/>
          </a:xfrm>
          <a:prstGeom prst="rect">
            <a:avLst/>
          </a:prstGeom>
          <a:solidFill>
            <a:schemeClr val="dk1">
              <a:alpha val="18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397BDD50-E14A-4EAA-B06B-E348ABA4249C}"/>
              </a:ext>
            </a:extLst>
          </p:cNvPr>
          <p:cNvSpPr/>
          <p:nvPr userDrawn="1"/>
        </p:nvSpPr>
        <p:spPr>
          <a:xfrm rot="20251091">
            <a:off x="9941755" y="-1896431"/>
            <a:ext cx="4805288" cy="2408890"/>
          </a:xfrm>
          <a:prstGeom prst="rect">
            <a:avLst/>
          </a:prstGeom>
          <a:solidFill>
            <a:schemeClr val="dk1">
              <a:alpha val="18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8" name="Slide Number Placeholder 5">
            <a:extLst>
              <a:ext uri="{FF2B5EF4-FFF2-40B4-BE49-F238E27FC236}">
                <a16:creationId xmlns:a16="http://schemas.microsoft.com/office/drawing/2014/main" id="{3857DA66-5447-4072-ACD5-76EC2DFBB3EE}"/>
              </a:ext>
            </a:extLst>
          </p:cNvPr>
          <p:cNvSpPr>
            <a:spLocks noGrp="1"/>
          </p:cNvSpPr>
          <p:nvPr>
            <p:ph type="sldNum" sz="quarter" idx="12"/>
          </p:nvPr>
        </p:nvSpPr>
        <p:spPr>
          <a:xfrm>
            <a:off x="8610600" y="6356350"/>
            <a:ext cx="2743200" cy="365125"/>
          </a:xfrm>
          <a:prstGeom prst="rect">
            <a:avLst/>
          </a:prstGeom>
        </p:spPr>
        <p:txBody>
          <a:bodyPr/>
          <a:lstStyle/>
          <a:p>
            <a:fld id="{2D49619F-436A-4679-A9E8-0355D5EC3FF2}" type="slidenum">
              <a:rPr lang="en-US" smtClean="0"/>
              <a:t>‹#›</a:t>
            </a:fld>
            <a:endParaRPr lang="en-US"/>
          </a:p>
        </p:txBody>
      </p:sp>
      <p:sp>
        <p:nvSpPr>
          <p:cNvPr id="10" name="Rectangle 9">
            <a:extLst>
              <a:ext uri="{FF2B5EF4-FFF2-40B4-BE49-F238E27FC236}">
                <a16:creationId xmlns:a16="http://schemas.microsoft.com/office/drawing/2014/main" id="{AA8FB62E-FEE1-4D57-BF63-CF500F4A6433}"/>
              </a:ext>
            </a:extLst>
          </p:cNvPr>
          <p:cNvSpPr/>
          <p:nvPr userDrawn="1"/>
        </p:nvSpPr>
        <p:spPr>
          <a:xfrm rot="20177353">
            <a:off x="-9737708" y="3586997"/>
            <a:ext cx="9899139" cy="4962437"/>
          </a:xfrm>
          <a:prstGeom prst="rect">
            <a:avLst/>
          </a:prstGeom>
          <a:solidFill>
            <a:schemeClr val="dk1">
              <a:alpha val="18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17E181E7-FB2E-4E6E-99CB-DA7704976B1F}"/>
              </a:ext>
            </a:extLst>
          </p:cNvPr>
          <p:cNvSpPr/>
          <p:nvPr userDrawn="1"/>
        </p:nvSpPr>
        <p:spPr>
          <a:xfrm rot="20177353">
            <a:off x="-9882272" y="3804304"/>
            <a:ext cx="9899139" cy="4962437"/>
          </a:xfrm>
          <a:prstGeom prst="rect">
            <a:avLst/>
          </a:prstGeom>
          <a:solidFill>
            <a:schemeClr val="dk1">
              <a:alpha val="18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19E9939A-94AD-476E-86CD-BA31FB6FDE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49631" y="201963"/>
            <a:ext cx="1496454" cy="327973"/>
          </a:xfrm>
          <a:prstGeom prst="rect">
            <a:avLst/>
          </a:prstGeom>
        </p:spPr>
      </p:pic>
      <p:sp>
        <p:nvSpPr>
          <p:cNvPr id="13" name="TextBox 12">
            <a:extLst>
              <a:ext uri="{FF2B5EF4-FFF2-40B4-BE49-F238E27FC236}">
                <a16:creationId xmlns:a16="http://schemas.microsoft.com/office/drawing/2014/main" id="{9D07C875-37C7-4FFB-9ABD-B6844719AA94}"/>
              </a:ext>
            </a:extLst>
          </p:cNvPr>
          <p:cNvSpPr txBox="1"/>
          <p:nvPr userDrawn="1"/>
        </p:nvSpPr>
        <p:spPr>
          <a:xfrm>
            <a:off x="621030" y="6400800"/>
            <a:ext cx="561975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1">
                    <a:lumMod val="50000"/>
                  </a:schemeClr>
                </a:solidFill>
              </a:rPr>
              <a:t>“From ordinary people come extraordinary results”</a:t>
            </a:r>
          </a:p>
          <a:p>
            <a:endParaRPr lang="en-US" dirty="0"/>
          </a:p>
        </p:txBody>
      </p:sp>
      <p:pic>
        <p:nvPicPr>
          <p:cNvPr id="14" name="Picture 13">
            <a:extLst>
              <a:ext uri="{FF2B5EF4-FFF2-40B4-BE49-F238E27FC236}">
                <a16:creationId xmlns:a16="http://schemas.microsoft.com/office/drawing/2014/main" id="{4CC8D0F8-6C66-4DA5-B35E-72495EFB84E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55942">
            <a:off x="-2386036" y="-2547780"/>
            <a:ext cx="11350317" cy="4660946"/>
          </a:xfrm>
          <a:prstGeom prst="rect">
            <a:avLst/>
          </a:prstGeom>
        </p:spPr>
      </p:pic>
    </p:spTree>
    <p:extLst>
      <p:ext uri="{BB962C8B-B14F-4D97-AF65-F5344CB8AC3E}">
        <p14:creationId xmlns:p14="http://schemas.microsoft.com/office/powerpoint/2010/main" val="2363505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56D3074-3568-4FC5-AFE2-F42FF163518E}"/>
              </a:ext>
            </a:extLst>
          </p:cNvPr>
          <p:cNvSpPr/>
          <p:nvPr userDrawn="1"/>
        </p:nvSpPr>
        <p:spPr>
          <a:xfrm>
            <a:off x="0" y="0"/>
            <a:ext cx="12191999" cy="6858000"/>
          </a:xfrm>
          <a:prstGeom prst="rect">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9" name="Rectangle 8">
            <a:extLst>
              <a:ext uri="{FF2B5EF4-FFF2-40B4-BE49-F238E27FC236}">
                <a16:creationId xmlns:a16="http://schemas.microsoft.com/office/drawing/2014/main" id="{1BC219CF-090D-421A-83C3-E072C4861CC4}"/>
              </a:ext>
            </a:extLst>
          </p:cNvPr>
          <p:cNvSpPr/>
          <p:nvPr userDrawn="1"/>
        </p:nvSpPr>
        <p:spPr>
          <a:xfrm rot="20251091">
            <a:off x="9789355" y="-1679125"/>
            <a:ext cx="4805288" cy="2408890"/>
          </a:xfrm>
          <a:prstGeom prst="rect">
            <a:avLst/>
          </a:prstGeom>
          <a:solidFill>
            <a:schemeClr val="dk1">
              <a:alpha val="18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1" dirty="0"/>
          </a:p>
        </p:txBody>
      </p:sp>
      <p:sp>
        <p:nvSpPr>
          <p:cNvPr id="10" name="Rectangle 9">
            <a:extLst>
              <a:ext uri="{FF2B5EF4-FFF2-40B4-BE49-F238E27FC236}">
                <a16:creationId xmlns:a16="http://schemas.microsoft.com/office/drawing/2014/main" id="{65FA93CD-8CC8-4E8A-A8F6-176D414B443B}"/>
              </a:ext>
            </a:extLst>
          </p:cNvPr>
          <p:cNvSpPr/>
          <p:nvPr userDrawn="1"/>
        </p:nvSpPr>
        <p:spPr>
          <a:xfrm rot="20251091">
            <a:off x="9941755" y="-1896431"/>
            <a:ext cx="4805288" cy="2408890"/>
          </a:xfrm>
          <a:prstGeom prst="rect">
            <a:avLst/>
          </a:prstGeom>
          <a:solidFill>
            <a:schemeClr val="dk1">
              <a:alpha val="18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1" dirty="0"/>
          </a:p>
        </p:txBody>
      </p:sp>
      <p:sp>
        <p:nvSpPr>
          <p:cNvPr id="11" name="Slide Number Placeholder 5">
            <a:extLst>
              <a:ext uri="{FF2B5EF4-FFF2-40B4-BE49-F238E27FC236}">
                <a16:creationId xmlns:a16="http://schemas.microsoft.com/office/drawing/2014/main" id="{3AAEF22A-0533-4F3C-BF8C-8F928414BC19}"/>
              </a:ext>
            </a:extLst>
          </p:cNvPr>
          <p:cNvSpPr>
            <a:spLocks noGrp="1"/>
          </p:cNvSpPr>
          <p:nvPr>
            <p:ph type="sldNum" sz="quarter" idx="12"/>
          </p:nvPr>
        </p:nvSpPr>
        <p:spPr>
          <a:xfrm>
            <a:off x="8610600" y="6356350"/>
            <a:ext cx="2743200" cy="365125"/>
          </a:xfrm>
          <a:prstGeom prst="rect">
            <a:avLst/>
          </a:prstGeom>
        </p:spPr>
        <p:txBody>
          <a:bodyPr/>
          <a:lstStyle>
            <a:lvl1pPr>
              <a:defRPr b="1"/>
            </a:lvl1pPr>
          </a:lstStyle>
          <a:p>
            <a:fld id="{2D49619F-436A-4679-A9E8-0355D5EC3FF2}" type="slidenum">
              <a:rPr lang="en-US" smtClean="0"/>
              <a:pPr/>
              <a:t>‹#›</a:t>
            </a:fld>
            <a:endParaRPr lang="en-US"/>
          </a:p>
        </p:txBody>
      </p:sp>
      <p:sp>
        <p:nvSpPr>
          <p:cNvPr id="13" name="Rectangle 12">
            <a:extLst>
              <a:ext uri="{FF2B5EF4-FFF2-40B4-BE49-F238E27FC236}">
                <a16:creationId xmlns:a16="http://schemas.microsoft.com/office/drawing/2014/main" id="{E9ECA271-4940-4448-89FD-CB126450E258}"/>
              </a:ext>
            </a:extLst>
          </p:cNvPr>
          <p:cNvSpPr/>
          <p:nvPr userDrawn="1"/>
        </p:nvSpPr>
        <p:spPr>
          <a:xfrm rot="20177353">
            <a:off x="-9737708" y="3586997"/>
            <a:ext cx="9899139" cy="4962437"/>
          </a:xfrm>
          <a:prstGeom prst="rect">
            <a:avLst/>
          </a:prstGeom>
          <a:solidFill>
            <a:schemeClr val="dk1">
              <a:alpha val="18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1" dirty="0"/>
          </a:p>
        </p:txBody>
      </p:sp>
      <p:sp>
        <p:nvSpPr>
          <p:cNvPr id="14" name="Rectangle 13">
            <a:extLst>
              <a:ext uri="{FF2B5EF4-FFF2-40B4-BE49-F238E27FC236}">
                <a16:creationId xmlns:a16="http://schemas.microsoft.com/office/drawing/2014/main" id="{1633F6F1-0236-46C9-87D4-F3C72D421161}"/>
              </a:ext>
            </a:extLst>
          </p:cNvPr>
          <p:cNvSpPr/>
          <p:nvPr userDrawn="1"/>
        </p:nvSpPr>
        <p:spPr>
          <a:xfrm rot="20177353">
            <a:off x="-9882272" y="3804304"/>
            <a:ext cx="9899139" cy="4962437"/>
          </a:xfrm>
          <a:prstGeom prst="rect">
            <a:avLst/>
          </a:prstGeom>
          <a:solidFill>
            <a:schemeClr val="dk1">
              <a:alpha val="18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1" dirty="0"/>
          </a:p>
        </p:txBody>
      </p:sp>
      <p:pic>
        <p:nvPicPr>
          <p:cNvPr id="15" name="Picture 14">
            <a:extLst>
              <a:ext uri="{FF2B5EF4-FFF2-40B4-BE49-F238E27FC236}">
                <a16:creationId xmlns:a16="http://schemas.microsoft.com/office/drawing/2014/main" id="{4E121005-0C07-4148-B324-EF646D91B5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49631" y="201963"/>
            <a:ext cx="1496454" cy="327973"/>
          </a:xfrm>
          <a:prstGeom prst="rect">
            <a:avLst/>
          </a:prstGeom>
        </p:spPr>
      </p:pic>
      <p:sp>
        <p:nvSpPr>
          <p:cNvPr id="2" name="Title 1">
            <a:extLst>
              <a:ext uri="{FF2B5EF4-FFF2-40B4-BE49-F238E27FC236}">
                <a16:creationId xmlns:a16="http://schemas.microsoft.com/office/drawing/2014/main" id="{4BD613CA-B805-4BD8-AC99-0E5B5851EF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C629075-3856-4530-B5DD-95FEA19A9C6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28150D2-33D6-4488-B5A0-A52D9698CF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6" name="TextBox 15">
            <a:extLst>
              <a:ext uri="{FF2B5EF4-FFF2-40B4-BE49-F238E27FC236}">
                <a16:creationId xmlns:a16="http://schemas.microsoft.com/office/drawing/2014/main" id="{38AE6022-F1A1-40BB-9C7C-0B1093AF1DA2}"/>
              </a:ext>
            </a:extLst>
          </p:cNvPr>
          <p:cNvSpPr txBox="1"/>
          <p:nvPr userDrawn="1"/>
        </p:nvSpPr>
        <p:spPr>
          <a:xfrm>
            <a:off x="621030" y="6400800"/>
            <a:ext cx="561975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1">
                    <a:lumMod val="50000"/>
                  </a:schemeClr>
                </a:solidFill>
              </a:rPr>
              <a:t>“From ordinary people come extraordinary results”</a:t>
            </a:r>
          </a:p>
          <a:p>
            <a:endParaRPr lang="en-US" dirty="0"/>
          </a:p>
        </p:txBody>
      </p:sp>
      <p:pic>
        <p:nvPicPr>
          <p:cNvPr id="17" name="Picture 16">
            <a:extLst>
              <a:ext uri="{FF2B5EF4-FFF2-40B4-BE49-F238E27FC236}">
                <a16:creationId xmlns:a16="http://schemas.microsoft.com/office/drawing/2014/main" id="{B11D4C2A-E75F-4B3E-98D3-370C2E54524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4573895">
            <a:off x="-5825010" y="-799647"/>
            <a:ext cx="9484263" cy="3894661"/>
          </a:xfrm>
          <a:prstGeom prst="rect">
            <a:avLst/>
          </a:prstGeom>
        </p:spPr>
      </p:pic>
    </p:spTree>
    <p:extLst>
      <p:ext uri="{BB962C8B-B14F-4D97-AF65-F5344CB8AC3E}">
        <p14:creationId xmlns:p14="http://schemas.microsoft.com/office/powerpoint/2010/main" val="4230257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4D6669D-A49B-4FD5-9C6D-BE3A7C05563B}"/>
              </a:ext>
            </a:extLst>
          </p:cNvPr>
          <p:cNvSpPr/>
          <p:nvPr userDrawn="1"/>
        </p:nvSpPr>
        <p:spPr>
          <a:xfrm>
            <a:off x="0" y="0"/>
            <a:ext cx="12191999" cy="6858000"/>
          </a:xfrm>
          <a:prstGeom prst="rect">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4818190C-6F00-4270-98E8-B86D9D1E825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1354768">
            <a:off x="5950325" y="4654911"/>
            <a:ext cx="9484263" cy="3894661"/>
          </a:xfrm>
          <a:prstGeom prst="rect">
            <a:avLst/>
          </a:prstGeom>
        </p:spPr>
      </p:pic>
      <p:sp>
        <p:nvSpPr>
          <p:cNvPr id="9" name="Rectangle 8">
            <a:extLst>
              <a:ext uri="{FF2B5EF4-FFF2-40B4-BE49-F238E27FC236}">
                <a16:creationId xmlns:a16="http://schemas.microsoft.com/office/drawing/2014/main" id="{88A4D647-6965-4004-BBE1-91CCB5889D7A}"/>
              </a:ext>
            </a:extLst>
          </p:cNvPr>
          <p:cNvSpPr/>
          <p:nvPr userDrawn="1"/>
        </p:nvSpPr>
        <p:spPr>
          <a:xfrm rot="20251091">
            <a:off x="9789355" y="-1679125"/>
            <a:ext cx="4805288" cy="2408890"/>
          </a:xfrm>
          <a:prstGeom prst="rect">
            <a:avLst/>
          </a:prstGeom>
          <a:solidFill>
            <a:schemeClr val="dk1">
              <a:alpha val="18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A6C1012E-C1CE-44E1-9162-1351500E021B}"/>
              </a:ext>
            </a:extLst>
          </p:cNvPr>
          <p:cNvSpPr/>
          <p:nvPr userDrawn="1"/>
        </p:nvSpPr>
        <p:spPr>
          <a:xfrm rot="20251091">
            <a:off x="9941755" y="-1896431"/>
            <a:ext cx="4805288" cy="2408890"/>
          </a:xfrm>
          <a:prstGeom prst="rect">
            <a:avLst/>
          </a:prstGeom>
          <a:solidFill>
            <a:schemeClr val="dk1">
              <a:alpha val="18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1" name="Slide Number Placeholder 5">
            <a:extLst>
              <a:ext uri="{FF2B5EF4-FFF2-40B4-BE49-F238E27FC236}">
                <a16:creationId xmlns:a16="http://schemas.microsoft.com/office/drawing/2014/main" id="{EC2FA3F4-9B8A-4531-A545-88F66BBBBB6D}"/>
              </a:ext>
            </a:extLst>
          </p:cNvPr>
          <p:cNvSpPr>
            <a:spLocks noGrp="1"/>
          </p:cNvSpPr>
          <p:nvPr>
            <p:ph type="sldNum" sz="quarter" idx="12"/>
          </p:nvPr>
        </p:nvSpPr>
        <p:spPr>
          <a:xfrm>
            <a:off x="8610600" y="6356350"/>
            <a:ext cx="2743200" cy="365125"/>
          </a:xfrm>
          <a:prstGeom prst="rect">
            <a:avLst/>
          </a:prstGeom>
        </p:spPr>
        <p:txBody>
          <a:bodyPr/>
          <a:lstStyle/>
          <a:p>
            <a:fld id="{2D49619F-436A-4679-A9E8-0355D5EC3FF2}" type="slidenum">
              <a:rPr lang="en-US" smtClean="0"/>
              <a:t>‹#›</a:t>
            </a:fld>
            <a:endParaRPr lang="en-US"/>
          </a:p>
        </p:txBody>
      </p:sp>
      <p:sp>
        <p:nvSpPr>
          <p:cNvPr id="13" name="Rectangle 12">
            <a:extLst>
              <a:ext uri="{FF2B5EF4-FFF2-40B4-BE49-F238E27FC236}">
                <a16:creationId xmlns:a16="http://schemas.microsoft.com/office/drawing/2014/main" id="{4FEF5C1E-5E72-4D56-A35C-BC76193458D9}"/>
              </a:ext>
            </a:extLst>
          </p:cNvPr>
          <p:cNvSpPr/>
          <p:nvPr userDrawn="1"/>
        </p:nvSpPr>
        <p:spPr>
          <a:xfrm rot="20177353">
            <a:off x="-9737708" y="3586997"/>
            <a:ext cx="9899139" cy="4962437"/>
          </a:xfrm>
          <a:prstGeom prst="rect">
            <a:avLst/>
          </a:prstGeom>
          <a:solidFill>
            <a:schemeClr val="dk1">
              <a:alpha val="18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641B127-6CA4-4DA8-85AA-7B1764F89615}"/>
              </a:ext>
            </a:extLst>
          </p:cNvPr>
          <p:cNvSpPr/>
          <p:nvPr userDrawn="1"/>
        </p:nvSpPr>
        <p:spPr>
          <a:xfrm rot="20177353">
            <a:off x="-9882272" y="3804304"/>
            <a:ext cx="9899139" cy="4962437"/>
          </a:xfrm>
          <a:prstGeom prst="rect">
            <a:avLst/>
          </a:prstGeom>
          <a:solidFill>
            <a:schemeClr val="dk1">
              <a:alpha val="18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4D6CC844-B823-4DFC-88B8-634003E6549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49631" y="201963"/>
            <a:ext cx="1496454" cy="327973"/>
          </a:xfrm>
          <a:prstGeom prst="rect">
            <a:avLst/>
          </a:prstGeom>
        </p:spPr>
      </p:pic>
      <p:sp>
        <p:nvSpPr>
          <p:cNvPr id="2" name="Title 1">
            <a:extLst>
              <a:ext uri="{FF2B5EF4-FFF2-40B4-BE49-F238E27FC236}">
                <a16:creationId xmlns:a16="http://schemas.microsoft.com/office/drawing/2014/main" id="{12260DFE-2013-486C-8463-31DF7EABE6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D829CA9-739A-4C0B-AB50-28F0C9CB0E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7147A41-3A5D-44E2-9F5F-2D2579ED85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6" name="TextBox 15">
            <a:extLst>
              <a:ext uri="{FF2B5EF4-FFF2-40B4-BE49-F238E27FC236}">
                <a16:creationId xmlns:a16="http://schemas.microsoft.com/office/drawing/2014/main" id="{61C08007-3EA1-4BCD-AC3C-2F862199A029}"/>
              </a:ext>
            </a:extLst>
          </p:cNvPr>
          <p:cNvSpPr txBox="1"/>
          <p:nvPr userDrawn="1"/>
        </p:nvSpPr>
        <p:spPr>
          <a:xfrm>
            <a:off x="621030" y="6400800"/>
            <a:ext cx="561975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1">
                    <a:lumMod val="50000"/>
                  </a:schemeClr>
                </a:solidFill>
              </a:rPr>
              <a:t>“From ordinary people come extraordinary results”</a:t>
            </a:r>
          </a:p>
          <a:p>
            <a:endParaRPr lang="en-US" dirty="0"/>
          </a:p>
        </p:txBody>
      </p:sp>
    </p:spTree>
    <p:extLst>
      <p:ext uri="{BB962C8B-B14F-4D97-AF65-F5344CB8AC3E}">
        <p14:creationId xmlns:p14="http://schemas.microsoft.com/office/powerpoint/2010/main" val="3744003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20B254B-A1B8-4771-B2BC-2C25A8BD5B79}"/>
              </a:ext>
            </a:extLst>
          </p:cNvPr>
          <p:cNvSpPr/>
          <p:nvPr userDrawn="1"/>
        </p:nvSpPr>
        <p:spPr>
          <a:xfrm>
            <a:off x="0" y="0"/>
            <a:ext cx="12191999" cy="6858000"/>
          </a:xfrm>
          <a:prstGeom prst="rect">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4E03CE9-6A33-44B1-94A6-F0CE61135A5F}"/>
              </a:ext>
            </a:extLst>
          </p:cNvPr>
          <p:cNvSpPr/>
          <p:nvPr userDrawn="1"/>
        </p:nvSpPr>
        <p:spPr>
          <a:xfrm rot="20251091">
            <a:off x="9789355" y="-1679125"/>
            <a:ext cx="4805288" cy="2408890"/>
          </a:xfrm>
          <a:prstGeom prst="rect">
            <a:avLst/>
          </a:prstGeom>
          <a:solidFill>
            <a:schemeClr val="dk1">
              <a:alpha val="18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4AC408D0-A69A-40C7-A3A0-A3C28AEE0340}"/>
              </a:ext>
            </a:extLst>
          </p:cNvPr>
          <p:cNvSpPr/>
          <p:nvPr userDrawn="1"/>
        </p:nvSpPr>
        <p:spPr>
          <a:xfrm rot="20251091">
            <a:off x="9941755" y="-1896431"/>
            <a:ext cx="4805288" cy="2408890"/>
          </a:xfrm>
          <a:prstGeom prst="rect">
            <a:avLst/>
          </a:prstGeom>
          <a:solidFill>
            <a:schemeClr val="dk1">
              <a:alpha val="18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9" name="Slide Number Placeholder 5">
            <a:extLst>
              <a:ext uri="{FF2B5EF4-FFF2-40B4-BE49-F238E27FC236}">
                <a16:creationId xmlns:a16="http://schemas.microsoft.com/office/drawing/2014/main" id="{B0FEBD77-4579-4F0B-A8B7-D863C0E54924}"/>
              </a:ext>
            </a:extLst>
          </p:cNvPr>
          <p:cNvSpPr>
            <a:spLocks noGrp="1"/>
          </p:cNvSpPr>
          <p:nvPr>
            <p:ph type="sldNum" sz="quarter" idx="4"/>
          </p:nvPr>
        </p:nvSpPr>
        <p:spPr>
          <a:xfrm>
            <a:off x="8610600" y="6356350"/>
            <a:ext cx="2743200" cy="365125"/>
          </a:xfrm>
          <a:prstGeom prst="rect">
            <a:avLst/>
          </a:prstGeom>
        </p:spPr>
        <p:txBody>
          <a:bodyPr/>
          <a:lstStyle/>
          <a:p>
            <a:fld id="{2D49619F-436A-4679-A9E8-0355D5EC3FF2}" type="slidenum">
              <a:rPr lang="en-US" smtClean="0"/>
              <a:t>‹#›</a:t>
            </a:fld>
            <a:endParaRPr lang="en-US"/>
          </a:p>
        </p:txBody>
      </p:sp>
      <p:sp>
        <p:nvSpPr>
          <p:cNvPr id="10" name="Rectangle 9">
            <a:extLst>
              <a:ext uri="{FF2B5EF4-FFF2-40B4-BE49-F238E27FC236}">
                <a16:creationId xmlns:a16="http://schemas.microsoft.com/office/drawing/2014/main" id="{9EBB686F-0287-4AE2-9FFE-2B72751068B0}"/>
              </a:ext>
            </a:extLst>
          </p:cNvPr>
          <p:cNvSpPr/>
          <p:nvPr userDrawn="1"/>
        </p:nvSpPr>
        <p:spPr>
          <a:xfrm rot="20177353">
            <a:off x="-9737708" y="3586997"/>
            <a:ext cx="9899139" cy="4962437"/>
          </a:xfrm>
          <a:prstGeom prst="rect">
            <a:avLst/>
          </a:prstGeom>
          <a:solidFill>
            <a:schemeClr val="dk1">
              <a:alpha val="18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B487F65E-23D8-44B7-BE5F-4DB368E9CFA5}"/>
              </a:ext>
            </a:extLst>
          </p:cNvPr>
          <p:cNvSpPr/>
          <p:nvPr userDrawn="1"/>
        </p:nvSpPr>
        <p:spPr>
          <a:xfrm rot="20177353">
            <a:off x="-9882272" y="3804304"/>
            <a:ext cx="9899139" cy="4962437"/>
          </a:xfrm>
          <a:prstGeom prst="rect">
            <a:avLst/>
          </a:prstGeom>
          <a:solidFill>
            <a:schemeClr val="dk1">
              <a:alpha val="18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9AB949AF-017F-47B9-9432-ACA5489D9391}"/>
              </a:ext>
            </a:extLst>
          </p:cNvPr>
          <p:cNvPicPr>
            <a:picLocks noChangeAspect="1"/>
          </p:cNvPicPr>
          <p:nvPr userDrawn="1"/>
        </p:nvPicPr>
        <p:blipFill>
          <a:blip r:embed="rId14">
            <a:extLst>
              <a:ext uri="{BEBA8EAE-BF5A-486C-A8C5-ECC9F3942E4B}">
                <a14:imgProps xmlns:a14="http://schemas.microsoft.com/office/drawing/2010/main">
                  <a14:imgLayer r:embed="rId15">
                    <a14:imgEffect>
                      <a14:saturation sat="0"/>
                    </a14:imgEffect>
                  </a14:imgLayer>
                </a14:imgProps>
              </a:ext>
              <a:ext uri="{28A0092B-C50C-407E-A947-70E740481C1C}">
                <a14:useLocalDpi xmlns:a14="http://schemas.microsoft.com/office/drawing/2010/main" val="0"/>
              </a:ext>
            </a:extLst>
          </a:blip>
          <a:stretch>
            <a:fillRect/>
          </a:stretch>
        </p:blipFill>
        <p:spPr>
          <a:xfrm>
            <a:off x="10449631" y="201963"/>
            <a:ext cx="1496454" cy="327973"/>
          </a:xfrm>
          <a:prstGeom prst="rect">
            <a:avLst/>
          </a:prstGeom>
        </p:spPr>
      </p:pic>
      <p:sp>
        <p:nvSpPr>
          <p:cNvPr id="13" name="TextBox 12">
            <a:extLst>
              <a:ext uri="{FF2B5EF4-FFF2-40B4-BE49-F238E27FC236}">
                <a16:creationId xmlns:a16="http://schemas.microsoft.com/office/drawing/2014/main" id="{61BBD64A-EDBC-49AD-8D99-3014273E4730}"/>
              </a:ext>
            </a:extLst>
          </p:cNvPr>
          <p:cNvSpPr txBox="1"/>
          <p:nvPr userDrawn="1"/>
        </p:nvSpPr>
        <p:spPr>
          <a:xfrm>
            <a:off x="621030" y="6400800"/>
            <a:ext cx="561975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1">
                    <a:lumMod val="50000"/>
                  </a:schemeClr>
                </a:solidFill>
              </a:rPr>
              <a:t>“From ordinary people come extraordinary results”</a:t>
            </a:r>
          </a:p>
          <a:p>
            <a:endParaRPr lang="en-US" dirty="0"/>
          </a:p>
        </p:txBody>
      </p:sp>
      <p:sp>
        <p:nvSpPr>
          <p:cNvPr id="2" name="Title Placeholder 1">
            <a:extLst>
              <a:ext uri="{FF2B5EF4-FFF2-40B4-BE49-F238E27FC236}">
                <a16:creationId xmlns:a16="http://schemas.microsoft.com/office/drawing/2014/main" id="{043FEBFC-5353-49A4-B3F5-290FB04101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2DFBD26-5A38-41CA-8312-E87CAB8D3E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365591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hyperlink" Target="http://www.omag.org/" TargetMode="External"/><Relationship Id="rId2" Type="http://schemas.openxmlformats.org/officeDocument/2006/relationships/hyperlink" Target="mailto:mcoleman@omag.or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adaptistration.com/blog/2015/08/10/another-example-behind-why-hr-policies-matter/"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flickr.com/photos/93118610@n02/8530047164" TargetMode="External"/><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http://www.dol.gov/whd/regs/compliance/hrg.htm"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www.dol.gov/whd/regs/compliance/whdfs21.pdf" TargetMode="Externa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hyperlink" Target="http://leader-values.com/wordpress/?p=6796" TargetMode="External"/><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98.xml.rels><?xml version="1.0" encoding="UTF-8" standalone="yes"?>
<Relationships xmlns="http://schemas.openxmlformats.org/package/2006/relationships"><Relationship Id="rId3" Type="http://schemas.openxmlformats.org/officeDocument/2006/relationships/hyperlink" Target="http://strategic-hcm.blogspot.com/2010/06/connecting-hr-tweet-up.html"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C4187-E6EF-4E69-BB6F-04DC2442B818}"/>
              </a:ext>
            </a:extLst>
          </p:cNvPr>
          <p:cNvSpPr>
            <a:spLocks noGrp="1"/>
          </p:cNvSpPr>
          <p:nvPr>
            <p:ph type="ctrTitle"/>
          </p:nvPr>
        </p:nvSpPr>
        <p:spPr/>
        <p:txBody>
          <a:bodyPr/>
          <a:lstStyle/>
          <a:p>
            <a:r>
              <a:rPr lang="en-US" dirty="0"/>
              <a:t>Small Town HR –</a:t>
            </a:r>
            <a:br>
              <a:rPr lang="en-US" dirty="0"/>
            </a:br>
            <a:r>
              <a:rPr lang="en-US" sz="4800" i="1" dirty="0"/>
              <a:t>Does Size Really Matter?</a:t>
            </a:r>
          </a:p>
        </p:txBody>
      </p:sp>
      <p:sp>
        <p:nvSpPr>
          <p:cNvPr id="3" name="Subtitle 2">
            <a:extLst>
              <a:ext uri="{FF2B5EF4-FFF2-40B4-BE49-F238E27FC236}">
                <a16:creationId xmlns:a16="http://schemas.microsoft.com/office/drawing/2014/main" id="{FB44292E-D59E-410F-ACD4-0508C4FFF403}"/>
              </a:ext>
            </a:extLst>
          </p:cNvPr>
          <p:cNvSpPr>
            <a:spLocks noGrp="1"/>
          </p:cNvSpPr>
          <p:nvPr>
            <p:ph type="subTitle" idx="1"/>
          </p:nvPr>
        </p:nvSpPr>
        <p:spPr/>
        <p:txBody>
          <a:bodyPr/>
          <a:lstStyle/>
          <a:p>
            <a:endParaRPr lang="en-US" dirty="0"/>
          </a:p>
          <a:p>
            <a:r>
              <a:rPr lang="en-US" dirty="0"/>
              <a:t>OML Annual Conference</a:t>
            </a:r>
          </a:p>
          <a:p>
            <a:r>
              <a:rPr lang="en-US" dirty="0"/>
              <a:t>September 18-19, 2019 </a:t>
            </a:r>
          </a:p>
        </p:txBody>
      </p:sp>
    </p:spTree>
    <p:extLst>
      <p:ext uri="{BB962C8B-B14F-4D97-AF65-F5344CB8AC3E}">
        <p14:creationId xmlns:p14="http://schemas.microsoft.com/office/powerpoint/2010/main" val="13253087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00A8D-A1AA-4BAC-89F5-E6F66660D068}"/>
              </a:ext>
            </a:extLst>
          </p:cNvPr>
          <p:cNvSpPr>
            <a:spLocks noGrp="1"/>
          </p:cNvSpPr>
          <p:nvPr>
            <p:ph type="title"/>
          </p:nvPr>
        </p:nvSpPr>
        <p:spPr/>
        <p:txBody>
          <a:bodyPr/>
          <a:lstStyle/>
          <a:p>
            <a:r>
              <a:rPr lang="en-US" dirty="0"/>
              <a:t>FMLA - Enforcement</a:t>
            </a:r>
          </a:p>
        </p:txBody>
      </p:sp>
      <p:sp>
        <p:nvSpPr>
          <p:cNvPr id="3" name="Content Placeholder 2">
            <a:extLst>
              <a:ext uri="{FF2B5EF4-FFF2-40B4-BE49-F238E27FC236}">
                <a16:creationId xmlns:a16="http://schemas.microsoft.com/office/drawing/2014/main" id="{8B596D1A-B863-4573-8CD9-D9044691395B}"/>
              </a:ext>
            </a:extLst>
          </p:cNvPr>
          <p:cNvSpPr>
            <a:spLocks noGrp="1"/>
          </p:cNvSpPr>
          <p:nvPr>
            <p:ph idx="1"/>
          </p:nvPr>
        </p:nvSpPr>
        <p:spPr/>
        <p:txBody>
          <a:bodyPr>
            <a:normAutofit/>
          </a:bodyPr>
          <a:lstStyle/>
          <a:p>
            <a:r>
              <a:rPr lang="en-US" dirty="0"/>
              <a:t>It is unlawful for any employer to interfere with, restrain, or deny the exercise of or the attempt to exercise any right provided by the FMLA.</a:t>
            </a:r>
          </a:p>
          <a:p>
            <a:r>
              <a:rPr lang="en-US" dirty="0"/>
              <a:t>It is also unlawful for an employer to discharge or discriminate against any individual for opposing any practice, or because of involvement in any 4 proceeding, related to the FMLA. </a:t>
            </a:r>
          </a:p>
          <a:p>
            <a:r>
              <a:rPr lang="en-US" dirty="0"/>
              <a:t>The Wage and Hour Division is responsible for administering and enforcing the FMLA for most employees. </a:t>
            </a:r>
          </a:p>
          <a:p>
            <a:pPr marL="0" indent="0">
              <a:buNone/>
            </a:pPr>
            <a:endParaRPr lang="en-US" dirty="0"/>
          </a:p>
        </p:txBody>
      </p:sp>
    </p:spTree>
    <p:extLst>
      <p:ext uri="{BB962C8B-B14F-4D97-AF65-F5344CB8AC3E}">
        <p14:creationId xmlns:p14="http://schemas.microsoft.com/office/powerpoint/2010/main" val="378005559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533400"/>
            <a:ext cx="7467600" cy="1493838"/>
          </a:xfrm>
        </p:spPr>
        <p:txBody>
          <a:bodyPr>
            <a:normAutofit fontScale="90000"/>
          </a:bodyPr>
          <a:lstStyle/>
          <a:p>
            <a:pPr>
              <a:defRPr/>
            </a:pPr>
            <a:r>
              <a:rPr lang="en-US" dirty="0">
                <a:solidFill>
                  <a:schemeClr val="tx1"/>
                </a:solidFill>
                <a:effectLst/>
              </a:rPr>
              <a:t>Monica Coleman</a:t>
            </a:r>
            <a:br>
              <a:rPr lang="en-US" dirty="0">
                <a:solidFill>
                  <a:schemeClr val="tx1"/>
                </a:solidFill>
                <a:effectLst/>
              </a:rPr>
            </a:br>
            <a:r>
              <a:rPr lang="en-US" dirty="0">
                <a:solidFill>
                  <a:schemeClr val="tx1"/>
                </a:solidFill>
                <a:effectLst/>
              </a:rPr>
              <a:t>Assoc. General Counsel</a:t>
            </a:r>
            <a:br>
              <a:rPr lang="en-US" dirty="0">
                <a:solidFill>
                  <a:schemeClr val="tx1"/>
                </a:solidFill>
                <a:effectLst/>
              </a:rPr>
            </a:br>
            <a:r>
              <a:rPr lang="en-US" dirty="0">
                <a:solidFill>
                  <a:schemeClr val="tx1"/>
                </a:solidFill>
                <a:effectLst/>
              </a:rPr>
              <a:t>HR Director</a:t>
            </a:r>
          </a:p>
        </p:txBody>
      </p:sp>
      <p:sp>
        <p:nvSpPr>
          <p:cNvPr id="159747" name="Content Placeholder 2"/>
          <p:cNvSpPr>
            <a:spLocks noGrp="1"/>
          </p:cNvSpPr>
          <p:nvPr>
            <p:ph idx="1"/>
          </p:nvPr>
        </p:nvSpPr>
        <p:spPr>
          <a:xfrm>
            <a:off x="1981200" y="2362200"/>
            <a:ext cx="8229600" cy="4191000"/>
          </a:xfrm>
        </p:spPr>
        <p:txBody>
          <a:bodyPr/>
          <a:lstStyle/>
          <a:p>
            <a:pPr>
              <a:buClrTx/>
              <a:buSzPct val="100000"/>
              <a:buFont typeface="Arial" panose="020B0604020202020204" pitchFamily="34" charset="0"/>
              <a:buChar char="•"/>
            </a:pPr>
            <a:r>
              <a:rPr lang="en-US" altLang="en-US" sz="3600" dirty="0">
                <a:hlinkClick r:id="rId2"/>
              </a:rPr>
              <a:t>mcoleman@omag.org</a:t>
            </a:r>
            <a:endParaRPr lang="en-US" altLang="en-US" sz="3600" dirty="0"/>
          </a:p>
          <a:p>
            <a:pPr>
              <a:buClrTx/>
              <a:buSzPct val="100000"/>
              <a:buFont typeface="Arial" panose="020B0604020202020204" pitchFamily="34" charset="0"/>
              <a:buChar char="•"/>
            </a:pPr>
            <a:r>
              <a:rPr lang="en-US" altLang="en-US" sz="3600" dirty="0"/>
              <a:t>(800) 234-9461</a:t>
            </a:r>
          </a:p>
          <a:p>
            <a:pPr>
              <a:buClrTx/>
              <a:buSzPct val="100000"/>
              <a:buFont typeface="Arial" panose="020B0604020202020204" pitchFamily="34" charset="0"/>
              <a:buChar char="•"/>
            </a:pPr>
            <a:r>
              <a:rPr lang="en-US" altLang="en-US" sz="3600" dirty="0"/>
              <a:t>(405) 657-1400 (main)</a:t>
            </a:r>
          </a:p>
          <a:p>
            <a:pPr>
              <a:buClrTx/>
              <a:buSzPct val="100000"/>
              <a:buFont typeface="Arial" panose="020B0604020202020204" pitchFamily="34" charset="0"/>
              <a:buChar char="•"/>
            </a:pPr>
            <a:r>
              <a:rPr lang="en-US" altLang="en-US" sz="3600" dirty="0"/>
              <a:t>(405) 657-1422 (direct)</a:t>
            </a:r>
          </a:p>
          <a:p>
            <a:pPr>
              <a:buClrTx/>
              <a:buSzPct val="100000"/>
              <a:buFont typeface="Arial" panose="020B0604020202020204" pitchFamily="34" charset="0"/>
              <a:buChar char="•"/>
            </a:pPr>
            <a:r>
              <a:rPr lang="en-US" altLang="en-US" sz="3600" dirty="0"/>
              <a:t>(405) 657-1401 (fax)</a:t>
            </a:r>
          </a:p>
          <a:p>
            <a:pPr>
              <a:buClrTx/>
              <a:buSzPct val="100000"/>
              <a:buFont typeface="Arial" panose="020B0604020202020204" pitchFamily="34" charset="0"/>
              <a:buChar char="•"/>
            </a:pPr>
            <a:r>
              <a:rPr lang="en-US" altLang="en-US" sz="3600" dirty="0">
                <a:hlinkClick r:id="rId3"/>
              </a:rPr>
              <a:t>www.omag.org</a:t>
            </a:r>
            <a:r>
              <a:rPr lang="en-US" altLang="en-US" sz="3600" dirty="0"/>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63E51-8F1B-4D6D-8291-A0B52B011415}"/>
              </a:ext>
            </a:extLst>
          </p:cNvPr>
          <p:cNvSpPr>
            <a:spLocks noGrp="1"/>
          </p:cNvSpPr>
          <p:nvPr>
            <p:ph type="title"/>
          </p:nvPr>
        </p:nvSpPr>
        <p:spPr>
          <a:xfrm>
            <a:off x="838200" y="365125"/>
            <a:ext cx="10515600" cy="962743"/>
          </a:xfrm>
        </p:spPr>
        <p:txBody>
          <a:bodyPr/>
          <a:lstStyle/>
          <a:p>
            <a:r>
              <a:rPr lang="en-US" dirty="0"/>
              <a:t>Fair Labor Standards Act (FLSA)</a:t>
            </a:r>
          </a:p>
        </p:txBody>
      </p:sp>
      <p:sp>
        <p:nvSpPr>
          <p:cNvPr id="3" name="Content Placeholder 2">
            <a:extLst>
              <a:ext uri="{FF2B5EF4-FFF2-40B4-BE49-F238E27FC236}">
                <a16:creationId xmlns:a16="http://schemas.microsoft.com/office/drawing/2014/main" id="{D39C3BAD-D7F4-482C-BB76-0281952EBD21}"/>
              </a:ext>
            </a:extLst>
          </p:cNvPr>
          <p:cNvSpPr>
            <a:spLocks noGrp="1"/>
          </p:cNvSpPr>
          <p:nvPr>
            <p:ph idx="1"/>
          </p:nvPr>
        </p:nvSpPr>
        <p:spPr>
          <a:xfrm>
            <a:off x="838200" y="1407381"/>
            <a:ext cx="10515600" cy="4769582"/>
          </a:xfrm>
        </p:spPr>
        <p:txBody>
          <a:bodyPr>
            <a:normAutofit/>
          </a:bodyPr>
          <a:lstStyle/>
          <a:p>
            <a:r>
              <a:rPr lang="en-US" dirty="0"/>
              <a:t>Establishes minimum wage, overtime pay, recordkeeping, and child labor standards affecting full-time and part-time workers in the private sector and in Federal, State, and </a:t>
            </a:r>
            <a:r>
              <a:rPr lang="en-US" dirty="0">
                <a:highlight>
                  <a:srgbClr val="FFFF00"/>
                </a:highlight>
              </a:rPr>
              <a:t>local governments</a:t>
            </a:r>
            <a:r>
              <a:rPr lang="en-US" dirty="0"/>
              <a:t>.</a:t>
            </a:r>
          </a:p>
          <a:p>
            <a:r>
              <a:rPr lang="en-US" dirty="0"/>
              <a:t>The Wage and Hour Division (WHD) of the U.S. Department of Labor (DOL) administers and enforces the FLSA </a:t>
            </a:r>
          </a:p>
          <a:p>
            <a:r>
              <a:rPr lang="en-US" dirty="0"/>
              <a:t>Special rules apply to State and local government employment involving fire protection and law enforcement activities, volunteer services, and compensatory time off instead of cash overtime pay.</a:t>
            </a:r>
          </a:p>
          <a:p>
            <a:endParaRPr lang="en-US" dirty="0"/>
          </a:p>
        </p:txBody>
      </p:sp>
    </p:spTree>
    <p:extLst>
      <p:ext uri="{BB962C8B-B14F-4D97-AF65-F5344CB8AC3E}">
        <p14:creationId xmlns:p14="http://schemas.microsoft.com/office/powerpoint/2010/main" val="1982161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97BFF-55D2-4959-867A-58146468645B}"/>
              </a:ext>
            </a:extLst>
          </p:cNvPr>
          <p:cNvSpPr>
            <a:spLocks noGrp="1"/>
          </p:cNvSpPr>
          <p:nvPr>
            <p:ph type="title"/>
          </p:nvPr>
        </p:nvSpPr>
        <p:spPr/>
        <p:txBody>
          <a:bodyPr/>
          <a:lstStyle/>
          <a:p>
            <a:r>
              <a:rPr lang="en-US" dirty="0"/>
              <a:t>FLSA – Basic Wage Standards</a:t>
            </a:r>
          </a:p>
        </p:txBody>
      </p:sp>
      <p:sp>
        <p:nvSpPr>
          <p:cNvPr id="3" name="Content Placeholder 2">
            <a:extLst>
              <a:ext uri="{FF2B5EF4-FFF2-40B4-BE49-F238E27FC236}">
                <a16:creationId xmlns:a16="http://schemas.microsoft.com/office/drawing/2014/main" id="{79E4E4BB-1ADD-495E-A75A-BE0F9E0A055A}"/>
              </a:ext>
            </a:extLst>
          </p:cNvPr>
          <p:cNvSpPr>
            <a:spLocks noGrp="1"/>
          </p:cNvSpPr>
          <p:nvPr>
            <p:ph idx="1"/>
          </p:nvPr>
        </p:nvSpPr>
        <p:spPr>
          <a:xfrm>
            <a:off x="838200" y="1510748"/>
            <a:ext cx="10515600" cy="4666215"/>
          </a:xfrm>
        </p:spPr>
        <p:txBody>
          <a:bodyPr>
            <a:normAutofit/>
          </a:bodyPr>
          <a:lstStyle/>
          <a:p>
            <a:r>
              <a:rPr lang="en-US" dirty="0"/>
              <a:t>Covered, nonexempt workers:</a:t>
            </a:r>
          </a:p>
          <a:p>
            <a:pPr lvl="1"/>
            <a:r>
              <a:rPr lang="en-US" dirty="0"/>
              <a:t>Minimum wage of $7.25 per hour</a:t>
            </a:r>
          </a:p>
          <a:p>
            <a:pPr lvl="1"/>
            <a:r>
              <a:rPr lang="en-US" dirty="0"/>
              <a:t>Overtime pay at a rate of not less than one and one-half times their regular rates of pay after 40 hours of work in a workweek.</a:t>
            </a:r>
          </a:p>
          <a:p>
            <a:r>
              <a:rPr lang="en-US" dirty="0"/>
              <a:t>FLSA does not require:</a:t>
            </a:r>
          </a:p>
          <a:p>
            <a:pPr lvl="1"/>
            <a:r>
              <a:rPr lang="en-US" dirty="0"/>
              <a:t>vacation, holiday, severance, or sick pay;</a:t>
            </a:r>
          </a:p>
          <a:p>
            <a:pPr lvl="1"/>
            <a:r>
              <a:rPr lang="en-US" dirty="0"/>
              <a:t>meal or rest periods, holidays off, or vacations;</a:t>
            </a:r>
          </a:p>
          <a:p>
            <a:pPr lvl="1"/>
            <a:r>
              <a:rPr lang="en-US" dirty="0"/>
              <a:t>premium pay for weekend or holiday work;</a:t>
            </a:r>
          </a:p>
          <a:p>
            <a:pPr lvl="1"/>
            <a:r>
              <a:rPr lang="en-US" dirty="0"/>
              <a:t>pay raises or fringe benefits; or</a:t>
            </a:r>
          </a:p>
          <a:p>
            <a:pPr lvl="1"/>
            <a:r>
              <a:rPr lang="en-US" dirty="0"/>
              <a:t>a discharge notice, reason for discharge, or immediate payment of final wages to terminated employees.</a:t>
            </a:r>
          </a:p>
          <a:p>
            <a:endParaRPr lang="en-US" dirty="0"/>
          </a:p>
        </p:txBody>
      </p:sp>
    </p:spTree>
    <p:extLst>
      <p:ext uri="{BB962C8B-B14F-4D97-AF65-F5344CB8AC3E}">
        <p14:creationId xmlns:p14="http://schemas.microsoft.com/office/powerpoint/2010/main" val="4698827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B2940-846D-4113-A713-BD893AF59C5C}"/>
              </a:ext>
            </a:extLst>
          </p:cNvPr>
          <p:cNvSpPr>
            <a:spLocks noGrp="1"/>
          </p:cNvSpPr>
          <p:nvPr>
            <p:ph type="title"/>
          </p:nvPr>
        </p:nvSpPr>
        <p:spPr/>
        <p:txBody>
          <a:bodyPr/>
          <a:lstStyle/>
          <a:p>
            <a:r>
              <a:rPr lang="en-US" dirty="0"/>
              <a:t>FLSA – Overtime and Compensatory Time</a:t>
            </a:r>
          </a:p>
        </p:txBody>
      </p:sp>
      <p:sp>
        <p:nvSpPr>
          <p:cNvPr id="3" name="Content Placeholder 2">
            <a:extLst>
              <a:ext uri="{FF2B5EF4-FFF2-40B4-BE49-F238E27FC236}">
                <a16:creationId xmlns:a16="http://schemas.microsoft.com/office/drawing/2014/main" id="{09B50CD4-4E9A-4D97-BC60-23F83B74D083}"/>
              </a:ext>
            </a:extLst>
          </p:cNvPr>
          <p:cNvSpPr>
            <a:spLocks noGrp="1"/>
          </p:cNvSpPr>
          <p:nvPr>
            <p:ph idx="1"/>
          </p:nvPr>
        </p:nvSpPr>
        <p:spPr/>
        <p:txBody>
          <a:bodyPr>
            <a:normAutofit/>
          </a:bodyPr>
          <a:lstStyle/>
          <a:p>
            <a:r>
              <a:rPr lang="en-US" dirty="0"/>
              <a:t>At least 1½ times the regular rate of pay for all hours worked over 40 in a workweek.</a:t>
            </a:r>
          </a:p>
          <a:p>
            <a:r>
              <a:rPr lang="en-US" dirty="0"/>
              <a:t>Employees may receive compensatory time off instead of cash overtime pay, at a rate of not less than 1½ hours for each overtime hour worked, where provided pursuant to an agreement or understanding that meets the requirements of the Act.</a:t>
            </a:r>
          </a:p>
          <a:p>
            <a:pPr lvl="1"/>
            <a:r>
              <a:rPr lang="en-US" sz="2800" dirty="0"/>
              <a:t>Compensatory Time Agreement with the Employee</a:t>
            </a:r>
          </a:p>
          <a:p>
            <a:pPr lvl="1"/>
            <a:r>
              <a:rPr lang="en-US" sz="2800" dirty="0"/>
              <a:t>Collective bargaining agreement allows for compensatory time instead of cash overtime pay</a:t>
            </a:r>
          </a:p>
        </p:txBody>
      </p:sp>
    </p:spTree>
    <p:extLst>
      <p:ext uri="{BB962C8B-B14F-4D97-AF65-F5344CB8AC3E}">
        <p14:creationId xmlns:p14="http://schemas.microsoft.com/office/powerpoint/2010/main" val="7774829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BD09B-998C-4F52-A8D4-672703DB1A06}"/>
              </a:ext>
            </a:extLst>
          </p:cNvPr>
          <p:cNvSpPr>
            <a:spLocks noGrp="1"/>
          </p:cNvSpPr>
          <p:nvPr>
            <p:ph type="title"/>
          </p:nvPr>
        </p:nvSpPr>
        <p:spPr/>
        <p:txBody>
          <a:bodyPr/>
          <a:lstStyle/>
          <a:p>
            <a:r>
              <a:rPr lang="en-US" dirty="0"/>
              <a:t>FLSA – Law Enforcement and Fire Protection</a:t>
            </a:r>
          </a:p>
        </p:txBody>
      </p:sp>
      <p:sp>
        <p:nvSpPr>
          <p:cNvPr id="3" name="Content Placeholder 2">
            <a:extLst>
              <a:ext uri="{FF2B5EF4-FFF2-40B4-BE49-F238E27FC236}">
                <a16:creationId xmlns:a16="http://schemas.microsoft.com/office/drawing/2014/main" id="{7D36272B-AF4D-4BBF-A193-C932B72EF904}"/>
              </a:ext>
            </a:extLst>
          </p:cNvPr>
          <p:cNvSpPr>
            <a:spLocks noGrp="1"/>
          </p:cNvSpPr>
          <p:nvPr>
            <p:ph idx="1"/>
          </p:nvPr>
        </p:nvSpPr>
        <p:spPr/>
        <p:txBody>
          <a:bodyPr/>
          <a:lstStyle/>
          <a:p>
            <a:r>
              <a:rPr lang="en-US" dirty="0"/>
              <a:t>You may be paid overtime on the basis of a “work period” of between 7 and 28 consecutive days in length, rather than on a 40-hour workweek basis.</a:t>
            </a:r>
          </a:p>
          <a:p>
            <a:r>
              <a:rPr lang="en-US" dirty="0"/>
              <a:t>Overtime thresholds vary depending on the length of the work period.</a:t>
            </a:r>
          </a:p>
          <a:p>
            <a:r>
              <a:rPr lang="en-US" dirty="0">
                <a:highlight>
                  <a:srgbClr val="FFFF00"/>
                </a:highlight>
              </a:rPr>
              <a:t>Municipality employing less than 5 employees in law enforcement or fire protection activities is exempt from the overtime pay provisions.</a:t>
            </a:r>
          </a:p>
        </p:txBody>
      </p:sp>
    </p:spTree>
    <p:extLst>
      <p:ext uri="{BB962C8B-B14F-4D97-AF65-F5344CB8AC3E}">
        <p14:creationId xmlns:p14="http://schemas.microsoft.com/office/powerpoint/2010/main" val="8377098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1E6A8-575E-4322-9A1B-CFB923A01919}"/>
              </a:ext>
            </a:extLst>
          </p:cNvPr>
          <p:cNvSpPr>
            <a:spLocks noGrp="1"/>
          </p:cNvSpPr>
          <p:nvPr>
            <p:ph type="title"/>
          </p:nvPr>
        </p:nvSpPr>
        <p:spPr/>
        <p:txBody>
          <a:bodyPr/>
          <a:lstStyle/>
          <a:p>
            <a:r>
              <a:rPr lang="en-US" dirty="0"/>
              <a:t>FLSA - Enforcement</a:t>
            </a:r>
          </a:p>
        </p:txBody>
      </p:sp>
      <p:sp>
        <p:nvSpPr>
          <p:cNvPr id="3" name="Content Placeholder 2">
            <a:extLst>
              <a:ext uri="{FF2B5EF4-FFF2-40B4-BE49-F238E27FC236}">
                <a16:creationId xmlns:a16="http://schemas.microsoft.com/office/drawing/2014/main" id="{D64C0805-5C04-427E-9153-E93FF0B5DA02}"/>
              </a:ext>
            </a:extLst>
          </p:cNvPr>
          <p:cNvSpPr>
            <a:spLocks noGrp="1"/>
          </p:cNvSpPr>
          <p:nvPr>
            <p:ph idx="1"/>
          </p:nvPr>
        </p:nvSpPr>
        <p:spPr/>
        <p:txBody>
          <a:bodyPr>
            <a:normAutofit fontScale="92500" lnSpcReduction="10000"/>
          </a:bodyPr>
          <a:lstStyle/>
          <a:p>
            <a:r>
              <a:rPr lang="en-US" dirty="0"/>
              <a:t>The US Department of Labor recover back wages and an equal amount in liquidated damages in instances of minimum wage, overtime, and other violations. </a:t>
            </a:r>
          </a:p>
          <a:p>
            <a:r>
              <a:rPr lang="en-US" dirty="0"/>
              <a:t>The Department may litigate and/or recommend criminal prosecution. </a:t>
            </a:r>
          </a:p>
          <a:p>
            <a:r>
              <a:rPr lang="en-US" dirty="0"/>
              <a:t>Employers may be assessed civil money penalties for each willful or repeated violation of the minimum wage or overtime pay provisions of the law. </a:t>
            </a:r>
          </a:p>
          <a:p>
            <a:r>
              <a:rPr lang="en-US" dirty="0"/>
              <a:t>Civil money penalties may also be assessed for violations of the FLSA’s child labor provisions. </a:t>
            </a:r>
          </a:p>
          <a:p>
            <a:r>
              <a:rPr lang="en-US" dirty="0"/>
              <a:t>The law also prohibits retaliating against or discharging workers who file a complaint or participate in any proceeding under the FLSA.</a:t>
            </a:r>
          </a:p>
        </p:txBody>
      </p:sp>
    </p:spTree>
    <p:extLst>
      <p:ext uri="{BB962C8B-B14F-4D97-AF65-F5344CB8AC3E}">
        <p14:creationId xmlns:p14="http://schemas.microsoft.com/office/powerpoint/2010/main" val="31965517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FA65B-920A-4C08-974D-7076738D2676}"/>
              </a:ext>
            </a:extLst>
          </p:cNvPr>
          <p:cNvSpPr>
            <a:spLocks noGrp="1"/>
          </p:cNvSpPr>
          <p:nvPr>
            <p:ph type="title"/>
          </p:nvPr>
        </p:nvSpPr>
        <p:spPr/>
        <p:txBody>
          <a:bodyPr/>
          <a:lstStyle/>
          <a:p>
            <a:r>
              <a:rPr lang="en-US" dirty="0"/>
              <a:t>Americans with Disabilities Act (ADA)</a:t>
            </a:r>
          </a:p>
        </p:txBody>
      </p:sp>
      <p:sp>
        <p:nvSpPr>
          <p:cNvPr id="3" name="Content Placeholder 2">
            <a:extLst>
              <a:ext uri="{FF2B5EF4-FFF2-40B4-BE49-F238E27FC236}">
                <a16:creationId xmlns:a16="http://schemas.microsoft.com/office/drawing/2014/main" id="{AD0E961C-8B11-4C5A-8CB5-7FEF2CD99AF1}"/>
              </a:ext>
            </a:extLst>
          </p:cNvPr>
          <p:cNvSpPr>
            <a:spLocks noGrp="1"/>
          </p:cNvSpPr>
          <p:nvPr>
            <p:ph idx="1"/>
          </p:nvPr>
        </p:nvSpPr>
        <p:spPr/>
        <p:txBody>
          <a:bodyPr>
            <a:normAutofit/>
          </a:bodyPr>
          <a:lstStyle/>
          <a:p>
            <a:pPr marL="454025" indent="-454025">
              <a:buSzPct val="150000"/>
              <a:buFontTx/>
              <a:buChar char="•"/>
            </a:pPr>
            <a:r>
              <a:rPr lang="en-US" altLang="en-US" dirty="0"/>
              <a:t>Americans with Disabilities Act (ADA) was enacted in 1990.</a:t>
            </a:r>
          </a:p>
          <a:p>
            <a:pPr marL="454025" indent="-454025">
              <a:buSzPct val="150000"/>
              <a:buFontTx/>
              <a:buChar char="•"/>
            </a:pPr>
            <a:r>
              <a:rPr lang="en-US" altLang="en-US" dirty="0"/>
              <a:t>ADA Amendments Act (ADAAA) became effective </a:t>
            </a:r>
            <a:r>
              <a:rPr lang="en-US" altLang="en-US" b="1" dirty="0"/>
              <a:t>January 1, 2009</a:t>
            </a:r>
            <a:r>
              <a:rPr lang="en-US" altLang="en-US" dirty="0"/>
              <a:t>.</a:t>
            </a:r>
          </a:p>
          <a:p>
            <a:pPr marL="454025" indent="-454025">
              <a:buSzPct val="150000"/>
              <a:buFontTx/>
              <a:buChar char="•"/>
            </a:pPr>
            <a:r>
              <a:rPr lang="en-US" dirty="0">
                <a:highlight>
                  <a:srgbClr val="FFFF00"/>
                </a:highlight>
              </a:rPr>
              <a:t>Covers employers with 15 or more employees</a:t>
            </a:r>
          </a:p>
          <a:p>
            <a:pPr marL="454025" indent="-454025">
              <a:buSzPct val="150000"/>
              <a:buFontTx/>
              <a:buChar char="•"/>
            </a:pPr>
            <a:r>
              <a:rPr lang="en-US" dirty="0"/>
              <a:t>Title I of the ADA prohibits private employers, state and local governments, employment agencies and labor unions from discriminating against qualified individuals with disabilities in job application procedures, hiring, firing, advancement, compensation, </a:t>
            </a:r>
          </a:p>
        </p:txBody>
      </p:sp>
    </p:spTree>
    <p:extLst>
      <p:ext uri="{BB962C8B-B14F-4D97-AF65-F5344CB8AC3E}">
        <p14:creationId xmlns:p14="http://schemas.microsoft.com/office/powerpoint/2010/main" val="2379732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4F0B4-DDA0-4AA4-89BA-242C77A312B0}"/>
              </a:ext>
            </a:extLst>
          </p:cNvPr>
          <p:cNvSpPr>
            <a:spLocks noGrp="1"/>
          </p:cNvSpPr>
          <p:nvPr>
            <p:ph type="title"/>
          </p:nvPr>
        </p:nvSpPr>
        <p:spPr/>
        <p:txBody>
          <a:bodyPr/>
          <a:lstStyle/>
          <a:p>
            <a:r>
              <a:rPr lang="en-US" dirty="0"/>
              <a:t>ADA – Definition of Disability</a:t>
            </a:r>
          </a:p>
        </p:txBody>
      </p:sp>
      <p:sp>
        <p:nvSpPr>
          <p:cNvPr id="3" name="Content Placeholder 2">
            <a:extLst>
              <a:ext uri="{FF2B5EF4-FFF2-40B4-BE49-F238E27FC236}">
                <a16:creationId xmlns:a16="http://schemas.microsoft.com/office/drawing/2014/main" id="{CCD3A790-423D-4F6E-B328-F2E04D5AD688}"/>
              </a:ext>
            </a:extLst>
          </p:cNvPr>
          <p:cNvSpPr>
            <a:spLocks noGrp="1"/>
          </p:cNvSpPr>
          <p:nvPr>
            <p:ph idx="1"/>
          </p:nvPr>
        </p:nvSpPr>
        <p:spPr/>
        <p:txBody>
          <a:bodyPr/>
          <a:lstStyle/>
          <a:p>
            <a:pPr marL="609600" indent="-609600">
              <a:buSzPct val="85000"/>
              <a:buFont typeface="Wingdings" panose="05000000000000000000" pitchFamily="2" charset="2"/>
              <a:buAutoNum type="arabicPeriod"/>
            </a:pPr>
            <a:r>
              <a:rPr lang="en-US" altLang="en-US" sz="3600" dirty="0"/>
              <a:t>A physical or mental impairment that substantially limits one or more  major life activities;</a:t>
            </a:r>
          </a:p>
          <a:p>
            <a:pPr marL="609600" indent="-609600">
              <a:lnSpc>
                <a:spcPct val="40000"/>
              </a:lnSpc>
              <a:buSzPct val="85000"/>
              <a:buFont typeface="Wingdings" panose="05000000000000000000" pitchFamily="2" charset="2"/>
              <a:buAutoNum type="arabicPeriod"/>
            </a:pPr>
            <a:endParaRPr lang="en-US" altLang="en-US" sz="3600" dirty="0"/>
          </a:p>
          <a:p>
            <a:pPr marL="609600" indent="-609600">
              <a:buSzPct val="85000"/>
              <a:buFont typeface="Wingdings" panose="05000000000000000000" pitchFamily="2" charset="2"/>
              <a:buAutoNum type="arabicPeriod"/>
            </a:pPr>
            <a:r>
              <a:rPr lang="en-US" altLang="en-US" sz="3600" dirty="0"/>
              <a:t>A record of impairment; or</a:t>
            </a:r>
          </a:p>
          <a:p>
            <a:pPr marL="609600" indent="-609600">
              <a:lnSpc>
                <a:spcPct val="40000"/>
              </a:lnSpc>
              <a:buSzPct val="85000"/>
              <a:buFont typeface="Wingdings" panose="05000000000000000000" pitchFamily="2" charset="2"/>
              <a:buAutoNum type="arabicPeriod"/>
            </a:pPr>
            <a:endParaRPr lang="en-US" altLang="en-US" sz="3600" dirty="0"/>
          </a:p>
          <a:p>
            <a:pPr marL="609600" indent="-609600">
              <a:buSzPct val="85000"/>
              <a:buFont typeface="Wingdings" panose="05000000000000000000" pitchFamily="2" charset="2"/>
              <a:buAutoNum type="arabicPeriod"/>
            </a:pPr>
            <a:r>
              <a:rPr lang="en-US" altLang="en-US" sz="3600" dirty="0"/>
              <a:t>Being regarded as having an impairment.</a:t>
            </a:r>
          </a:p>
          <a:p>
            <a:endParaRPr lang="en-US" dirty="0"/>
          </a:p>
        </p:txBody>
      </p:sp>
    </p:spTree>
    <p:extLst>
      <p:ext uri="{BB962C8B-B14F-4D97-AF65-F5344CB8AC3E}">
        <p14:creationId xmlns:p14="http://schemas.microsoft.com/office/powerpoint/2010/main" val="26480115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347DF-6DC7-4AF9-9690-C959A0269F0A}"/>
              </a:ext>
            </a:extLst>
          </p:cNvPr>
          <p:cNvSpPr>
            <a:spLocks noGrp="1"/>
          </p:cNvSpPr>
          <p:nvPr>
            <p:ph type="title"/>
          </p:nvPr>
        </p:nvSpPr>
        <p:spPr/>
        <p:txBody>
          <a:bodyPr/>
          <a:lstStyle/>
          <a:p>
            <a:r>
              <a:rPr lang="en-US" dirty="0"/>
              <a:t>ADA – Substantially Limits</a:t>
            </a:r>
          </a:p>
        </p:txBody>
      </p:sp>
      <p:sp>
        <p:nvSpPr>
          <p:cNvPr id="3" name="Content Placeholder 2">
            <a:extLst>
              <a:ext uri="{FF2B5EF4-FFF2-40B4-BE49-F238E27FC236}">
                <a16:creationId xmlns:a16="http://schemas.microsoft.com/office/drawing/2014/main" id="{B46D6FEF-FBE2-494C-87DB-74BAEE3B6ED7}"/>
              </a:ext>
            </a:extLst>
          </p:cNvPr>
          <p:cNvSpPr>
            <a:spLocks noGrp="1"/>
          </p:cNvSpPr>
          <p:nvPr>
            <p:ph idx="1"/>
          </p:nvPr>
        </p:nvSpPr>
        <p:spPr/>
        <p:txBody>
          <a:bodyPr/>
          <a:lstStyle/>
          <a:p>
            <a:pPr marL="1089025" lvl="1" indent="-631825">
              <a:buClr>
                <a:schemeClr val="accent1"/>
              </a:buClr>
              <a:buSzPct val="150000"/>
              <a:buFontTx/>
              <a:buChar char="•"/>
            </a:pPr>
            <a:r>
              <a:rPr lang="en-US" altLang="en-US" sz="3200" dirty="0"/>
              <a:t>The ADA measures the severity and impact of a disability.</a:t>
            </a:r>
          </a:p>
          <a:p>
            <a:pPr marL="1089025" lvl="1" indent="-631825">
              <a:lnSpc>
                <a:spcPct val="20000"/>
              </a:lnSpc>
              <a:buClr>
                <a:schemeClr val="accent1"/>
              </a:buClr>
              <a:buSzPct val="150000"/>
              <a:buFontTx/>
              <a:buChar char="•"/>
            </a:pPr>
            <a:endParaRPr lang="en-US" altLang="en-US" sz="3200" dirty="0"/>
          </a:p>
          <a:p>
            <a:pPr marL="1089025" lvl="1" indent="-631825">
              <a:buClr>
                <a:schemeClr val="accent1"/>
              </a:buClr>
              <a:buSzPct val="150000"/>
              <a:buFontTx/>
              <a:buChar char="•"/>
            </a:pPr>
            <a:r>
              <a:rPr lang="en-US" altLang="en-US" sz="3200" dirty="0"/>
              <a:t>The ADA provides that courts should not engage in an extensive analysis of whether an individual is substantially limited.</a:t>
            </a:r>
          </a:p>
          <a:p>
            <a:pPr marL="1089025" lvl="1" indent="-631825">
              <a:lnSpc>
                <a:spcPct val="20000"/>
              </a:lnSpc>
              <a:buClr>
                <a:schemeClr val="accent1"/>
              </a:buClr>
              <a:buSzPct val="150000"/>
              <a:buFontTx/>
              <a:buChar char="•"/>
            </a:pPr>
            <a:endParaRPr lang="en-US" altLang="en-US" sz="3200" dirty="0"/>
          </a:p>
          <a:p>
            <a:pPr marL="1089025" lvl="1" indent="-631825">
              <a:buClr>
                <a:schemeClr val="accent1"/>
              </a:buClr>
              <a:buSzPct val="150000"/>
              <a:buFontTx/>
              <a:buChar char="•"/>
            </a:pPr>
            <a:r>
              <a:rPr lang="en-US" altLang="en-US" sz="3200" dirty="0"/>
              <a:t>The ADA does not specify the length of time a condition must last to be “substantially limiting.”</a:t>
            </a:r>
          </a:p>
          <a:p>
            <a:endParaRPr lang="en-US" dirty="0"/>
          </a:p>
        </p:txBody>
      </p:sp>
    </p:spTree>
    <p:extLst>
      <p:ext uri="{BB962C8B-B14F-4D97-AF65-F5344CB8AC3E}">
        <p14:creationId xmlns:p14="http://schemas.microsoft.com/office/powerpoint/2010/main" val="17554692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F1314-1E8A-4FB5-BC91-09DA8C6CB09D}"/>
              </a:ext>
            </a:extLst>
          </p:cNvPr>
          <p:cNvSpPr>
            <a:spLocks noGrp="1"/>
          </p:cNvSpPr>
          <p:nvPr>
            <p:ph type="title"/>
          </p:nvPr>
        </p:nvSpPr>
        <p:spPr/>
        <p:txBody>
          <a:bodyPr/>
          <a:lstStyle/>
          <a:p>
            <a:r>
              <a:rPr lang="en-US" dirty="0"/>
              <a:t>ADA – Major Life Activities</a:t>
            </a:r>
          </a:p>
        </p:txBody>
      </p:sp>
      <p:sp>
        <p:nvSpPr>
          <p:cNvPr id="3" name="Content Placeholder 2">
            <a:extLst>
              <a:ext uri="{FF2B5EF4-FFF2-40B4-BE49-F238E27FC236}">
                <a16:creationId xmlns:a16="http://schemas.microsoft.com/office/drawing/2014/main" id="{5AA7D2C0-7D8B-4416-9CF4-A80D2FD32C29}"/>
              </a:ext>
            </a:extLst>
          </p:cNvPr>
          <p:cNvSpPr>
            <a:spLocks noGrp="1"/>
          </p:cNvSpPr>
          <p:nvPr>
            <p:ph idx="1"/>
          </p:nvPr>
        </p:nvSpPr>
        <p:spPr/>
        <p:txBody>
          <a:bodyPr/>
          <a:lstStyle/>
          <a:p>
            <a:pPr marL="635000" indent="-635000">
              <a:buSzPct val="150000"/>
              <a:buFontTx/>
              <a:buChar char="•"/>
            </a:pPr>
            <a:r>
              <a:rPr lang="en-US" altLang="en-US" sz="3600" dirty="0"/>
              <a:t>The ADA does not place a lot of emphasis on the term “major” in “major life activities.” </a:t>
            </a:r>
          </a:p>
          <a:p>
            <a:pPr marL="635000" indent="-635000">
              <a:lnSpc>
                <a:spcPct val="50000"/>
              </a:lnSpc>
              <a:buSzPct val="150000"/>
              <a:buFont typeface="Wingdings" panose="05000000000000000000" pitchFamily="2" charset="2"/>
              <a:buNone/>
            </a:pPr>
            <a:endParaRPr lang="en-US" altLang="en-US" sz="3600" dirty="0"/>
          </a:p>
          <a:p>
            <a:pPr marL="635000" indent="-635000">
              <a:buSzPct val="150000"/>
              <a:buFontTx/>
              <a:buChar char="•"/>
            </a:pPr>
            <a:r>
              <a:rPr lang="en-US" altLang="en-US" sz="3600" dirty="0"/>
              <a:t>An impairment that </a:t>
            </a:r>
            <a:r>
              <a:rPr lang="en-US" altLang="en-US" sz="3600" i="1" dirty="0"/>
              <a:t>substantially limits</a:t>
            </a:r>
            <a:r>
              <a:rPr lang="en-US" altLang="en-US" sz="3600" dirty="0"/>
              <a:t> a </a:t>
            </a:r>
            <a:r>
              <a:rPr lang="en-US" altLang="en-US" sz="3600" u="sng" dirty="0"/>
              <a:t>single</a:t>
            </a:r>
            <a:r>
              <a:rPr lang="en-US" altLang="en-US" sz="3600" dirty="0"/>
              <a:t> </a:t>
            </a:r>
            <a:r>
              <a:rPr lang="en-US" altLang="en-US" sz="3600" i="1" dirty="0"/>
              <a:t>major life activity</a:t>
            </a:r>
            <a:r>
              <a:rPr lang="en-US" altLang="en-US" sz="3600" dirty="0"/>
              <a:t> is sufficient.</a:t>
            </a:r>
          </a:p>
          <a:p>
            <a:pPr marL="635000" indent="-635000">
              <a:lnSpc>
                <a:spcPct val="50000"/>
              </a:lnSpc>
              <a:buSzPct val="150000"/>
              <a:buFont typeface="Wingdings" panose="05000000000000000000" pitchFamily="2" charset="2"/>
              <a:buChar char="Ø"/>
            </a:pPr>
            <a:endParaRPr lang="en-US" altLang="en-US" sz="3600" dirty="0"/>
          </a:p>
          <a:p>
            <a:pPr marL="635000" indent="-635000">
              <a:buSzPct val="150000"/>
              <a:buFontTx/>
              <a:buChar char="•"/>
            </a:pPr>
            <a:r>
              <a:rPr lang="en-US" altLang="en-US" sz="3600" dirty="0"/>
              <a:t>The disability need not be linked to the job or ability to do the job.</a:t>
            </a:r>
          </a:p>
          <a:p>
            <a:endParaRPr lang="en-US" dirty="0"/>
          </a:p>
        </p:txBody>
      </p:sp>
    </p:spTree>
    <p:extLst>
      <p:ext uri="{BB962C8B-B14F-4D97-AF65-F5344CB8AC3E}">
        <p14:creationId xmlns:p14="http://schemas.microsoft.com/office/powerpoint/2010/main" val="2788291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D6F33-D3F4-4BAA-8B4B-FB75EF15BBAE}"/>
              </a:ext>
            </a:extLst>
          </p:cNvPr>
          <p:cNvSpPr>
            <a:spLocks noGrp="1"/>
          </p:cNvSpPr>
          <p:nvPr>
            <p:ph type="title"/>
          </p:nvPr>
        </p:nvSpPr>
        <p:spPr>
          <a:xfrm>
            <a:off x="648929" y="629267"/>
            <a:ext cx="5127031" cy="817870"/>
          </a:xfrm>
        </p:spPr>
        <p:txBody>
          <a:bodyPr>
            <a:normAutofit fontScale="90000"/>
          </a:bodyPr>
          <a:lstStyle/>
          <a:p>
            <a:r>
              <a:rPr lang="en-US" sz="5400" dirty="0"/>
              <a:t>Jack of All Trades!</a:t>
            </a:r>
          </a:p>
        </p:txBody>
      </p:sp>
      <p:sp>
        <p:nvSpPr>
          <p:cNvPr id="3" name="Content Placeholder 2">
            <a:extLst>
              <a:ext uri="{FF2B5EF4-FFF2-40B4-BE49-F238E27FC236}">
                <a16:creationId xmlns:a16="http://schemas.microsoft.com/office/drawing/2014/main" id="{C7DA2CBE-1DBA-4860-8915-60C8DF8DE980}"/>
              </a:ext>
            </a:extLst>
          </p:cNvPr>
          <p:cNvSpPr>
            <a:spLocks noGrp="1"/>
          </p:cNvSpPr>
          <p:nvPr>
            <p:ph idx="1"/>
          </p:nvPr>
        </p:nvSpPr>
        <p:spPr>
          <a:xfrm>
            <a:off x="648930" y="1534602"/>
            <a:ext cx="5127029" cy="4689218"/>
          </a:xfrm>
        </p:spPr>
        <p:txBody>
          <a:bodyPr>
            <a:normAutofit fontScale="85000" lnSpcReduction="20000"/>
          </a:bodyPr>
          <a:lstStyle/>
          <a:p>
            <a:r>
              <a:rPr lang="en-US" sz="2400" dirty="0"/>
              <a:t>Personnel Policies</a:t>
            </a:r>
          </a:p>
          <a:p>
            <a:r>
              <a:rPr lang="en-US" sz="2400" dirty="0"/>
              <a:t>Family and Medical Leave Act (FMLA)</a:t>
            </a:r>
          </a:p>
          <a:p>
            <a:r>
              <a:rPr lang="en-US" sz="2400" dirty="0"/>
              <a:t>Fair Labor Standards Act (FLSA)</a:t>
            </a:r>
          </a:p>
          <a:p>
            <a:r>
              <a:rPr lang="en-US" sz="2400" dirty="0"/>
              <a:t>Americans with Disabilities Act (ADA)</a:t>
            </a:r>
          </a:p>
          <a:p>
            <a:r>
              <a:rPr lang="en-US" sz="2400" dirty="0"/>
              <a:t>Drug and Alcohol Testing</a:t>
            </a:r>
          </a:p>
          <a:p>
            <a:pPr lvl="1"/>
            <a:r>
              <a:rPr lang="en-US" sz="2000" dirty="0"/>
              <a:t>Medical Marijuana</a:t>
            </a:r>
          </a:p>
          <a:p>
            <a:pPr lvl="1"/>
            <a:r>
              <a:rPr lang="en-US" sz="2000" dirty="0"/>
              <a:t>Opioids</a:t>
            </a:r>
          </a:p>
          <a:p>
            <a:r>
              <a:rPr lang="en-US" sz="2400" dirty="0"/>
              <a:t>Me Too Movement and Sexual Harassment/Discrimination Policies</a:t>
            </a:r>
          </a:p>
          <a:p>
            <a:r>
              <a:rPr lang="en-US" sz="2400" dirty="0"/>
              <a:t>Recruitment and Retention</a:t>
            </a:r>
          </a:p>
          <a:p>
            <a:r>
              <a:rPr lang="en-US" sz="2400" dirty="0"/>
              <a:t>Employee Evaluations</a:t>
            </a:r>
          </a:p>
          <a:p>
            <a:r>
              <a:rPr lang="en-US" sz="2400" dirty="0"/>
              <a:t>Personnel Records</a:t>
            </a:r>
          </a:p>
          <a:p>
            <a:r>
              <a:rPr lang="en-US" sz="2400" dirty="0"/>
              <a:t>Safety and Workers’ Compensation</a:t>
            </a:r>
          </a:p>
          <a:p>
            <a:r>
              <a:rPr lang="en-US" sz="2400" dirty="0"/>
              <a:t>Employee Assistance Program</a:t>
            </a:r>
          </a:p>
          <a:p>
            <a:endParaRPr lang="en-US" sz="2200" dirty="0"/>
          </a:p>
        </p:txBody>
      </p:sp>
      <p:pic>
        <p:nvPicPr>
          <p:cNvPr id="5" name="Picture 4">
            <a:extLst>
              <a:ext uri="{FF2B5EF4-FFF2-40B4-BE49-F238E27FC236}">
                <a16:creationId xmlns:a16="http://schemas.microsoft.com/office/drawing/2014/main" id="{35A4A1D9-B399-48F0-A357-643EDAA1A11C}"/>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2085" b="3"/>
          <a:stretch/>
        </p:blipFill>
        <p:spPr>
          <a:xfrm>
            <a:off x="6081346" y="629267"/>
            <a:ext cx="5461724" cy="5577837"/>
          </a:xfrm>
          <a:prstGeom prst="rect">
            <a:avLst/>
          </a:prstGeom>
          <a:effectLst/>
        </p:spPr>
      </p:pic>
    </p:spTree>
    <p:extLst>
      <p:ext uri="{BB962C8B-B14F-4D97-AF65-F5344CB8AC3E}">
        <p14:creationId xmlns:p14="http://schemas.microsoft.com/office/powerpoint/2010/main" val="40883622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6EF16-2170-4868-8A46-09E929DD8FBE}"/>
              </a:ext>
            </a:extLst>
          </p:cNvPr>
          <p:cNvSpPr>
            <a:spLocks noGrp="1"/>
          </p:cNvSpPr>
          <p:nvPr>
            <p:ph type="title"/>
          </p:nvPr>
        </p:nvSpPr>
        <p:spPr/>
        <p:txBody>
          <a:bodyPr/>
          <a:lstStyle/>
          <a:p>
            <a:r>
              <a:rPr lang="en-US" dirty="0"/>
              <a:t>ADA – Major Life Activities</a:t>
            </a:r>
          </a:p>
        </p:txBody>
      </p:sp>
      <p:sp>
        <p:nvSpPr>
          <p:cNvPr id="3" name="Content Placeholder 2">
            <a:extLst>
              <a:ext uri="{FF2B5EF4-FFF2-40B4-BE49-F238E27FC236}">
                <a16:creationId xmlns:a16="http://schemas.microsoft.com/office/drawing/2014/main" id="{5189C30A-954F-4EA2-B319-83F62F18FF0D}"/>
              </a:ext>
            </a:extLst>
          </p:cNvPr>
          <p:cNvSpPr>
            <a:spLocks noGrp="1"/>
          </p:cNvSpPr>
          <p:nvPr>
            <p:ph idx="1"/>
          </p:nvPr>
        </p:nvSpPr>
        <p:spPr>
          <a:xfrm>
            <a:off x="838200" y="1825625"/>
            <a:ext cx="4179073" cy="4351338"/>
          </a:xfrm>
        </p:spPr>
        <p:txBody>
          <a:bodyPr>
            <a:normAutofit lnSpcReduction="10000"/>
          </a:bodyPr>
          <a:lstStyle/>
          <a:p>
            <a:pPr marL="454025" indent="-454025">
              <a:buSzPct val="150000"/>
              <a:buFontTx/>
              <a:buChar char="•"/>
            </a:pPr>
            <a:r>
              <a:rPr lang="en-US" altLang="en-US" dirty="0"/>
              <a:t>Caring for oneself</a:t>
            </a:r>
          </a:p>
          <a:p>
            <a:pPr marL="454025" indent="-454025">
              <a:buSzPct val="150000"/>
              <a:buFontTx/>
              <a:buChar char="•"/>
            </a:pPr>
            <a:r>
              <a:rPr lang="en-US" altLang="en-US" dirty="0"/>
              <a:t>Performing manual tasks</a:t>
            </a:r>
          </a:p>
          <a:p>
            <a:pPr marL="454025" indent="-454025">
              <a:buSzPct val="150000"/>
              <a:buFontTx/>
              <a:buChar char="•"/>
            </a:pPr>
            <a:r>
              <a:rPr lang="en-US" altLang="en-US" dirty="0"/>
              <a:t>Walking</a:t>
            </a:r>
          </a:p>
          <a:p>
            <a:pPr marL="454025" indent="-454025">
              <a:buSzPct val="150000"/>
              <a:buFontTx/>
              <a:buChar char="•"/>
            </a:pPr>
            <a:r>
              <a:rPr lang="en-US" altLang="en-US" dirty="0"/>
              <a:t>Seeing</a:t>
            </a:r>
          </a:p>
          <a:p>
            <a:pPr marL="454025" indent="-454025">
              <a:buSzPct val="150000"/>
              <a:buFontTx/>
              <a:buChar char="•"/>
            </a:pPr>
            <a:r>
              <a:rPr lang="en-US" altLang="en-US" dirty="0"/>
              <a:t>Speaking</a:t>
            </a:r>
          </a:p>
          <a:p>
            <a:pPr marL="454025" indent="-454025">
              <a:buSzPct val="150000"/>
              <a:buFontTx/>
              <a:buChar char="•"/>
            </a:pPr>
            <a:r>
              <a:rPr lang="en-US" altLang="en-US" dirty="0"/>
              <a:t>Breathing</a:t>
            </a:r>
          </a:p>
          <a:p>
            <a:pPr marL="454025" indent="-454025">
              <a:buSzPct val="150000"/>
              <a:buFontTx/>
              <a:buChar char="•"/>
            </a:pPr>
            <a:r>
              <a:rPr lang="en-US" altLang="en-US" dirty="0"/>
              <a:t>Learning</a:t>
            </a:r>
          </a:p>
          <a:p>
            <a:pPr marL="454025" indent="-454025">
              <a:buSzPct val="150000"/>
              <a:buFontTx/>
              <a:buChar char="•"/>
            </a:pPr>
            <a:r>
              <a:rPr lang="en-US" altLang="en-US" dirty="0"/>
              <a:t>Working</a:t>
            </a:r>
            <a:endParaRPr lang="en-US" dirty="0"/>
          </a:p>
        </p:txBody>
      </p:sp>
      <p:sp>
        <p:nvSpPr>
          <p:cNvPr id="4" name="TextBox 3">
            <a:extLst>
              <a:ext uri="{FF2B5EF4-FFF2-40B4-BE49-F238E27FC236}">
                <a16:creationId xmlns:a16="http://schemas.microsoft.com/office/drawing/2014/main" id="{31FDEF8B-F0B4-4352-BC6D-8F3012B2BAEB}"/>
              </a:ext>
            </a:extLst>
          </p:cNvPr>
          <p:cNvSpPr txBox="1"/>
          <p:nvPr/>
        </p:nvSpPr>
        <p:spPr>
          <a:xfrm>
            <a:off x="6003634" y="1765189"/>
            <a:ext cx="3959350" cy="3539430"/>
          </a:xfrm>
          <a:prstGeom prst="rect">
            <a:avLst/>
          </a:prstGeom>
          <a:noFill/>
        </p:spPr>
        <p:txBody>
          <a:bodyPr wrap="square" rtlCol="0">
            <a:spAutoFit/>
          </a:bodyPr>
          <a:lstStyle/>
          <a:p>
            <a:pPr marL="454025" indent="-454025">
              <a:buSzPct val="150000"/>
              <a:buFontTx/>
              <a:buChar char="•"/>
            </a:pPr>
            <a:r>
              <a:rPr lang="en-US" altLang="en-US" sz="2800" dirty="0"/>
              <a:t>Eating</a:t>
            </a:r>
          </a:p>
          <a:p>
            <a:pPr marL="454025" indent="-454025">
              <a:buSzPct val="150000"/>
              <a:buFontTx/>
              <a:buChar char="•"/>
            </a:pPr>
            <a:r>
              <a:rPr lang="en-US" altLang="en-US" sz="2800" dirty="0"/>
              <a:t>Sleeping</a:t>
            </a:r>
          </a:p>
          <a:p>
            <a:pPr marL="454025" indent="-454025">
              <a:buSzPct val="150000"/>
              <a:buFontTx/>
              <a:buChar char="•"/>
            </a:pPr>
            <a:r>
              <a:rPr lang="en-US" altLang="en-US" sz="2800" dirty="0"/>
              <a:t>Standing</a:t>
            </a:r>
          </a:p>
          <a:p>
            <a:pPr marL="454025" indent="-454025">
              <a:buSzPct val="150000"/>
              <a:buFontTx/>
              <a:buChar char="•"/>
            </a:pPr>
            <a:r>
              <a:rPr lang="en-US" altLang="en-US" sz="2800" dirty="0"/>
              <a:t>Lifting</a:t>
            </a:r>
          </a:p>
          <a:p>
            <a:pPr marL="454025" indent="-454025">
              <a:buSzPct val="150000"/>
              <a:buFontTx/>
              <a:buChar char="•"/>
            </a:pPr>
            <a:r>
              <a:rPr lang="en-US" altLang="en-US" sz="2800" dirty="0"/>
              <a:t>Bending</a:t>
            </a:r>
          </a:p>
          <a:p>
            <a:pPr marL="454025" indent="-454025">
              <a:buSzPct val="150000"/>
              <a:buFontTx/>
              <a:buChar char="•"/>
            </a:pPr>
            <a:r>
              <a:rPr lang="en-US" altLang="en-US" sz="2800" dirty="0"/>
              <a:t>Concentrating</a:t>
            </a:r>
          </a:p>
          <a:p>
            <a:pPr marL="454025" indent="-454025">
              <a:buSzPct val="150000"/>
              <a:buFontTx/>
              <a:buChar char="•"/>
            </a:pPr>
            <a:r>
              <a:rPr lang="en-US" altLang="en-US" sz="2800" dirty="0"/>
              <a:t>Thinking </a:t>
            </a:r>
          </a:p>
          <a:p>
            <a:pPr marL="454025" indent="-454025">
              <a:buSzPct val="150000"/>
              <a:buFontTx/>
              <a:buChar char="•"/>
            </a:pPr>
            <a:r>
              <a:rPr lang="en-US" altLang="en-US" sz="2800" dirty="0"/>
              <a:t>Communicating</a:t>
            </a:r>
            <a:endParaRPr lang="en-US" sz="2800" dirty="0"/>
          </a:p>
        </p:txBody>
      </p:sp>
    </p:spTree>
    <p:extLst>
      <p:ext uri="{BB962C8B-B14F-4D97-AF65-F5344CB8AC3E}">
        <p14:creationId xmlns:p14="http://schemas.microsoft.com/office/powerpoint/2010/main" val="35304256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7041B-F71C-41AE-9070-D7C0F336EF37}"/>
              </a:ext>
            </a:extLst>
          </p:cNvPr>
          <p:cNvSpPr>
            <a:spLocks noGrp="1"/>
          </p:cNvSpPr>
          <p:nvPr>
            <p:ph type="title"/>
          </p:nvPr>
        </p:nvSpPr>
        <p:spPr/>
        <p:txBody>
          <a:bodyPr/>
          <a:lstStyle/>
          <a:p>
            <a:r>
              <a:rPr lang="en-US" dirty="0"/>
              <a:t>ADA – Major Bodily Functions</a:t>
            </a:r>
          </a:p>
        </p:txBody>
      </p:sp>
      <p:sp>
        <p:nvSpPr>
          <p:cNvPr id="3" name="Content Placeholder 2">
            <a:extLst>
              <a:ext uri="{FF2B5EF4-FFF2-40B4-BE49-F238E27FC236}">
                <a16:creationId xmlns:a16="http://schemas.microsoft.com/office/drawing/2014/main" id="{62722682-9621-4578-AB72-B9E284445155}"/>
              </a:ext>
            </a:extLst>
          </p:cNvPr>
          <p:cNvSpPr>
            <a:spLocks noGrp="1"/>
          </p:cNvSpPr>
          <p:nvPr>
            <p:ph idx="1"/>
          </p:nvPr>
        </p:nvSpPr>
        <p:spPr>
          <a:xfrm>
            <a:off x="838200" y="1825625"/>
            <a:ext cx="3996193" cy="4351338"/>
          </a:xfrm>
        </p:spPr>
        <p:txBody>
          <a:bodyPr/>
          <a:lstStyle/>
          <a:p>
            <a:pPr marL="407988" indent="-407988">
              <a:buSzPct val="150000"/>
              <a:buFontTx/>
              <a:buChar char="•"/>
            </a:pPr>
            <a:r>
              <a:rPr lang="en-US" altLang="en-US" dirty="0"/>
              <a:t>Functions of the immune system</a:t>
            </a:r>
          </a:p>
          <a:p>
            <a:pPr marL="407988" indent="-407988">
              <a:lnSpc>
                <a:spcPct val="120000"/>
              </a:lnSpc>
              <a:buSzPct val="150000"/>
              <a:buFontTx/>
              <a:buChar char="•"/>
            </a:pPr>
            <a:r>
              <a:rPr lang="en-US" altLang="en-US" dirty="0"/>
              <a:t>Normal cell growth</a:t>
            </a:r>
          </a:p>
          <a:p>
            <a:pPr marL="407988" indent="-407988">
              <a:lnSpc>
                <a:spcPct val="120000"/>
              </a:lnSpc>
              <a:buSzPct val="150000"/>
              <a:buFontTx/>
              <a:buChar char="•"/>
            </a:pPr>
            <a:r>
              <a:rPr lang="en-US" altLang="en-US" dirty="0"/>
              <a:t>Digestive functions</a:t>
            </a:r>
          </a:p>
          <a:p>
            <a:pPr marL="407988" indent="-407988">
              <a:lnSpc>
                <a:spcPct val="110000"/>
              </a:lnSpc>
              <a:buSzPct val="150000"/>
              <a:buFontTx/>
              <a:buChar char="•"/>
            </a:pPr>
            <a:r>
              <a:rPr lang="en-US" altLang="en-US" dirty="0"/>
              <a:t>Bowel functions</a:t>
            </a:r>
          </a:p>
          <a:p>
            <a:pPr marL="407988" indent="-407988">
              <a:lnSpc>
                <a:spcPct val="120000"/>
              </a:lnSpc>
              <a:buSzPct val="150000"/>
              <a:buFontTx/>
              <a:buChar char="•"/>
            </a:pPr>
            <a:r>
              <a:rPr lang="en-US" altLang="en-US" dirty="0"/>
              <a:t>Bladder functions</a:t>
            </a:r>
          </a:p>
          <a:p>
            <a:endParaRPr lang="en-US" dirty="0"/>
          </a:p>
        </p:txBody>
      </p:sp>
      <p:sp>
        <p:nvSpPr>
          <p:cNvPr id="4" name="TextBox 3">
            <a:extLst>
              <a:ext uri="{FF2B5EF4-FFF2-40B4-BE49-F238E27FC236}">
                <a16:creationId xmlns:a16="http://schemas.microsoft.com/office/drawing/2014/main" id="{FEEFA296-631E-4F8D-899B-7319B8947E61}"/>
              </a:ext>
            </a:extLst>
          </p:cNvPr>
          <p:cNvSpPr txBox="1"/>
          <p:nvPr/>
        </p:nvSpPr>
        <p:spPr>
          <a:xfrm>
            <a:off x="5772647" y="1690688"/>
            <a:ext cx="4365266" cy="3074047"/>
          </a:xfrm>
          <a:prstGeom prst="rect">
            <a:avLst/>
          </a:prstGeom>
          <a:noFill/>
        </p:spPr>
        <p:txBody>
          <a:bodyPr wrap="square" rtlCol="0">
            <a:spAutoFit/>
          </a:bodyPr>
          <a:lstStyle/>
          <a:p>
            <a:pPr marL="454025" indent="-454025">
              <a:buSzPct val="150000"/>
              <a:buFontTx/>
              <a:buChar char="•"/>
            </a:pPr>
            <a:r>
              <a:rPr lang="en-US" altLang="en-US" sz="2800" dirty="0"/>
              <a:t>Neurological functions</a:t>
            </a:r>
          </a:p>
          <a:p>
            <a:pPr marL="454025" indent="-454025">
              <a:lnSpc>
                <a:spcPct val="120000"/>
              </a:lnSpc>
              <a:buSzPct val="150000"/>
              <a:buFontTx/>
              <a:buChar char="•"/>
            </a:pPr>
            <a:r>
              <a:rPr lang="en-US" altLang="en-US" sz="2800" dirty="0"/>
              <a:t>Brain functions</a:t>
            </a:r>
          </a:p>
          <a:p>
            <a:pPr marL="454025" indent="-454025">
              <a:lnSpc>
                <a:spcPct val="120000"/>
              </a:lnSpc>
              <a:buSzPct val="150000"/>
              <a:buFontTx/>
              <a:buChar char="•"/>
            </a:pPr>
            <a:r>
              <a:rPr lang="en-US" altLang="en-US" sz="2800" dirty="0"/>
              <a:t>Respiratory functions</a:t>
            </a:r>
          </a:p>
          <a:p>
            <a:pPr marL="454025" indent="-454025">
              <a:lnSpc>
                <a:spcPct val="120000"/>
              </a:lnSpc>
              <a:buSzPct val="150000"/>
              <a:buFontTx/>
              <a:buChar char="•"/>
            </a:pPr>
            <a:r>
              <a:rPr lang="en-US" altLang="en-US" sz="2800" dirty="0"/>
              <a:t>Circulatory functions</a:t>
            </a:r>
          </a:p>
          <a:p>
            <a:pPr marL="454025" indent="-454025">
              <a:lnSpc>
                <a:spcPct val="120000"/>
              </a:lnSpc>
              <a:buSzPct val="150000"/>
              <a:buFontTx/>
              <a:buChar char="•"/>
            </a:pPr>
            <a:r>
              <a:rPr lang="en-US" altLang="en-US" sz="2800" dirty="0"/>
              <a:t>Reproductive functions</a:t>
            </a:r>
          </a:p>
          <a:p>
            <a:pPr marL="454025" indent="-454025">
              <a:lnSpc>
                <a:spcPct val="120000"/>
              </a:lnSpc>
              <a:buSzPct val="150000"/>
              <a:buFontTx/>
              <a:buChar char="•"/>
            </a:pPr>
            <a:r>
              <a:rPr lang="en-US" altLang="en-US" sz="2800" dirty="0"/>
              <a:t>Endocrine functions</a:t>
            </a:r>
          </a:p>
        </p:txBody>
      </p:sp>
    </p:spTree>
    <p:extLst>
      <p:ext uri="{BB962C8B-B14F-4D97-AF65-F5344CB8AC3E}">
        <p14:creationId xmlns:p14="http://schemas.microsoft.com/office/powerpoint/2010/main" val="16574770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4E79A-C33F-4E6B-AD0E-AB2A7601B5F6}"/>
              </a:ext>
            </a:extLst>
          </p:cNvPr>
          <p:cNvSpPr>
            <a:spLocks noGrp="1"/>
          </p:cNvSpPr>
          <p:nvPr>
            <p:ph type="title"/>
          </p:nvPr>
        </p:nvSpPr>
        <p:spPr/>
        <p:txBody>
          <a:bodyPr/>
          <a:lstStyle/>
          <a:p>
            <a:r>
              <a:rPr lang="en-US" dirty="0"/>
              <a:t>ADA – Mitigating Measures</a:t>
            </a:r>
          </a:p>
        </p:txBody>
      </p:sp>
      <p:sp>
        <p:nvSpPr>
          <p:cNvPr id="3" name="Content Placeholder 2">
            <a:extLst>
              <a:ext uri="{FF2B5EF4-FFF2-40B4-BE49-F238E27FC236}">
                <a16:creationId xmlns:a16="http://schemas.microsoft.com/office/drawing/2014/main" id="{4D78C2AB-EC3F-4861-A683-2F39B87B87E9}"/>
              </a:ext>
            </a:extLst>
          </p:cNvPr>
          <p:cNvSpPr>
            <a:spLocks noGrp="1"/>
          </p:cNvSpPr>
          <p:nvPr>
            <p:ph idx="1"/>
          </p:nvPr>
        </p:nvSpPr>
        <p:spPr/>
        <p:txBody>
          <a:bodyPr/>
          <a:lstStyle/>
          <a:p>
            <a:pPr marL="522288" indent="-522288">
              <a:buSzPct val="150000"/>
              <a:buFontTx/>
              <a:buChar char="•"/>
            </a:pPr>
            <a:r>
              <a:rPr lang="en-US" altLang="en-US" dirty="0"/>
              <a:t>Medical treatments or devices that lessen the effects of an impairment) are Mitigating Measures</a:t>
            </a:r>
          </a:p>
          <a:p>
            <a:pPr marL="0" indent="0">
              <a:buSzPct val="150000"/>
              <a:buNone/>
            </a:pPr>
            <a:endParaRPr lang="en-US" altLang="en-US" dirty="0"/>
          </a:p>
          <a:p>
            <a:pPr marL="522288" indent="-522288">
              <a:buSzPct val="150000"/>
              <a:buFontTx/>
              <a:buChar char="•"/>
            </a:pPr>
            <a:r>
              <a:rPr lang="en-US" altLang="en-US" dirty="0"/>
              <a:t>The ADA prohibits consideration of mitigating measures in determining whether an individual has a disability.</a:t>
            </a:r>
          </a:p>
          <a:p>
            <a:pPr marL="522288" indent="-522288">
              <a:lnSpc>
                <a:spcPct val="40000"/>
              </a:lnSpc>
              <a:buSzPct val="150000"/>
              <a:buFontTx/>
              <a:buChar char="•"/>
            </a:pPr>
            <a:endParaRPr lang="en-US" altLang="en-US" dirty="0"/>
          </a:p>
          <a:p>
            <a:pPr marL="522288" indent="-522288">
              <a:buSzPct val="150000"/>
              <a:buFontTx/>
              <a:buChar char="•"/>
            </a:pPr>
            <a:r>
              <a:rPr lang="en-US" altLang="en-US" dirty="0"/>
              <a:t>The ADA allowed employers and courts to evaluate individuals in their mitigated state.</a:t>
            </a:r>
          </a:p>
          <a:p>
            <a:endParaRPr lang="en-US" dirty="0"/>
          </a:p>
        </p:txBody>
      </p:sp>
    </p:spTree>
    <p:extLst>
      <p:ext uri="{BB962C8B-B14F-4D97-AF65-F5344CB8AC3E}">
        <p14:creationId xmlns:p14="http://schemas.microsoft.com/office/powerpoint/2010/main" val="19594534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3405F-85EB-4A0E-974C-5F4DA68F1DFE}"/>
              </a:ext>
            </a:extLst>
          </p:cNvPr>
          <p:cNvSpPr>
            <a:spLocks noGrp="1"/>
          </p:cNvSpPr>
          <p:nvPr>
            <p:ph type="title"/>
          </p:nvPr>
        </p:nvSpPr>
        <p:spPr/>
        <p:txBody>
          <a:bodyPr/>
          <a:lstStyle/>
          <a:p>
            <a:r>
              <a:rPr lang="en-US" dirty="0"/>
              <a:t>ADA – Mitigating Measures Exception</a:t>
            </a:r>
          </a:p>
        </p:txBody>
      </p:sp>
      <p:sp>
        <p:nvSpPr>
          <p:cNvPr id="3" name="Content Placeholder 2">
            <a:extLst>
              <a:ext uri="{FF2B5EF4-FFF2-40B4-BE49-F238E27FC236}">
                <a16:creationId xmlns:a16="http://schemas.microsoft.com/office/drawing/2014/main" id="{A4B3355E-82F5-4273-8C56-60EB978C64BA}"/>
              </a:ext>
            </a:extLst>
          </p:cNvPr>
          <p:cNvSpPr>
            <a:spLocks noGrp="1"/>
          </p:cNvSpPr>
          <p:nvPr>
            <p:ph idx="1"/>
          </p:nvPr>
        </p:nvSpPr>
        <p:spPr/>
        <p:txBody>
          <a:bodyPr/>
          <a:lstStyle/>
          <a:p>
            <a:pPr marL="454025" indent="-454025">
              <a:buSzPct val="150000"/>
              <a:buFontTx/>
              <a:buChar char="•"/>
            </a:pPr>
            <a:r>
              <a:rPr lang="en-US" altLang="en-US" sz="3200" b="1" dirty="0"/>
              <a:t>Exception:</a:t>
            </a:r>
            <a:r>
              <a:rPr lang="en-US" altLang="en-US" sz="3200" dirty="0"/>
              <a:t>  Eyeglasses and/or contacts </a:t>
            </a:r>
            <a:r>
              <a:rPr lang="en-US" altLang="en-US" sz="3200" i="1" dirty="0"/>
              <a:t>that are intended to fully correct visual acuity</a:t>
            </a:r>
            <a:r>
              <a:rPr lang="en-US" altLang="en-US" sz="3200" dirty="0"/>
              <a:t> or eliminate refractive error.</a:t>
            </a:r>
          </a:p>
          <a:p>
            <a:pPr marL="454025" indent="-454025">
              <a:lnSpc>
                <a:spcPct val="30000"/>
              </a:lnSpc>
              <a:buSzPct val="150000"/>
              <a:buFontTx/>
              <a:buChar char="•"/>
            </a:pPr>
            <a:endParaRPr lang="en-US" altLang="en-US" sz="3200" b="1" dirty="0"/>
          </a:p>
          <a:p>
            <a:pPr marL="1360488" lvl="2" indent="-392113">
              <a:buClr>
                <a:schemeClr val="accent1"/>
              </a:buClr>
              <a:buSzPct val="150000"/>
              <a:buFont typeface="Wingdings" panose="05000000000000000000" pitchFamily="2" charset="2"/>
              <a:buChar char="Ø"/>
            </a:pPr>
            <a:r>
              <a:rPr lang="en-US" altLang="en-US" sz="3200" b="1" dirty="0"/>
              <a:t>Note: </a:t>
            </a:r>
            <a:r>
              <a:rPr lang="en-US" altLang="en-US" sz="3200" dirty="0"/>
              <a:t>An employer shall not use qualification standards, employment tests, or other selection criteria based on an individual’s </a:t>
            </a:r>
            <a:r>
              <a:rPr lang="en-US" altLang="en-US" sz="3200" i="1" dirty="0"/>
              <a:t>uncorrected</a:t>
            </a:r>
            <a:r>
              <a:rPr lang="en-US" altLang="en-US" sz="3200" dirty="0"/>
              <a:t> vision unless the standard, test, or other selection criteria, is shown to be job related and consistent with business necessity.</a:t>
            </a:r>
          </a:p>
          <a:p>
            <a:endParaRPr lang="en-US" dirty="0"/>
          </a:p>
        </p:txBody>
      </p:sp>
    </p:spTree>
    <p:extLst>
      <p:ext uri="{BB962C8B-B14F-4D97-AF65-F5344CB8AC3E}">
        <p14:creationId xmlns:p14="http://schemas.microsoft.com/office/powerpoint/2010/main" val="14206596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56D04-CE21-4267-87CC-32ED18AC128C}"/>
              </a:ext>
            </a:extLst>
          </p:cNvPr>
          <p:cNvSpPr>
            <a:spLocks noGrp="1"/>
          </p:cNvSpPr>
          <p:nvPr>
            <p:ph type="title"/>
          </p:nvPr>
        </p:nvSpPr>
        <p:spPr/>
        <p:txBody>
          <a:bodyPr/>
          <a:lstStyle/>
          <a:p>
            <a:r>
              <a:rPr lang="en-US" dirty="0"/>
              <a:t>ADA – “Regarded As” Disabled</a:t>
            </a:r>
          </a:p>
        </p:txBody>
      </p:sp>
      <p:sp>
        <p:nvSpPr>
          <p:cNvPr id="3" name="Content Placeholder 2">
            <a:extLst>
              <a:ext uri="{FF2B5EF4-FFF2-40B4-BE49-F238E27FC236}">
                <a16:creationId xmlns:a16="http://schemas.microsoft.com/office/drawing/2014/main" id="{1D051A06-C6F1-4670-BB14-7E1A22C61B91}"/>
              </a:ext>
            </a:extLst>
          </p:cNvPr>
          <p:cNvSpPr>
            <a:spLocks noGrp="1"/>
          </p:cNvSpPr>
          <p:nvPr>
            <p:ph idx="1"/>
          </p:nvPr>
        </p:nvSpPr>
        <p:spPr/>
        <p:txBody>
          <a:bodyPr/>
          <a:lstStyle/>
          <a:p>
            <a:pPr marL="609600" indent="-609600">
              <a:buSzPct val="150000"/>
              <a:buFontTx/>
              <a:buChar char="•"/>
            </a:pPr>
            <a:r>
              <a:rPr lang="en-US" altLang="en-US" sz="3200" dirty="0"/>
              <a:t>An individual must establish that he/she was discriminated against because of an </a:t>
            </a:r>
            <a:r>
              <a:rPr lang="en-US" altLang="en-US" sz="3200" i="1" dirty="0"/>
              <a:t>actual or perceived</a:t>
            </a:r>
            <a:r>
              <a:rPr lang="en-US" altLang="en-US" sz="3200" dirty="0"/>
              <a:t> impairment whether or not the impairment limits or is perceived to limit a major life activity.</a:t>
            </a:r>
          </a:p>
          <a:p>
            <a:pPr marL="609600" indent="-609600">
              <a:lnSpc>
                <a:spcPct val="40000"/>
              </a:lnSpc>
              <a:buClr>
                <a:schemeClr val="tx1"/>
              </a:buClr>
              <a:buFont typeface="Wingdings" panose="05000000000000000000" pitchFamily="2" charset="2"/>
              <a:buNone/>
            </a:pPr>
            <a:endParaRPr lang="en-US" altLang="en-US" sz="3200" dirty="0"/>
          </a:p>
          <a:p>
            <a:pPr marL="990600" lvl="1" indent="-533400">
              <a:buClr>
                <a:schemeClr val="accent1"/>
              </a:buClr>
              <a:buSzPct val="150000"/>
              <a:buFont typeface="Wingdings" panose="05000000000000000000" pitchFamily="2" charset="2"/>
              <a:buChar char="Ø"/>
            </a:pPr>
            <a:r>
              <a:rPr lang="en-US" altLang="en-US" sz="3200" dirty="0"/>
              <a:t>Note:  Employers/supervisors should </a:t>
            </a:r>
            <a:r>
              <a:rPr lang="en-US" altLang="en-US" sz="3200" b="1" dirty="0"/>
              <a:t>never speculate or make assumptions</a:t>
            </a:r>
            <a:r>
              <a:rPr lang="en-US" altLang="en-US" sz="3200" dirty="0"/>
              <a:t> but should focus on job performance.</a:t>
            </a:r>
          </a:p>
          <a:p>
            <a:endParaRPr lang="en-US" dirty="0"/>
          </a:p>
        </p:txBody>
      </p:sp>
    </p:spTree>
    <p:extLst>
      <p:ext uri="{BB962C8B-B14F-4D97-AF65-F5344CB8AC3E}">
        <p14:creationId xmlns:p14="http://schemas.microsoft.com/office/powerpoint/2010/main" val="31362617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7C6C8-239B-4D4D-8049-28A54427F574}"/>
              </a:ext>
            </a:extLst>
          </p:cNvPr>
          <p:cNvSpPr>
            <a:spLocks noGrp="1"/>
          </p:cNvSpPr>
          <p:nvPr>
            <p:ph type="title"/>
          </p:nvPr>
        </p:nvSpPr>
        <p:spPr/>
        <p:txBody>
          <a:bodyPr/>
          <a:lstStyle/>
          <a:p>
            <a:r>
              <a:rPr lang="en-US" dirty="0"/>
              <a:t>ADA – Reasonable Accommodations</a:t>
            </a:r>
          </a:p>
        </p:txBody>
      </p:sp>
      <p:sp>
        <p:nvSpPr>
          <p:cNvPr id="3" name="Content Placeholder 2">
            <a:extLst>
              <a:ext uri="{FF2B5EF4-FFF2-40B4-BE49-F238E27FC236}">
                <a16:creationId xmlns:a16="http://schemas.microsoft.com/office/drawing/2014/main" id="{DA7262F6-F490-4045-9CB9-730FEF57F138}"/>
              </a:ext>
            </a:extLst>
          </p:cNvPr>
          <p:cNvSpPr>
            <a:spLocks noGrp="1"/>
          </p:cNvSpPr>
          <p:nvPr>
            <p:ph idx="1"/>
          </p:nvPr>
        </p:nvSpPr>
        <p:spPr/>
        <p:txBody>
          <a:bodyPr>
            <a:normAutofit fontScale="92500" lnSpcReduction="10000"/>
          </a:bodyPr>
          <a:lstStyle/>
          <a:p>
            <a:r>
              <a:rPr lang="en-US" dirty="0"/>
              <a:t>A qualified employee or applicant with a disability is an individual who, with or without reasonable accommodation, can perform the essential functions of the job in question. </a:t>
            </a:r>
          </a:p>
          <a:p>
            <a:r>
              <a:rPr lang="en-US" dirty="0"/>
              <a:t>Reasonable accommodation may include, but is not limited to: </a:t>
            </a:r>
          </a:p>
          <a:p>
            <a:pPr marL="0" indent="0">
              <a:buNone/>
            </a:pPr>
            <a:r>
              <a:rPr lang="en-US" dirty="0"/>
              <a:t>	• Making existing facilities used by employees readily accessible to and usable by persons with disabilities.   </a:t>
            </a:r>
          </a:p>
          <a:p>
            <a:pPr marL="0" indent="0">
              <a:buNone/>
            </a:pPr>
            <a:r>
              <a:rPr lang="en-US" dirty="0"/>
              <a:t>	• Job restructuring, modifying work schedules, reassignment to a vacant position;   </a:t>
            </a:r>
          </a:p>
          <a:p>
            <a:pPr marL="0" indent="0">
              <a:buNone/>
            </a:pPr>
            <a:r>
              <a:rPr lang="en-US" dirty="0"/>
              <a:t>	• Acquiring or modifying equipment or devices, adjusting or modifying examinations, training materials, or policies, and providing qualified readers or interpreters.   </a:t>
            </a:r>
          </a:p>
        </p:txBody>
      </p:sp>
    </p:spTree>
    <p:extLst>
      <p:ext uri="{BB962C8B-B14F-4D97-AF65-F5344CB8AC3E}">
        <p14:creationId xmlns:p14="http://schemas.microsoft.com/office/powerpoint/2010/main" val="37753462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74439-6626-476E-B5B6-0468D1F54BC6}"/>
              </a:ext>
            </a:extLst>
          </p:cNvPr>
          <p:cNvSpPr>
            <a:spLocks noGrp="1"/>
          </p:cNvSpPr>
          <p:nvPr>
            <p:ph type="title"/>
          </p:nvPr>
        </p:nvSpPr>
        <p:spPr/>
        <p:txBody>
          <a:bodyPr/>
          <a:lstStyle/>
          <a:p>
            <a:r>
              <a:rPr lang="en-US" dirty="0"/>
              <a:t>ADA – Reasonable Accommodations</a:t>
            </a:r>
          </a:p>
        </p:txBody>
      </p:sp>
      <p:sp>
        <p:nvSpPr>
          <p:cNvPr id="3" name="Content Placeholder 2">
            <a:extLst>
              <a:ext uri="{FF2B5EF4-FFF2-40B4-BE49-F238E27FC236}">
                <a16:creationId xmlns:a16="http://schemas.microsoft.com/office/drawing/2014/main" id="{657F6BCC-A43D-4DA9-945A-2822297CA447}"/>
              </a:ext>
            </a:extLst>
          </p:cNvPr>
          <p:cNvSpPr>
            <a:spLocks noGrp="1"/>
          </p:cNvSpPr>
          <p:nvPr>
            <p:ph idx="1"/>
          </p:nvPr>
        </p:nvSpPr>
        <p:spPr/>
        <p:txBody>
          <a:bodyPr/>
          <a:lstStyle/>
          <a:p>
            <a:r>
              <a:rPr lang="en-US" dirty="0"/>
              <a:t>Reasonable accommodations are adjustments or modifications provided by an employer to enable people with disabilities to enjoy equal employment opportunities. </a:t>
            </a:r>
          </a:p>
          <a:p>
            <a:r>
              <a:rPr lang="en-US" dirty="0"/>
              <a:t>Accommodations vary depending upon the needs of the individual applicant or employee. </a:t>
            </a:r>
          </a:p>
          <a:p>
            <a:r>
              <a:rPr lang="en-US" dirty="0"/>
              <a:t>An employer is required to make a reasonable accommodation to the known disability of a qualified applicant or employee if it would not impose an “undue hardship” on the operation of the employer’s business. </a:t>
            </a:r>
          </a:p>
          <a:p>
            <a:endParaRPr lang="en-US" dirty="0"/>
          </a:p>
        </p:txBody>
      </p:sp>
    </p:spTree>
    <p:extLst>
      <p:ext uri="{BB962C8B-B14F-4D97-AF65-F5344CB8AC3E}">
        <p14:creationId xmlns:p14="http://schemas.microsoft.com/office/powerpoint/2010/main" val="14530512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37E58-75F2-4D33-BA38-C0E7325BED22}"/>
              </a:ext>
            </a:extLst>
          </p:cNvPr>
          <p:cNvSpPr>
            <a:spLocks noGrp="1"/>
          </p:cNvSpPr>
          <p:nvPr>
            <p:ph type="title"/>
          </p:nvPr>
        </p:nvSpPr>
        <p:spPr/>
        <p:txBody>
          <a:bodyPr/>
          <a:lstStyle/>
          <a:p>
            <a:r>
              <a:rPr lang="en-US" dirty="0"/>
              <a:t>ADA – Reasonable Accommodations Examples</a:t>
            </a:r>
          </a:p>
        </p:txBody>
      </p:sp>
      <p:sp>
        <p:nvSpPr>
          <p:cNvPr id="3" name="Content Placeholder 2">
            <a:extLst>
              <a:ext uri="{FF2B5EF4-FFF2-40B4-BE49-F238E27FC236}">
                <a16:creationId xmlns:a16="http://schemas.microsoft.com/office/drawing/2014/main" id="{99315670-3248-4160-AF98-CED583E6CFDE}"/>
              </a:ext>
            </a:extLst>
          </p:cNvPr>
          <p:cNvSpPr>
            <a:spLocks noGrp="1"/>
          </p:cNvSpPr>
          <p:nvPr>
            <p:ph idx="1"/>
          </p:nvPr>
        </p:nvSpPr>
        <p:spPr/>
        <p:txBody>
          <a:bodyPr/>
          <a:lstStyle/>
          <a:p>
            <a:pPr marL="0" indent="0">
              <a:buNone/>
            </a:pPr>
            <a:r>
              <a:rPr lang="en-US" dirty="0"/>
              <a:t>• A deaf applicant may need a sign language interpreter during the job interview.   </a:t>
            </a:r>
          </a:p>
          <a:p>
            <a:pPr marL="0" indent="0">
              <a:buNone/>
            </a:pPr>
            <a:r>
              <a:rPr lang="en-US" dirty="0"/>
              <a:t>• An employee with diabetes may need regularly scheduled breaks during the workday to eat properly and monitor blood sugar and insulin levels.   </a:t>
            </a:r>
          </a:p>
          <a:p>
            <a:pPr marL="0" indent="0">
              <a:buNone/>
            </a:pPr>
            <a:r>
              <a:rPr lang="en-US" dirty="0"/>
              <a:t>• A blind employee may need someone to read information posted on a bulletin board.   </a:t>
            </a:r>
          </a:p>
          <a:p>
            <a:pPr marL="0" indent="0">
              <a:buNone/>
            </a:pPr>
            <a:r>
              <a:rPr lang="en-US" dirty="0"/>
              <a:t>• An employee with cancer may need leave to have radiation or chemotherapy treatments.</a:t>
            </a:r>
          </a:p>
        </p:txBody>
      </p:sp>
    </p:spTree>
    <p:extLst>
      <p:ext uri="{BB962C8B-B14F-4D97-AF65-F5344CB8AC3E}">
        <p14:creationId xmlns:p14="http://schemas.microsoft.com/office/powerpoint/2010/main" val="23877617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CB1D1-FE53-49F0-92C9-0AA46B187458}"/>
              </a:ext>
            </a:extLst>
          </p:cNvPr>
          <p:cNvSpPr>
            <a:spLocks noGrp="1"/>
          </p:cNvSpPr>
          <p:nvPr>
            <p:ph type="title"/>
          </p:nvPr>
        </p:nvSpPr>
        <p:spPr/>
        <p:txBody>
          <a:bodyPr/>
          <a:lstStyle/>
          <a:p>
            <a:r>
              <a:rPr lang="en-US" dirty="0"/>
              <a:t>ADA – Undue Hardship</a:t>
            </a:r>
          </a:p>
        </p:txBody>
      </p:sp>
      <p:sp>
        <p:nvSpPr>
          <p:cNvPr id="3" name="Content Placeholder 2">
            <a:extLst>
              <a:ext uri="{FF2B5EF4-FFF2-40B4-BE49-F238E27FC236}">
                <a16:creationId xmlns:a16="http://schemas.microsoft.com/office/drawing/2014/main" id="{E1A1E3E5-AB8A-432E-95C4-1BEE4A7A73BF}"/>
              </a:ext>
            </a:extLst>
          </p:cNvPr>
          <p:cNvSpPr>
            <a:spLocks noGrp="1"/>
          </p:cNvSpPr>
          <p:nvPr>
            <p:ph idx="1"/>
          </p:nvPr>
        </p:nvSpPr>
        <p:spPr/>
        <p:txBody>
          <a:bodyPr/>
          <a:lstStyle/>
          <a:p>
            <a:r>
              <a:rPr lang="en-US" dirty="0"/>
              <a:t>An employer does not have to provide a reasonable accommodation if it imposes an “undue hardship.” </a:t>
            </a:r>
          </a:p>
          <a:p>
            <a:r>
              <a:rPr lang="en-US" dirty="0"/>
              <a:t>Undue hardship is defined as an action requiring significant difficulty or expense when considered in light of factors such as an employer’s size, financial resources, and the nature and structure of its operation. </a:t>
            </a:r>
          </a:p>
          <a:p>
            <a:r>
              <a:rPr lang="en-US" dirty="0"/>
              <a:t>An employer is not required to lower quality or production standards to make an accommodation; nor is an employer obligated to provide personal use items such as glasses or hearing aids.</a:t>
            </a:r>
          </a:p>
        </p:txBody>
      </p:sp>
    </p:spTree>
    <p:extLst>
      <p:ext uri="{BB962C8B-B14F-4D97-AF65-F5344CB8AC3E}">
        <p14:creationId xmlns:p14="http://schemas.microsoft.com/office/powerpoint/2010/main" val="6030031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46F99-66AD-4349-BF89-7343943C80BE}"/>
              </a:ext>
            </a:extLst>
          </p:cNvPr>
          <p:cNvSpPr>
            <a:spLocks noGrp="1"/>
          </p:cNvSpPr>
          <p:nvPr>
            <p:ph type="title"/>
          </p:nvPr>
        </p:nvSpPr>
        <p:spPr/>
        <p:txBody>
          <a:bodyPr/>
          <a:lstStyle/>
          <a:p>
            <a:r>
              <a:rPr lang="en-US" dirty="0"/>
              <a:t>ADA – Reasonable Accommodations</a:t>
            </a:r>
          </a:p>
        </p:txBody>
      </p:sp>
      <p:sp>
        <p:nvSpPr>
          <p:cNvPr id="3" name="Content Placeholder 2">
            <a:extLst>
              <a:ext uri="{FF2B5EF4-FFF2-40B4-BE49-F238E27FC236}">
                <a16:creationId xmlns:a16="http://schemas.microsoft.com/office/drawing/2014/main" id="{B61A8BDF-5628-420C-87EA-8EEA283005D3}"/>
              </a:ext>
            </a:extLst>
          </p:cNvPr>
          <p:cNvSpPr>
            <a:spLocks noGrp="1"/>
          </p:cNvSpPr>
          <p:nvPr>
            <p:ph idx="1"/>
          </p:nvPr>
        </p:nvSpPr>
        <p:spPr/>
        <p:txBody>
          <a:bodyPr>
            <a:normAutofit/>
          </a:bodyPr>
          <a:lstStyle/>
          <a:p>
            <a:r>
              <a:rPr lang="en-US" dirty="0"/>
              <a:t>An employer generally does not have to provide a reasonable accommodation unless an individual with a disability has asked for one. </a:t>
            </a:r>
          </a:p>
          <a:p>
            <a:r>
              <a:rPr lang="en-US" dirty="0"/>
              <a:t>FOCUS ON PERFORMANCE!</a:t>
            </a:r>
          </a:p>
          <a:p>
            <a:pPr lvl="1"/>
            <a:r>
              <a:rPr lang="en-US" dirty="0"/>
              <a:t>Ask the employee how to solve the problem. </a:t>
            </a:r>
          </a:p>
          <a:p>
            <a:pPr lvl="1"/>
            <a:r>
              <a:rPr lang="en-US" dirty="0"/>
              <a:t>Let the employee guide the discussion.</a:t>
            </a:r>
          </a:p>
          <a:p>
            <a:pPr lvl="1"/>
            <a:r>
              <a:rPr lang="en-US" dirty="0"/>
              <a:t>If the employee requests a reasonable accommodation, then discuss the individual's needs and identify the appropriate reasonable accommodation.</a:t>
            </a:r>
          </a:p>
          <a:p>
            <a:pPr lvl="1"/>
            <a:r>
              <a:rPr lang="en-US" dirty="0"/>
              <a:t>Where more than one accommodation would work, the employer may choose the one that is less costly or that is easier to provide.</a:t>
            </a:r>
          </a:p>
        </p:txBody>
      </p:sp>
    </p:spTree>
    <p:extLst>
      <p:ext uri="{BB962C8B-B14F-4D97-AF65-F5344CB8AC3E}">
        <p14:creationId xmlns:p14="http://schemas.microsoft.com/office/powerpoint/2010/main" val="3010012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26E419-6FDD-49E7-8DFC-02379EECB52D}"/>
              </a:ext>
            </a:extLst>
          </p:cNvPr>
          <p:cNvSpPr>
            <a:spLocks noGrp="1"/>
          </p:cNvSpPr>
          <p:nvPr>
            <p:ph type="title"/>
          </p:nvPr>
        </p:nvSpPr>
        <p:spPr>
          <a:xfrm>
            <a:off x="643467" y="643467"/>
            <a:ext cx="3363974" cy="1597315"/>
          </a:xfrm>
          <a:noFill/>
          <a:ln w="19050">
            <a:solidFill>
              <a:schemeClr val="bg1"/>
            </a:solidFill>
          </a:ln>
        </p:spPr>
        <p:txBody>
          <a:bodyPr wrap="square">
            <a:normAutofit fontScale="90000"/>
          </a:bodyPr>
          <a:lstStyle/>
          <a:p>
            <a:pPr algn="ctr"/>
            <a:br>
              <a:rPr lang="en-US" sz="6600" dirty="0">
                <a:solidFill>
                  <a:schemeClr val="bg1"/>
                </a:solidFill>
              </a:rPr>
            </a:br>
            <a:r>
              <a:rPr lang="en-US" sz="6600" dirty="0">
                <a:solidFill>
                  <a:schemeClr val="bg1"/>
                </a:solidFill>
              </a:rPr>
              <a:t>OMHRP</a:t>
            </a:r>
            <a:br>
              <a:rPr lang="en-US" sz="6600" dirty="0">
                <a:solidFill>
                  <a:schemeClr val="bg1"/>
                </a:solidFill>
              </a:rPr>
            </a:br>
            <a:r>
              <a:rPr lang="en-US" sz="2700" dirty="0">
                <a:solidFill>
                  <a:schemeClr val="accent2"/>
                </a:solidFill>
              </a:rPr>
              <a:t>www.omag.org</a:t>
            </a:r>
            <a:br>
              <a:rPr lang="en-US" sz="2700" dirty="0">
                <a:solidFill>
                  <a:schemeClr val="accent2"/>
                </a:solidFill>
              </a:rPr>
            </a:br>
            <a:r>
              <a:rPr lang="en-US" sz="2700" dirty="0">
                <a:solidFill>
                  <a:schemeClr val="accent2"/>
                </a:solidFill>
              </a:rPr>
              <a:t>www.omhrp.org</a:t>
            </a:r>
            <a:br>
              <a:rPr lang="en-US" sz="6600" dirty="0">
                <a:solidFill>
                  <a:schemeClr val="bg1"/>
                </a:solidFill>
              </a:rPr>
            </a:br>
            <a:endParaRPr lang="en-US" sz="6600" dirty="0">
              <a:solidFill>
                <a:schemeClr val="bg1"/>
              </a:solidFill>
            </a:endParaRPr>
          </a:p>
        </p:txBody>
      </p:sp>
      <p:sp>
        <p:nvSpPr>
          <p:cNvPr id="3" name="Content Placeholder 2">
            <a:extLst>
              <a:ext uri="{FF2B5EF4-FFF2-40B4-BE49-F238E27FC236}">
                <a16:creationId xmlns:a16="http://schemas.microsoft.com/office/drawing/2014/main" id="{A2FF5DC2-72CA-4A74-A0B7-2F4E003E53C3}"/>
              </a:ext>
            </a:extLst>
          </p:cNvPr>
          <p:cNvSpPr>
            <a:spLocks noGrp="1"/>
          </p:cNvSpPr>
          <p:nvPr>
            <p:ph idx="1"/>
          </p:nvPr>
        </p:nvSpPr>
        <p:spPr>
          <a:xfrm>
            <a:off x="643468" y="2401293"/>
            <a:ext cx="3363974" cy="4015409"/>
          </a:xfrm>
        </p:spPr>
        <p:txBody>
          <a:bodyPr>
            <a:normAutofit/>
          </a:bodyPr>
          <a:lstStyle/>
          <a:p>
            <a:pPr marL="0" indent="0">
              <a:buNone/>
            </a:pPr>
            <a:r>
              <a:rPr lang="en-US" sz="1700" dirty="0">
                <a:solidFill>
                  <a:schemeClr val="bg1"/>
                </a:solidFill>
              </a:rPr>
              <a:t> </a:t>
            </a:r>
          </a:p>
          <a:p>
            <a:pPr lvl="1"/>
            <a:r>
              <a:rPr lang="en-US" sz="1800" dirty="0">
                <a:solidFill>
                  <a:schemeClr val="bg1"/>
                </a:solidFill>
              </a:rPr>
              <a:t>Organization founded for and by HR Professionals</a:t>
            </a:r>
          </a:p>
          <a:p>
            <a:pPr lvl="1"/>
            <a:r>
              <a:rPr lang="en-US" sz="1800" dirty="0">
                <a:solidFill>
                  <a:schemeClr val="bg1"/>
                </a:solidFill>
              </a:rPr>
              <a:t>Oklahoma Municipal Personnel Who Handle, Or Are Simply Interested In, Human Resource Issues </a:t>
            </a:r>
          </a:p>
          <a:p>
            <a:pPr lvl="1"/>
            <a:r>
              <a:rPr lang="en-US" sz="1800" dirty="0">
                <a:solidFill>
                  <a:schemeClr val="bg1"/>
                </a:solidFill>
              </a:rPr>
              <a:t>Meets Every Other Month To Share Lunch, Network, And Hear A Presentation On A Human Resources Topic</a:t>
            </a:r>
          </a:p>
          <a:p>
            <a:pPr lvl="1"/>
            <a:endParaRPr lang="en-US" sz="1800" dirty="0">
              <a:solidFill>
                <a:schemeClr val="bg1"/>
              </a:solidFill>
            </a:endParaRPr>
          </a:p>
        </p:txBody>
      </p:sp>
      <p:pic>
        <p:nvPicPr>
          <p:cNvPr id="5" name="Picture 4">
            <a:extLst>
              <a:ext uri="{FF2B5EF4-FFF2-40B4-BE49-F238E27FC236}">
                <a16:creationId xmlns:a16="http://schemas.microsoft.com/office/drawing/2014/main" id="{104E5933-9B0B-4C36-968E-5EEB58E4CD1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297763" y="973274"/>
            <a:ext cx="6250769" cy="4750584"/>
          </a:xfrm>
          <a:prstGeom prst="rect">
            <a:avLst/>
          </a:prstGeom>
        </p:spPr>
      </p:pic>
      <p:sp>
        <p:nvSpPr>
          <p:cNvPr id="7" name="TextBox 6">
            <a:extLst>
              <a:ext uri="{FF2B5EF4-FFF2-40B4-BE49-F238E27FC236}">
                <a16:creationId xmlns:a16="http://schemas.microsoft.com/office/drawing/2014/main" id="{6E256F13-DF9E-4603-8496-6B9BBF89F62A}"/>
              </a:ext>
            </a:extLst>
          </p:cNvPr>
          <p:cNvSpPr txBox="1"/>
          <p:nvPr/>
        </p:nvSpPr>
        <p:spPr>
          <a:xfrm>
            <a:off x="9108441" y="5523803"/>
            <a:ext cx="2440091"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flickr.com/photos/93118610@n02/8530047164">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Tree>
    <p:extLst>
      <p:ext uri="{BB962C8B-B14F-4D97-AF65-F5344CB8AC3E}">
        <p14:creationId xmlns:p14="http://schemas.microsoft.com/office/powerpoint/2010/main" val="35666068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C3A81-4BA5-4983-8A8D-AC3E438722B3}"/>
              </a:ext>
            </a:extLst>
          </p:cNvPr>
          <p:cNvSpPr>
            <a:spLocks noGrp="1"/>
          </p:cNvSpPr>
          <p:nvPr>
            <p:ph type="title"/>
          </p:nvPr>
        </p:nvSpPr>
        <p:spPr/>
        <p:txBody>
          <a:bodyPr/>
          <a:lstStyle/>
          <a:p>
            <a:r>
              <a:rPr lang="en-US" dirty="0"/>
              <a:t>ADA – Medical Exams and Inquiries</a:t>
            </a:r>
          </a:p>
        </p:txBody>
      </p:sp>
      <p:sp>
        <p:nvSpPr>
          <p:cNvPr id="3" name="Content Placeholder 2">
            <a:extLst>
              <a:ext uri="{FF2B5EF4-FFF2-40B4-BE49-F238E27FC236}">
                <a16:creationId xmlns:a16="http://schemas.microsoft.com/office/drawing/2014/main" id="{4EBF1501-7542-41C8-B564-9FAF2C1F5018}"/>
              </a:ext>
            </a:extLst>
          </p:cNvPr>
          <p:cNvSpPr>
            <a:spLocks noGrp="1"/>
          </p:cNvSpPr>
          <p:nvPr>
            <p:ph idx="1"/>
          </p:nvPr>
        </p:nvSpPr>
        <p:spPr/>
        <p:txBody>
          <a:bodyPr>
            <a:normAutofit/>
          </a:bodyPr>
          <a:lstStyle/>
          <a:p>
            <a:r>
              <a:rPr lang="en-US" dirty="0"/>
              <a:t>Employers may not ask job applicants about the existence, nature, or severity of a disability. </a:t>
            </a:r>
          </a:p>
          <a:p>
            <a:r>
              <a:rPr lang="en-US" dirty="0"/>
              <a:t>Applicants may be asked about their ability to perform specific job functions. </a:t>
            </a:r>
          </a:p>
          <a:p>
            <a:r>
              <a:rPr lang="en-US" dirty="0"/>
              <a:t>A job offer may be conditioned on the results of a medical examination, but only if the examination is required for all entering employees in similar jobs. </a:t>
            </a:r>
          </a:p>
          <a:p>
            <a:r>
              <a:rPr lang="en-US" dirty="0"/>
              <a:t>Medical examinations of employees must be job related and consistent with the employer’s business needs.   </a:t>
            </a:r>
          </a:p>
        </p:txBody>
      </p:sp>
    </p:spTree>
    <p:extLst>
      <p:ext uri="{BB962C8B-B14F-4D97-AF65-F5344CB8AC3E}">
        <p14:creationId xmlns:p14="http://schemas.microsoft.com/office/powerpoint/2010/main" val="13447182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80145-EC79-4E0F-AF0E-B040A9BCB8D9}"/>
              </a:ext>
            </a:extLst>
          </p:cNvPr>
          <p:cNvSpPr>
            <a:spLocks noGrp="1"/>
          </p:cNvSpPr>
          <p:nvPr>
            <p:ph type="title"/>
          </p:nvPr>
        </p:nvSpPr>
        <p:spPr/>
        <p:txBody>
          <a:bodyPr/>
          <a:lstStyle/>
          <a:p>
            <a:r>
              <a:rPr lang="en-US" dirty="0"/>
              <a:t>ADA – Medical Exams and Inquiries</a:t>
            </a:r>
          </a:p>
        </p:txBody>
      </p:sp>
      <p:sp>
        <p:nvSpPr>
          <p:cNvPr id="3" name="Content Placeholder 2">
            <a:extLst>
              <a:ext uri="{FF2B5EF4-FFF2-40B4-BE49-F238E27FC236}">
                <a16:creationId xmlns:a16="http://schemas.microsoft.com/office/drawing/2014/main" id="{31377612-D3CF-49F8-B4B1-26F7980AA5A8}"/>
              </a:ext>
            </a:extLst>
          </p:cNvPr>
          <p:cNvSpPr>
            <a:spLocks noGrp="1"/>
          </p:cNvSpPr>
          <p:nvPr>
            <p:ph idx="1"/>
          </p:nvPr>
        </p:nvSpPr>
        <p:spPr/>
        <p:txBody>
          <a:bodyPr/>
          <a:lstStyle/>
          <a:p>
            <a:r>
              <a:rPr lang="en-US" dirty="0"/>
              <a:t>Medical records are confidential.  </a:t>
            </a:r>
          </a:p>
          <a:p>
            <a:r>
              <a:rPr lang="en-US" dirty="0"/>
              <a:t>The basic rule is that with limited exceptions, employers must keep confidential any medical information they learn about an applicant or employee. </a:t>
            </a:r>
          </a:p>
          <a:p>
            <a:r>
              <a:rPr lang="en-US" dirty="0"/>
              <a:t>Information can be confidential even if it contains no medical diagnosis or treatment course and even if it is not generated by a health care professional.  </a:t>
            </a:r>
          </a:p>
          <a:p>
            <a:r>
              <a:rPr lang="en-US" dirty="0"/>
              <a:t>An employee’s request for a reasonable accommodation would be considered medical information subject to the ADA’s confidentiality requirements.</a:t>
            </a:r>
          </a:p>
          <a:p>
            <a:endParaRPr lang="en-US" dirty="0"/>
          </a:p>
        </p:txBody>
      </p:sp>
    </p:spTree>
    <p:extLst>
      <p:ext uri="{BB962C8B-B14F-4D97-AF65-F5344CB8AC3E}">
        <p14:creationId xmlns:p14="http://schemas.microsoft.com/office/powerpoint/2010/main" val="2317060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34E0B-844B-473D-8940-FB9472C9D0C1}"/>
              </a:ext>
            </a:extLst>
          </p:cNvPr>
          <p:cNvSpPr>
            <a:spLocks noGrp="1"/>
          </p:cNvSpPr>
          <p:nvPr>
            <p:ph type="title"/>
          </p:nvPr>
        </p:nvSpPr>
        <p:spPr/>
        <p:txBody>
          <a:bodyPr/>
          <a:lstStyle/>
          <a:p>
            <a:r>
              <a:rPr lang="en-US" dirty="0"/>
              <a:t>ADA – Drug and Alcohol Abuse</a:t>
            </a:r>
          </a:p>
        </p:txBody>
      </p:sp>
      <p:sp>
        <p:nvSpPr>
          <p:cNvPr id="3" name="Content Placeholder 2">
            <a:extLst>
              <a:ext uri="{FF2B5EF4-FFF2-40B4-BE49-F238E27FC236}">
                <a16:creationId xmlns:a16="http://schemas.microsoft.com/office/drawing/2014/main" id="{BEA5A01E-1A97-4573-9427-FF6935F86954}"/>
              </a:ext>
            </a:extLst>
          </p:cNvPr>
          <p:cNvSpPr>
            <a:spLocks noGrp="1"/>
          </p:cNvSpPr>
          <p:nvPr>
            <p:ph idx="1"/>
          </p:nvPr>
        </p:nvSpPr>
        <p:spPr/>
        <p:txBody>
          <a:bodyPr/>
          <a:lstStyle/>
          <a:p>
            <a:r>
              <a:rPr lang="en-US" dirty="0"/>
              <a:t>Employees and applicants currently engaging in the illegal use of drugs are not covered by the ADA when an employer acts on the basis of such use. </a:t>
            </a:r>
          </a:p>
          <a:p>
            <a:r>
              <a:rPr lang="en-US" dirty="0"/>
              <a:t>Tests for illegal drugs are not subject to the ADA’s restrictions on medical examinations. </a:t>
            </a:r>
          </a:p>
          <a:p>
            <a:r>
              <a:rPr lang="en-US" dirty="0"/>
              <a:t>Employers may hold illegal drug users and alcoholics to the same performance standards as other employees.  </a:t>
            </a:r>
          </a:p>
        </p:txBody>
      </p:sp>
    </p:spTree>
    <p:extLst>
      <p:ext uri="{BB962C8B-B14F-4D97-AF65-F5344CB8AC3E}">
        <p14:creationId xmlns:p14="http://schemas.microsoft.com/office/powerpoint/2010/main" val="4480938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812F8-6BB7-41E1-AFC8-EE32D1729002}"/>
              </a:ext>
            </a:extLst>
          </p:cNvPr>
          <p:cNvSpPr>
            <a:spLocks noGrp="1"/>
          </p:cNvSpPr>
          <p:nvPr>
            <p:ph type="title"/>
          </p:nvPr>
        </p:nvSpPr>
        <p:spPr/>
        <p:txBody>
          <a:bodyPr>
            <a:normAutofit/>
          </a:bodyPr>
          <a:lstStyle/>
          <a:p>
            <a:r>
              <a:rPr lang="en-US" sz="7200" dirty="0"/>
              <a:t>Drug and Alcohol Testing</a:t>
            </a:r>
          </a:p>
        </p:txBody>
      </p:sp>
      <p:sp>
        <p:nvSpPr>
          <p:cNvPr id="3" name="Content Placeholder 2">
            <a:extLst>
              <a:ext uri="{FF2B5EF4-FFF2-40B4-BE49-F238E27FC236}">
                <a16:creationId xmlns:a16="http://schemas.microsoft.com/office/drawing/2014/main" id="{B8ED0960-1A7C-423D-81FD-B5F9CA166634}"/>
              </a:ext>
            </a:extLst>
          </p:cNvPr>
          <p:cNvSpPr>
            <a:spLocks noGrp="1"/>
          </p:cNvSpPr>
          <p:nvPr>
            <p:ph idx="1"/>
          </p:nvPr>
        </p:nvSpPr>
        <p:spPr>
          <a:xfrm>
            <a:off x="838200" y="2409245"/>
            <a:ext cx="10515600" cy="3767718"/>
          </a:xfrm>
        </p:spPr>
        <p:txBody>
          <a:bodyPr/>
          <a:lstStyle/>
          <a:p>
            <a:pPr marL="0" indent="0" algn="ctr">
              <a:buNone/>
            </a:pPr>
            <a:r>
              <a:rPr lang="en-US" sz="8000" dirty="0"/>
              <a:t>Must have a policy!</a:t>
            </a:r>
          </a:p>
          <a:p>
            <a:pPr marL="342900" indent="-342900"/>
            <a:endParaRPr lang="en-US" dirty="0"/>
          </a:p>
          <a:p>
            <a:pPr marL="342900" indent="-342900"/>
            <a:r>
              <a:rPr lang="en-US" sz="3200" dirty="0"/>
              <a:t>Federal and State regulations require a written policy that fully explains the drug and alcohol testing program.</a:t>
            </a:r>
          </a:p>
          <a:p>
            <a:pPr marL="342900" indent="-342900"/>
            <a:r>
              <a:rPr lang="en-US" sz="3200" dirty="0"/>
              <a:t>Must make the policy available to all employees!</a:t>
            </a:r>
          </a:p>
          <a:p>
            <a:endParaRPr lang="en-US" dirty="0"/>
          </a:p>
        </p:txBody>
      </p:sp>
    </p:spTree>
    <p:extLst>
      <p:ext uri="{BB962C8B-B14F-4D97-AF65-F5344CB8AC3E}">
        <p14:creationId xmlns:p14="http://schemas.microsoft.com/office/powerpoint/2010/main" val="22746907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DAE31-9ADE-4A52-8EB7-DD45706F289C}"/>
              </a:ext>
            </a:extLst>
          </p:cNvPr>
          <p:cNvSpPr>
            <a:spLocks noGrp="1"/>
          </p:cNvSpPr>
          <p:nvPr>
            <p:ph type="title"/>
          </p:nvPr>
        </p:nvSpPr>
        <p:spPr/>
        <p:txBody>
          <a:bodyPr/>
          <a:lstStyle/>
          <a:p>
            <a:r>
              <a:rPr lang="en-US" dirty="0"/>
              <a:t>What types of DOT tests must be conducted?</a:t>
            </a:r>
          </a:p>
        </p:txBody>
      </p:sp>
      <p:sp>
        <p:nvSpPr>
          <p:cNvPr id="3" name="Content Placeholder 2">
            <a:extLst>
              <a:ext uri="{FF2B5EF4-FFF2-40B4-BE49-F238E27FC236}">
                <a16:creationId xmlns:a16="http://schemas.microsoft.com/office/drawing/2014/main" id="{14AC15EF-628B-4644-9E22-8380BDDACF5A}"/>
              </a:ext>
            </a:extLst>
          </p:cNvPr>
          <p:cNvSpPr>
            <a:spLocks noGrp="1"/>
          </p:cNvSpPr>
          <p:nvPr>
            <p:ph idx="1"/>
          </p:nvPr>
        </p:nvSpPr>
        <p:spPr/>
        <p:txBody>
          <a:bodyPr/>
          <a:lstStyle/>
          <a:p>
            <a:r>
              <a:rPr lang="en-US" sz="3200" dirty="0"/>
              <a:t>Pre-employment</a:t>
            </a:r>
          </a:p>
          <a:p>
            <a:r>
              <a:rPr lang="en-US" sz="3200" dirty="0"/>
              <a:t>Random</a:t>
            </a:r>
          </a:p>
          <a:p>
            <a:r>
              <a:rPr lang="en-US" sz="3200" dirty="0"/>
              <a:t>Reasonable Suspicion/Reasonable Cause</a:t>
            </a:r>
          </a:p>
          <a:p>
            <a:r>
              <a:rPr lang="en-US" sz="3200" dirty="0"/>
              <a:t>Post-Accident</a:t>
            </a:r>
          </a:p>
          <a:p>
            <a:r>
              <a:rPr lang="en-US" sz="3200" dirty="0"/>
              <a:t>Return-to-Duty</a:t>
            </a:r>
          </a:p>
          <a:p>
            <a:r>
              <a:rPr lang="en-US" sz="3200" dirty="0"/>
              <a:t>Follow-up</a:t>
            </a:r>
          </a:p>
          <a:p>
            <a:endParaRPr lang="en-US" dirty="0"/>
          </a:p>
        </p:txBody>
      </p:sp>
    </p:spTree>
    <p:extLst>
      <p:ext uri="{BB962C8B-B14F-4D97-AF65-F5344CB8AC3E}">
        <p14:creationId xmlns:p14="http://schemas.microsoft.com/office/powerpoint/2010/main" val="37616785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C8CFB-780D-4443-8C2A-11FD555E43D1}"/>
              </a:ext>
            </a:extLst>
          </p:cNvPr>
          <p:cNvSpPr>
            <a:spLocks noGrp="1"/>
          </p:cNvSpPr>
          <p:nvPr>
            <p:ph type="title"/>
          </p:nvPr>
        </p:nvSpPr>
        <p:spPr/>
        <p:txBody>
          <a:bodyPr/>
          <a:lstStyle/>
          <a:p>
            <a:r>
              <a:rPr lang="en-US" dirty="0"/>
              <a:t>Can I fire an employee who tests positive?</a:t>
            </a:r>
          </a:p>
        </p:txBody>
      </p:sp>
      <p:sp>
        <p:nvSpPr>
          <p:cNvPr id="3" name="Content Placeholder 2">
            <a:extLst>
              <a:ext uri="{FF2B5EF4-FFF2-40B4-BE49-F238E27FC236}">
                <a16:creationId xmlns:a16="http://schemas.microsoft.com/office/drawing/2014/main" id="{50EB29E5-B434-4B02-A756-DA908468D8B5}"/>
              </a:ext>
            </a:extLst>
          </p:cNvPr>
          <p:cNvSpPr>
            <a:spLocks noGrp="1"/>
          </p:cNvSpPr>
          <p:nvPr>
            <p:ph idx="1"/>
          </p:nvPr>
        </p:nvSpPr>
        <p:spPr/>
        <p:txBody>
          <a:bodyPr/>
          <a:lstStyle/>
          <a:p>
            <a:r>
              <a:rPr lang="en-US" sz="3200" dirty="0"/>
              <a:t>This is your decision!</a:t>
            </a:r>
          </a:p>
          <a:p>
            <a:r>
              <a:rPr lang="en-US" sz="3200" dirty="0"/>
              <a:t>What do your policies say?</a:t>
            </a:r>
          </a:p>
          <a:p>
            <a:r>
              <a:rPr lang="en-US" sz="3200" dirty="0"/>
              <a:t>What about any applicable collective bargaining agreements?</a:t>
            </a:r>
          </a:p>
          <a:p>
            <a:r>
              <a:rPr lang="en-US" sz="3200" b="1" u="sng" dirty="0"/>
              <a:t>DOT only requires that no one who violates a rule can perform safety-sensitive functions again until successfully completing the SAP return-to-duty process</a:t>
            </a:r>
          </a:p>
          <a:p>
            <a:endParaRPr lang="en-US" dirty="0"/>
          </a:p>
        </p:txBody>
      </p:sp>
    </p:spTree>
    <p:extLst>
      <p:ext uri="{BB962C8B-B14F-4D97-AF65-F5344CB8AC3E}">
        <p14:creationId xmlns:p14="http://schemas.microsoft.com/office/powerpoint/2010/main" val="24762276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28CA8-B0BD-4E24-BCE3-7AB7E4B296E4}"/>
              </a:ext>
            </a:extLst>
          </p:cNvPr>
          <p:cNvSpPr>
            <a:spLocks noGrp="1"/>
          </p:cNvSpPr>
          <p:nvPr>
            <p:ph type="title"/>
          </p:nvPr>
        </p:nvSpPr>
        <p:spPr/>
        <p:txBody>
          <a:bodyPr/>
          <a:lstStyle/>
          <a:p>
            <a:r>
              <a:rPr lang="en-US" dirty="0"/>
              <a:t>What drug and alcohol records do we need to keep?</a:t>
            </a:r>
          </a:p>
        </p:txBody>
      </p:sp>
      <p:sp>
        <p:nvSpPr>
          <p:cNvPr id="3" name="Content Placeholder 2">
            <a:extLst>
              <a:ext uri="{FF2B5EF4-FFF2-40B4-BE49-F238E27FC236}">
                <a16:creationId xmlns:a16="http://schemas.microsoft.com/office/drawing/2014/main" id="{921A19A4-1B97-4C7F-9741-7A813E394DFF}"/>
              </a:ext>
            </a:extLst>
          </p:cNvPr>
          <p:cNvSpPr>
            <a:spLocks noGrp="1"/>
          </p:cNvSpPr>
          <p:nvPr>
            <p:ph idx="1"/>
          </p:nvPr>
        </p:nvSpPr>
        <p:spPr/>
        <p:txBody>
          <a:bodyPr>
            <a:normAutofit/>
          </a:bodyPr>
          <a:lstStyle/>
          <a:p>
            <a:r>
              <a:rPr lang="en-US" dirty="0"/>
              <a:t>5 years</a:t>
            </a:r>
          </a:p>
          <a:p>
            <a:pPr lvl="1"/>
            <a:r>
              <a:rPr lang="en-US" sz="2800" dirty="0"/>
              <a:t>Records of alcohol test results indicating an alcohol concentration of 0.02 or greater</a:t>
            </a:r>
          </a:p>
          <a:p>
            <a:pPr lvl="1"/>
            <a:r>
              <a:rPr lang="en-US" sz="2800" dirty="0"/>
              <a:t>Records of verified positive drug test results</a:t>
            </a:r>
          </a:p>
          <a:p>
            <a:pPr lvl="1"/>
            <a:r>
              <a:rPr lang="en-US" sz="2800" dirty="0"/>
              <a:t>Documentation of refusals to take required alcohol and drug tests</a:t>
            </a:r>
          </a:p>
          <a:p>
            <a:pPr lvl="1"/>
            <a:r>
              <a:rPr lang="en-US" sz="2800" dirty="0"/>
              <a:t>Annual reports</a:t>
            </a:r>
          </a:p>
          <a:p>
            <a:pPr lvl="1"/>
            <a:r>
              <a:rPr lang="en-US" sz="2800" dirty="0"/>
              <a:t>SAP reports</a:t>
            </a:r>
          </a:p>
          <a:p>
            <a:pPr lvl="1"/>
            <a:r>
              <a:rPr lang="en-US" sz="2800" dirty="0"/>
              <a:t>All follow-up tests and schedules for follow-up tests</a:t>
            </a:r>
          </a:p>
        </p:txBody>
      </p:sp>
    </p:spTree>
    <p:extLst>
      <p:ext uri="{BB962C8B-B14F-4D97-AF65-F5344CB8AC3E}">
        <p14:creationId xmlns:p14="http://schemas.microsoft.com/office/powerpoint/2010/main" val="41341542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EF84B-A268-43BF-9460-76310AC83E48}"/>
              </a:ext>
            </a:extLst>
          </p:cNvPr>
          <p:cNvSpPr>
            <a:spLocks noGrp="1"/>
          </p:cNvSpPr>
          <p:nvPr>
            <p:ph type="title"/>
          </p:nvPr>
        </p:nvSpPr>
        <p:spPr/>
        <p:txBody>
          <a:bodyPr/>
          <a:lstStyle/>
          <a:p>
            <a:r>
              <a:rPr lang="en-US" dirty="0"/>
              <a:t>What drug and alcohol records do we need to keep?</a:t>
            </a:r>
          </a:p>
        </p:txBody>
      </p:sp>
      <p:sp>
        <p:nvSpPr>
          <p:cNvPr id="3" name="Content Placeholder 2">
            <a:extLst>
              <a:ext uri="{FF2B5EF4-FFF2-40B4-BE49-F238E27FC236}">
                <a16:creationId xmlns:a16="http://schemas.microsoft.com/office/drawing/2014/main" id="{E36FE235-EDBA-4DB5-BDEE-952A09E1A3BE}"/>
              </a:ext>
            </a:extLst>
          </p:cNvPr>
          <p:cNvSpPr>
            <a:spLocks noGrp="1"/>
          </p:cNvSpPr>
          <p:nvPr>
            <p:ph idx="1"/>
          </p:nvPr>
        </p:nvSpPr>
        <p:spPr/>
        <p:txBody>
          <a:bodyPr>
            <a:normAutofit lnSpcReduction="10000"/>
          </a:bodyPr>
          <a:lstStyle/>
          <a:p>
            <a:r>
              <a:rPr lang="en-US" dirty="0"/>
              <a:t>3 years</a:t>
            </a:r>
          </a:p>
          <a:p>
            <a:pPr lvl="1"/>
            <a:r>
              <a:rPr lang="en-US" dirty="0"/>
              <a:t>Information obtained from previous employers concerning drug and alcohol test results of employees</a:t>
            </a:r>
          </a:p>
          <a:p>
            <a:r>
              <a:rPr lang="en-US" dirty="0"/>
              <a:t>2 years</a:t>
            </a:r>
          </a:p>
          <a:p>
            <a:pPr lvl="1"/>
            <a:r>
              <a:rPr lang="en-US" dirty="0"/>
              <a:t>Records of the inspection, maintenance and calibration of EBTs</a:t>
            </a:r>
          </a:p>
          <a:p>
            <a:pPr lvl="1"/>
            <a:r>
              <a:rPr lang="en-US" dirty="0"/>
              <a:t>Records related to the alcohol and drug collection process, including random selection, reasonable suspicion determinations, post accident determination, medical evaluations for insufficient amounts of urine and breath, and supervisor and employee education and training records</a:t>
            </a:r>
          </a:p>
          <a:p>
            <a:r>
              <a:rPr lang="en-US" dirty="0"/>
              <a:t>1 year</a:t>
            </a:r>
          </a:p>
          <a:p>
            <a:pPr lvl="1"/>
            <a:r>
              <a:rPr lang="en-US" dirty="0"/>
              <a:t>Records of negative and cancelled drug test results and alcohol test results with a concentration of less than 0/02</a:t>
            </a:r>
          </a:p>
        </p:txBody>
      </p:sp>
    </p:spTree>
    <p:extLst>
      <p:ext uri="{BB962C8B-B14F-4D97-AF65-F5344CB8AC3E}">
        <p14:creationId xmlns:p14="http://schemas.microsoft.com/office/powerpoint/2010/main" val="14617000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73342-9A63-4086-8169-BF2D00DF7A78}"/>
              </a:ext>
            </a:extLst>
          </p:cNvPr>
          <p:cNvSpPr>
            <a:spLocks noGrp="1"/>
          </p:cNvSpPr>
          <p:nvPr>
            <p:ph type="title"/>
          </p:nvPr>
        </p:nvSpPr>
        <p:spPr/>
        <p:txBody>
          <a:bodyPr/>
          <a:lstStyle/>
          <a:p>
            <a:r>
              <a:rPr lang="en-US" dirty="0"/>
              <a:t>Where and how do we keep testing records?</a:t>
            </a:r>
          </a:p>
        </p:txBody>
      </p:sp>
      <p:sp>
        <p:nvSpPr>
          <p:cNvPr id="3" name="Content Placeholder 2">
            <a:extLst>
              <a:ext uri="{FF2B5EF4-FFF2-40B4-BE49-F238E27FC236}">
                <a16:creationId xmlns:a16="http://schemas.microsoft.com/office/drawing/2014/main" id="{063067B1-CD98-4B4E-9442-BADAFEEEC473}"/>
              </a:ext>
            </a:extLst>
          </p:cNvPr>
          <p:cNvSpPr>
            <a:spLocks noGrp="1"/>
          </p:cNvSpPr>
          <p:nvPr>
            <p:ph idx="1"/>
          </p:nvPr>
        </p:nvSpPr>
        <p:spPr/>
        <p:txBody>
          <a:bodyPr/>
          <a:lstStyle/>
          <a:p>
            <a:r>
              <a:rPr lang="en-US" sz="3200" dirty="0"/>
              <a:t>Keep testing records in locations with controlled access (Lock them up!)</a:t>
            </a:r>
          </a:p>
          <a:p>
            <a:r>
              <a:rPr lang="en-US" sz="3200" dirty="0"/>
              <a:t>Only those with a need to know should have access</a:t>
            </a:r>
          </a:p>
          <a:p>
            <a:r>
              <a:rPr lang="en-US" sz="3200" dirty="0"/>
              <a:t>MROs must keep their medical review records, their laboratory reports, and custody and control form copies they receive at their own place of business.</a:t>
            </a:r>
          </a:p>
          <a:p>
            <a:r>
              <a:rPr lang="en-US" sz="3200" b="1" dirty="0"/>
              <a:t>Must make records available to DOT if they request!</a:t>
            </a:r>
          </a:p>
          <a:p>
            <a:endParaRPr lang="en-US" dirty="0"/>
          </a:p>
        </p:txBody>
      </p:sp>
    </p:spTree>
    <p:extLst>
      <p:ext uri="{BB962C8B-B14F-4D97-AF65-F5344CB8AC3E}">
        <p14:creationId xmlns:p14="http://schemas.microsoft.com/office/powerpoint/2010/main" val="10985425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C9113-F498-48AC-8999-02554148E125}"/>
              </a:ext>
            </a:extLst>
          </p:cNvPr>
          <p:cNvSpPr>
            <a:spLocks noGrp="1"/>
          </p:cNvSpPr>
          <p:nvPr>
            <p:ph type="title"/>
          </p:nvPr>
        </p:nvSpPr>
        <p:spPr/>
        <p:txBody>
          <a:bodyPr/>
          <a:lstStyle/>
          <a:p>
            <a:r>
              <a:rPr lang="en-US" dirty="0"/>
              <a:t>Medical Marijuana</a:t>
            </a:r>
          </a:p>
        </p:txBody>
      </p:sp>
      <p:sp>
        <p:nvSpPr>
          <p:cNvPr id="3" name="Content Placeholder 2">
            <a:extLst>
              <a:ext uri="{FF2B5EF4-FFF2-40B4-BE49-F238E27FC236}">
                <a16:creationId xmlns:a16="http://schemas.microsoft.com/office/drawing/2014/main" id="{96A555EA-960D-4D7D-9B12-1D5869CC0914}"/>
              </a:ext>
            </a:extLst>
          </p:cNvPr>
          <p:cNvSpPr>
            <a:spLocks noGrp="1"/>
          </p:cNvSpPr>
          <p:nvPr>
            <p:ph idx="1"/>
          </p:nvPr>
        </p:nvSpPr>
        <p:spPr/>
        <p:txBody>
          <a:bodyPr/>
          <a:lstStyle/>
          <a:p>
            <a:r>
              <a:rPr lang="en-US" sz="3200" dirty="0"/>
              <a:t>State Question 788 – Legalized medical marijuana by vote of the people on June 26, 2018</a:t>
            </a:r>
          </a:p>
          <a:p>
            <a:r>
              <a:rPr lang="en-US" sz="3200" dirty="0"/>
              <a:t>Oklahoma Medical Marijuana and Patient Protection Act (Unity Bill) signed by Governor Stitt on March 14, 2019, and took effect on August 28, 2019</a:t>
            </a:r>
          </a:p>
          <a:p>
            <a:r>
              <a:rPr lang="en-US" sz="3200" dirty="0"/>
              <a:t>Medical marijuana still illegal under federal law</a:t>
            </a:r>
          </a:p>
          <a:p>
            <a:pPr marL="0" indent="0">
              <a:buNone/>
            </a:pPr>
            <a:endParaRPr lang="en-US" dirty="0"/>
          </a:p>
        </p:txBody>
      </p:sp>
    </p:spTree>
    <p:extLst>
      <p:ext uri="{BB962C8B-B14F-4D97-AF65-F5344CB8AC3E}">
        <p14:creationId xmlns:p14="http://schemas.microsoft.com/office/powerpoint/2010/main" val="769274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FD444-0225-43C9-B02D-44168B8C84A3}"/>
              </a:ext>
            </a:extLst>
          </p:cNvPr>
          <p:cNvSpPr>
            <a:spLocks noGrp="1"/>
          </p:cNvSpPr>
          <p:nvPr>
            <p:ph type="title"/>
          </p:nvPr>
        </p:nvSpPr>
        <p:spPr/>
        <p:txBody>
          <a:bodyPr/>
          <a:lstStyle/>
          <a:p>
            <a:r>
              <a:rPr lang="en-US" dirty="0"/>
              <a:t>Family and Medical Leave Act (FMLA)</a:t>
            </a:r>
          </a:p>
        </p:txBody>
      </p:sp>
      <p:sp>
        <p:nvSpPr>
          <p:cNvPr id="3" name="Content Placeholder 2">
            <a:extLst>
              <a:ext uri="{FF2B5EF4-FFF2-40B4-BE49-F238E27FC236}">
                <a16:creationId xmlns:a16="http://schemas.microsoft.com/office/drawing/2014/main" id="{AD50E5F4-CB36-4748-B2D1-FA2FEBFB1038}"/>
              </a:ext>
            </a:extLst>
          </p:cNvPr>
          <p:cNvSpPr>
            <a:spLocks noGrp="1"/>
          </p:cNvSpPr>
          <p:nvPr>
            <p:ph idx="1"/>
          </p:nvPr>
        </p:nvSpPr>
        <p:spPr/>
        <p:txBody>
          <a:bodyPr/>
          <a:lstStyle/>
          <a:p>
            <a:pPr marL="0" indent="0" algn="ctr">
              <a:buNone/>
            </a:pPr>
            <a:r>
              <a:rPr lang="en-US" sz="3200" dirty="0"/>
              <a:t>COVERED EMPLOYERS </a:t>
            </a:r>
          </a:p>
          <a:p>
            <a:pPr marL="0" indent="0">
              <a:buNone/>
            </a:pPr>
            <a:r>
              <a:rPr lang="en-US" dirty="0"/>
              <a:t>• Private-sector employer, with 50 or more employees in 20 or more workweeks in the current or preceding calendar year, including a joint employer or successor in interest to a covered employer; </a:t>
            </a:r>
          </a:p>
          <a:p>
            <a:pPr marL="0" indent="0">
              <a:buNone/>
            </a:pPr>
            <a:r>
              <a:rPr lang="en-US" dirty="0"/>
              <a:t>• Public agency, including a </a:t>
            </a:r>
            <a:r>
              <a:rPr lang="en-US" dirty="0">
                <a:highlight>
                  <a:srgbClr val="FFFF00"/>
                </a:highlight>
              </a:rPr>
              <a:t>local</a:t>
            </a:r>
            <a:r>
              <a:rPr lang="en-US" dirty="0"/>
              <a:t>, state, or Federal government agency, </a:t>
            </a:r>
            <a:r>
              <a:rPr lang="en-US" dirty="0">
                <a:highlight>
                  <a:srgbClr val="FFFF00"/>
                </a:highlight>
              </a:rPr>
              <a:t>regardless of the number of employees it employs</a:t>
            </a:r>
            <a:r>
              <a:rPr lang="en-US" dirty="0"/>
              <a:t>; or </a:t>
            </a:r>
          </a:p>
          <a:p>
            <a:pPr marL="0" indent="0">
              <a:buNone/>
            </a:pPr>
            <a:r>
              <a:rPr lang="en-US" dirty="0"/>
              <a:t>• Public or private elementary or secondary school, regardless of the number of employees it employs.</a:t>
            </a:r>
          </a:p>
        </p:txBody>
      </p:sp>
    </p:spTree>
    <p:extLst>
      <p:ext uri="{BB962C8B-B14F-4D97-AF65-F5344CB8AC3E}">
        <p14:creationId xmlns:p14="http://schemas.microsoft.com/office/powerpoint/2010/main" val="20099471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24FAB-5DF9-4790-8CB3-DD469FC90836}"/>
              </a:ext>
            </a:extLst>
          </p:cNvPr>
          <p:cNvSpPr>
            <a:spLocks noGrp="1"/>
          </p:cNvSpPr>
          <p:nvPr>
            <p:ph type="title"/>
          </p:nvPr>
        </p:nvSpPr>
        <p:spPr/>
        <p:txBody>
          <a:bodyPr/>
          <a:lstStyle/>
          <a:p>
            <a:r>
              <a:rPr lang="en-US" dirty="0"/>
              <a:t>What Do We Need To Do?</a:t>
            </a:r>
          </a:p>
        </p:txBody>
      </p:sp>
      <p:sp>
        <p:nvSpPr>
          <p:cNvPr id="3" name="Content Placeholder 2">
            <a:extLst>
              <a:ext uri="{FF2B5EF4-FFF2-40B4-BE49-F238E27FC236}">
                <a16:creationId xmlns:a16="http://schemas.microsoft.com/office/drawing/2014/main" id="{0C7C6CF1-6D29-4952-8F42-D28B78356B1E}"/>
              </a:ext>
            </a:extLst>
          </p:cNvPr>
          <p:cNvSpPr>
            <a:spLocks noGrp="1"/>
          </p:cNvSpPr>
          <p:nvPr>
            <p:ph idx="1"/>
          </p:nvPr>
        </p:nvSpPr>
        <p:spPr/>
        <p:txBody>
          <a:bodyPr>
            <a:normAutofit lnSpcReduction="10000"/>
          </a:bodyPr>
          <a:lstStyle/>
          <a:p>
            <a:r>
              <a:rPr lang="en-US" dirty="0"/>
              <a:t>Job Descriptions – Know what they say and Make sure they are up to date and contain a list of tasks and duties for the classification</a:t>
            </a:r>
          </a:p>
          <a:p>
            <a:pPr lvl="1"/>
            <a:r>
              <a:rPr lang="en-US" dirty="0"/>
              <a:t>Use the list of safety sensitive duties from the OMMA</a:t>
            </a:r>
          </a:p>
          <a:p>
            <a:r>
              <a:rPr lang="en-US" dirty="0"/>
              <a:t>Drug and Alcohol Testing Policy – Update to conform with the OMMA</a:t>
            </a:r>
          </a:p>
          <a:p>
            <a:pPr lvl="1"/>
            <a:r>
              <a:rPr lang="en-US" dirty="0"/>
              <a:t>Can refuse to hire a medical marijuana license holder for a safety sensitive job</a:t>
            </a:r>
          </a:p>
          <a:p>
            <a:pPr lvl="1"/>
            <a:r>
              <a:rPr lang="en-US" dirty="0"/>
              <a:t>Employees must be given at least 10 days advance notice before implementation</a:t>
            </a:r>
          </a:p>
          <a:p>
            <a:r>
              <a:rPr lang="en-US" dirty="0"/>
              <a:t>Ensure drug testing vendor is abiding by the new requirements for what constitutes a positive marijuana test</a:t>
            </a:r>
          </a:p>
          <a:p>
            <a:r>
              <a:rPr lang="en-US" dirty="0"/>
              <a:t>Train managers, supervisors and employees on your policy and have safety sensitive classifications are affected by the OMMA.</a:t>
            </a:r>
          </a:p>
          <a:p>
            <a:endParaRPr lang="en-US" dirty="0"/>
          </a:p>
        </p:txBody>
      </p:sp>
    </p:spTree>
    <p:extLst>
      <p:ext uri="{BB962C8B-B14F-4D97-AF65-F5344CB8AC3E}">
        <p14:creationId xmlns:p14="http://schemas.microsoft.com/office/powerpoint/2010/main" val="21548727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EA6A3-CB18-479C-91F0-93CFB7A55ADB}"/>
              </a:ext>
            </a:extLst>
          </p:cNvPr>
          <p:cNvSpPr>
            <a:spLocks noGrp="1"/>
          </p:cNvSpPr>
          <p:nvPr>
            <p:ph type="title"/>
          </p:nvPr>
        </p:nvSpPr>
        <p:spPr>
          <a:xfrm>
            <a:off x="838200" y="365125"/>
            <a:ext cx="10515600" cy="1932802"/>
          </a:xfrm>
        </p:spPr>
        <p:txBody>
          <a:bodyPr>
            <a:noAutofit/>
          </a:bodyPr>
          <a:lstStyle/>
          <a:p>
            <a:pPr algn="ctr"/>
            <a:r>
              <a:rPr lang="en-US" sz="5400" dirty="0"/>
              <a:t>Sexual Harassment/Discrimination Policies</a:t>
            </a:r>
            <a:br>
              <a:rPr lang="en-US" sz="5400" dirty="0"/>
            </a:br>
            <a:endParaRPr lang="en-US" sz="5400" dirty="0"/>
          </a:p>
        </p:txBody>
      </p:sp>
      <p:sp>
        <p:nvSpPr>
          <p:cNvPr id="3" name="Content Placeholder 2">
            <a:extLst>
              <a:ext uri="{FF2B5EF4-FFF2-40B4-BE49-F238E27FC236}">
                <a16:creationId xmlns:a16="http://schemas.microsoft.com/office/drawing/2014/main" id="{2D2D62E9-4D13-4027-9C9A-10DB4437F063}"/>
              </a:ext>
            </a:extLst>
          </p:cNvPr>
          <p:cNvSpPr>
            <a:spLocks noGrp="1"/>
          </p:cNvSpPr>
          <p:nvPr>
            <p:ph idx="1"/>
          </p:nvPr>
        </p:nvSpPr>
        <p:spPr>
          <a:xfrm>
            <a:off x="838200" y="2186609"/>
            <a:ext cx="10515600" cy="3990353"/>
          </a:xfrm>
        </p:spPr>
        <p:txBody>
          <a:bodyPr>
            <a:normAutofit/>
          </a:bodyPr>
          <a:lstStyle/>
          <a:p>
            <a:r>
              <a:rPr lang="en-US" sz="4400" dirty="0"/>
              <a:t>If you do not have one, you must get one!</a:t>
            </a:r>
          </a:p>
          <a:p>
            <a:r>
              <a:rPr lang="en-US" sz="4400" dirty="0"/>
              <a:t>Playing with fire if you do not have a policy!</a:t>
            </a:r>
          </a:p>
          <a:p>
            <a:r>
              <a:rPr lang="en-US" sz="4400" dirty="0"/>
              <a:t>Playing with fire if you do not train your employees on what the policy says!</a:t>
            </a:r>
          </a:p>
        </p:txBody>
      </p:sp>
    </p:spTree>
    <p:extLst>
      <p:ext uri="{BB962C8B-B14F-4D97-AF65-F5344CB8AC3E}">
        <p14:creationId xmlns:p14="http://schemas.microsoft.com/office/powerpoint/2010/main" val="20216489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838200" y="365125"/>
            <a:ext cx="10515600" cy="1235075"/>
          </a:xfrm>
        </p:spPr>
        <p:txBody>
          <a:bodyPr>
            <a:normAutofit fontScale="90000"/>
          </a:bodyPr>
          <a:lstStyle/>
          <a:p>
            <a:pPr eaLnBrk="1" hangingPunct="1"/>
            <a:r>
              <a:rPr lang="en-US" altLang="en-US" b="1" dirty="0">
                <a:solidFill>
                  <a:schemeClr val="tx1"/>
                </a:solidFill>
                <a:effectLst/>
              </a:rPr>
              <a:t>Sexual Harassment/Discrimination Policies - Types of Harassment</a:t>
            </a:r>
          </a:p>
        </p:txBody>
      </p:sp>
      <p:sp>
        <p:nvSpPr>
          <p:cNvPr id="78851" name="Rectangle 3"/>
          <p:cNvSpPr>
            <a:spLocks noGrp="1" noChangeArrowheads="1"/>
          </p:cNvSpPr>
          <p:nvPr>
            <p:ph type="body" idx="1"/>
          </p:nvPr>
        </p:nvSpPr>
        <p:spPr>
          <a:xfrm>
            <a:off x="2362200" y="1757238"/>
            <a:ext cx="7543800" cy="4338762"/>
          </a:xfrm>
        </p:spPr>
        <p:txBody>
          <a:bodyPr/>
          <a:lstStyle/>
          <a:p>
            <a:pPr marL="0" indent="0">
              <a:spcBef>
                <a:spcPct val="0"/>
              </a:spcBef>
              <a:buNone/>
            </a:pPr>
            <a:r>
              <a:rPr lang="en-US" altLang="en-US" b="1" dirty="0">
                <a:effectLst/>
              </a:rPr>
              <a:t>1.  </a:t>
            </a:r>
            <a:r>
              <a:rPr lang="en-US" altLang="en-US" b="1" u="sng" dirty="0">
                <a:effectLst/>
              </a:rPr>
              <a:t>Non-Sexual </a:t>
            </a:r>
          </a:p>
          <a:p>
            <a:pPr lvl="1" eaLnBrk="1" hangingPunct="1">
              <a:buClrTx/>
              <a:buFont typeface="Arial" panose="020B0604020202020204" pitchFamily="34" charset="0"/>
              <a:buChar char="•"/>
            </a:pPr>
            <a:r>
              <a:rPr lang="en-US" altLang="en-US" sz="3200" dirty="0"/>
              <a:t>race, color, religion, national origin, age or other protected status</a:t>
            </a:r>
          </a:p>
          <a:p>
            <a:pPr lvl="1" eaLnBrk="1" hangingPunct="1">
              <a:buClrTx/>
              <a:buFont typeface="Arial" panose="020B0604020202020204" pitchFamily="34" charset="0"/>
              <a:buChar char="•"/>
            </a:pPr>
            <a:r>
              <a:rPr lang="en-US" altLang="en-US" sz="3200" dirty="0"/>
              <a:t>Bullying</a:t>
            </a:r>
          </a:p>
          <a:p>
            <a:pPr lvl="1" eaLnBrk="1" hangingPunct="1">
              <a:buClrTx/>
              <a:buFont typeface="Arial" panose="020B0604020202020204" pitchFamily="34" charset="0"/>
              <a:buChar char="•"/>
            </a:pPr>
            <a:endParaRPr lang="en-US" altLang="en-US" dirty="0">
              <a:effectLst/>
            </a:endParaRPr>
          </a:p>
          <a:p>
            <a:pPr marL="0" indent="0">
              <a:buNone/>
            </a:pPr>
            <a:r>
              <a:rPr lang="en-US" altLang="en-US" b="1" dirty="0">
                <a:effectLst/>
              </a:rPr>
              <a:t>2.  </a:t>
            </a:r>
            <a:r>
              <a:rPr lang="en-US" altLang="en-US" b="1" u="sng" dirty="0">
                <a:effectLst/>
              </a:rPr>
              <a:t>Sexual</a:t>
            </a:r>
          </a:p>
          <a:p>
            <a:pPr lvl="1" eaLnBrk="1" hangingPunct="1">
              <a:buClrTx/>
              <a:buFont typeface="Arial" panose="020B0604020202020204" pitchFamily="34" charset="0"/>
              <a:buChar char="•"/>
            </a:pPr>
            <a:r>
              <a:rPr lang="en-US" altLang="en-US" sz="3200" dirty="0"/>
              <a:t>Quid Pro Quo (this for that)</a:t>
            </a:r>
          </a:p>
          <a:p>
            <a:pPr lvl="1" eaLnBrk="1" hangingPunct="1">
              <a:buClrTx/>
              <a:buFont typeface="Arial" panose="020B0604020202020204" pitchFamily="34" charset="0"/>
              <a:buChar char="•"/>
            </a:pPr>
            <a:r>
              <a:rPr lang="en-US" altLang="en-US" sz="3200" dirty="0"/>
              <a:t>Hostile Work Environment</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2362200" y="381000"/>
            <a:ext cx="7467600" cy="1066800"/>
          </a:xfrm>
        </p:spPr>
        <p:txBody>
          <a:bodyPr/>
          <a:lstStyle/>
          <a:p>
            <a:pPr eaLnBrk="1" hangingPunct="1"/>
            <a:r>
              <a:rPr lang="en-US" altLang="en-US" b="1">
                <a:solidFill>
                  <a:schemeClr val="tx1"/>
                </a:solidFill>
                <a:effectLst/>
              </a:rPr>
              <a:t>Harassment occurs because</a:t>
            </a:r>
          </a:p>
        </p:txBody>
      </p:sp>
      <p:sp>
        <p:nvSpPr>
          <p:cNvPr id="80899" name="Rectangle 3"/>
          <p:cNvSpPr>
            <a:spLocks noGrp="1" noChangeArrowheads="1"/>
          </p:cNvSpPr>
          <p:nvPr>
            <p:ph type="body" idx="1"/>
          </p:nvPr>
        </p:nvSpPr>
        <p:spPr>
          <a:xfrm>
            <a:off x="2362200" y="1447801"/>
            <a:ext cx="7543800" cy="4302125"/>
          </a:xfrm>
        </p:spPr>
        <p:txBody>
          <a:bodyPr/>
          <a:lstStyle/>
          <a:p>
            <a:pPr eaLnBrk="1" hangingPunct="1">
              <a:buClrTx/>
              <a:buSzPct val="100000"/>
              <a:buFont typeface="Arial" panose="020B0604020202020204" pitchFamily="34" charset="0"/>
              <a:buChar char="•"/>
            </a:pPr>
            <a:r>
              <a:rPr lang="en-US" altLang="en-US" dirty="0">
                <a:effectLst/>
              </a:rPr>
              <a:t>Different opinions </a:t>
            </a:r>
            <a:r>
              <a:rPr lang="en-US" altLang="en-US" i="1" dirty="0">
                <a:effectLst/>
              </a:rPr>
              <a:t>(or perceptions) </a:t>
            </a:r>
            <a:r>
              <a:rPr lang="en-US" altLang="en-US" dirty="0">
                <a:effectLst/>
              </a:rPr>
              <a:t>on what is appropriate workplace behavior</a:t>
            </a:r>
          </a:p>
          <a:p>
            <a:pPr eaLnBrk="1" hangingPunct="1">
              <a:buClrTx/>
              <a:buSzPct val="100000"/>
              <a:buFont typeface="Arial" panose="020B0604020202020204" pitchFamily="34" charset="0"/>
              <a:buChar char="•"/>
            </a:pPr>
            <a:endParaRPr lang="en-US" altLang="en-US" dirty="0">
              <a:effectLst/>
            </a:endParaRPr>
          </a:p>
          <a:p>
            <a:pPr eaLnBrk="1" hangingPunct="1">
              <a:buClrTx/>
              <a:buSzPct val="100000"/>
              <a:buFont typeface="Arial" panose="020B0604020202020204" pitchFamily="34" charset="0"/>
              <a:buChar char="•"/>
            </a:pPr>
            <a:r>
              <a:rPr lang="en-US" altLang="en-US" dirty="0">
                <a:effectLst/>
              </a:rPr>
              <a:t>Incorrectly assuming what others consider appropriate behavior</a:t>
            </a:r>
          </a:p>
          <a:p>
            <a:pPr eaLnBrk="1" hangingPunct="1">
              <a:buClrTx/>
              <a:buSzPct val="100000"/>
              <a:buFont typeface="Arial" panose="020B0604020202020204" pitchFamily="34" charset="0"/>
              <a:buChar char="•"/>
            </a:pPr>
            <a:endParaRPr lang="en-US" altLang="en-US" dirty="0">
              <a:effectLst/>
            </a:endParaRPr>
          </a:p>
          <a:p>
            <a:pPr eaLnBrk="1" hangingPunct="1">
              <a:buClrTx/>
              <a:buSzPct val="100000"/>
              <a:buFont typeface="Arial" panose="020B0604020202020204" pitchFamily="34" charset="0"/>
              <a:buChar char="•"/>
            </a:pPr>
            <a:r>
              <a:rPr lang="en-US" altLang="en-US" dirty="0">
                <a:effectLst/>
              </a:rPr>
              <a:t>No correction when inappropriate behavior occurs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normAutofit fontScale="90000"/>
          </a:bodyPr>
          <a:lstStyle/>
          <a:p>
            <a:pPr eaLnBrk="1" hangingPunct="1"/>
            <a:br>
              <a:rPr lang="en-US" altLang="en-US" b="1">
                <a:solidFill>
                  <a:schemeClr val="tx1"/>
                </a:solidFill>
                <a:effectLst/>
              </a:rPr>
            </a:br>
            <a:r>
              <a:rPr lang="en-US" altLang="en-US" b="1">
                <a:solidFill>
                  <a:schemeClr val="tx1"/>
                </a:solidFill>
                <a:effectLst/>
              </a:rPr>
              <a:t>Non-Sexual Harassment </a:t>
            </a:r>
            <a:br>
              <a:rPr lang="en-US" altLang="en-US">
                <a:solidFill>
                  <a:schemeClr val="tx1"/>
                </a:solidFill>
                <a:effectLst/>
              </a:rPr>
            </a:br>
            <a:endParaRPr lang="en-US" altLang="en-US">
              <a:solidFill>
                <a:schemeClr val="tx1"/>
              </a:solidFill>
              <a:effectLst/>
            </a:endParaRPr>
          </a:p>
        </p:txBody>
      </p:sp>
      <p:sp>
        <p:nvSpPr>
          <p:cNvPr id="119811" name="Rectangle 3"/>
          <p:cNvSpPr>
            <a:spLocks noGrp="1" noChangeArrowheads="1"/>
          </p:cNvSpPr>
          <p:nvPr>
            <p:ph type="body" idx="1"/>
          </p:nvPr>
        </p:nvSpPr>
        <p:spPr>
          <a:xfrm>
            <a:off x="2362200" y="1447800"/>
            <a:ext cx="7848600" cy="4724400"/>
          </a:xfrm>
        </p:spPr>
        <p:txBody>
          <a:bodyPr/>
          <a:lstStyle/>
          <a:p>
            <a:pPr marL="0" indent="0" algn="ctr">
              <a:buNone/>
              <a:defRPr/>
            </a:pPr>
            <a:endParaRPr lang="en-US" sz="3600" dirty="0"/>
          </a:p>
          <a:p>
            <a:pPr marL="0" indent="0" algn="ctr">
              <a:buNone/>
              <a:defRPr/>
            </a:pPr>
            <a:r>
              <a:rPr lang="en-US" sz="4000" dirty="0"/>
              <a:t>Conduct or action that  is offensive, intimidating, degrading, or hostile </a:t>
            </a:r>
          </a:p>
          <a:p>
            <a:pPr marL="0" indent="0" algn="ctr">
              <a:buNone/>
              <a:defRPr/>
            </a:pPr>
            <a:r>
              <a:rPr lang="en-US" sz="4000" dirty="0"/>
              <a:t>AND</a:t>
            </a:r>
          </a:p>
          <a:p>
            <a:pPr marL="0" indent="0" algn="ctr">
              <a:buNone/>
              <a:defRPr/>
            </a:pPr>
            <a:r>
              <a:rPr lang="en-US" sz="4000" dirty="0"/>
              <a:t>interferes with employee’s performance</a:t>
            </a:r>
          </a:p>
          <a:p>
            <a:pPr eaLnBrk="1" hangingPunct="1">
              <a:lnSpc>
                <a:spcPct val="90000"/>
              </a:lnSpc>
              <a:defRPr/>
            </a:pPr>
            <a:endParaRPr lang="en-US" sz="36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905000" y="304800"/>
            <a:ext cx="8382000" cy="1066800"/>
          </a:xfrm>
        </p:spPr>
        <p:txBody>
          <a:bodyPr>
            <a:normAutofit fontScale="90000"/>
          </a:bodyPr>
          <a:lstStyle/>
          <a:p>
            <a:pPr eaLnBrk="1" hangingPunct="1"/>
            <a:r>
              <a:rPr lang="en-US" altLang="en-US" b="1" dirty="0">
                <a:solidFill>
                  <a:schemeClr val="tx1"/>
                </a:solidFill>
                <a:effectLst/>
              </a:rPr>
              <a:t>Hostile Work Environment </a:t>
            </a:r>
            <a:r>
              <a:rPr lang="en-US" altLang="en-US" sz="4000" b="1" dirty="0"/>
              <a:t>Factors Considered</a:t>
            </a:r>
          </a:p>
        </p:txBody>
      </p:sp>
      <p:sp>
        <p:nvSpPr>
          <p:cNvPr id="153603" name="Rectangle 3"/>
          <p:cNvSpPr>
            <a:spLocks noGrp="1" noChangeArrowheads="1"/>
          </p:cNvSpPr>
          <p:nvPr>
            <p:ph type="body" idx="1"/>
          </p:nvPr>
        </p:nvSpPr>
        <p:spPr>
          <a:xfrm>
            <a:off x="2438400" y="1676400"/>
            <a:ext cx="7543800" cy="4800600"/>
          </a:xfrm>
        </p:spPr>
        <p:txBody>
          <a:bodyPr/>
          <a:lstStyle/>
          <a:p>
            <a:pPr>
              <a:spcBef>
                <a:spcPts val="0"/>
              </a:spcBef>
              <a:buSzPct val="100000"/>
              <a:defRPr/>
            </a:pPr>
            <a:r>
              <a:rPr lang="en-US" dirty="0">
                <a:effectLst/>
              </a:rPr>
              <a:t>Frequency of discrimination conduct</a:t>
            </a:r>
          </a:p>
          <a:p>
            <a:pPr>
              <a:spcBef>
                <a:spcPts val="0"/>
              </a:spcBef>
              <a:buSzPct val="100000"/>
              <a:defRPr/>
            </a:pPr>
            <a:endParaRPr lang="en-US" dirty="0">
              <a:effectLst/>
            </a:endParaRPr>
          </a:p>
          <a:p>
            <a:pPr>
              <a:spcBef>
                <a:spcPts val="0"/>
              </a:spcBef>
              <a:buSzPct val="100000"/>
              <a:defRPr/>
            </a:pPr>
            <a:r>
              <a:rPr lang="en-US" dirty="0">
                <a:effectLst/>
              </a:rPr>
              <a:t>Severity of conduct</a:t>
            </a:r>
          </a:p>
          <a:p>
            <a:pPr>
              <a:spcBef>
                <a:spcPts val="0"/>
              </a:spcBef>
              <a:buSzPct val="100000"/>
              <a:defRPr/>
            </a:pPr>
            <a:endParaRPr lang="en-US" dirty="0">
              <a:effectLst/>
            </a:endParaRPr>
          </a:p>
          <a:p>
            <a:pPr>
              <a:spcBef>
                <a:spcPts val="0"/>
              </a:spcBef>
              <a:buSzPct val="100000"/>
              <a:defRPr/>
            </a:pPr>
            <a:r>
              <a:rPr lang="en-US" dirty="0">
                <a:effectLst/>
              </a:rPr>
              <a:t>Physically threatening, humiliating or mere offensive utterance</a:t>
            </a:r>
          </a:p>
          <a:p>
            <a:pPr>
              <a:spcBef>
                <a:spcPts val="0"/>
              </a:spcBef>
              <a:buSzPct val="100000"/>
              <a:defRPr/>
            </a:pPr>
            <a:endParaRPr lang="en-US" dirty="0">
              <a:effectLst/>
            </a:endParaRPr>
          </a:p>
          <a:p>
            <a:pPr>
              <a:spcBef>
                <a:spcPts val="0"/>
              </a:spcBef>
              <a:buSzPct val="100000"/>
              <a:defRPr/>
            </a:pPr>
            <a:r>
              <a:rPr lang="en-US" dirty="0">
                <a:effectLst/>
              </a:rPr>
              <a:t>Conduct affects work performance or alters condition of employment</a:t>
            </a:r>
          </a:p>
          <a:p>
            <a:pPr eaLnBrk="1" hangingPunct="1">
              <a:buFont typeface="Wingdings" panose="05000000000000000000" pitchFamily="2" charset="2"/>
              <a:buNone/>
              <a:defRPr/>
            </a:pP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sz="4400" dirty="0"/>
              <a:t>Can a City be liable if the harassment is by someone other than a co-worker?</a:t>
            </a:r>
          </a:p>
        </p:txBody>
      </p:sp>
    </p:spTree>
    <p:extLst>
      <p:ext uri="{BB962C8B-B14F-4D97-AF65-F5344CB8AC3E}">
        <p14:creationId xmlns:p14="http://schemas.microsoft.com/office/powerpoint/2010/main" val="29542476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1524000" y="533400"/>
            <a:ext cx="8991600" cy="1066800"/>
          </a:xfrm>
        </p:spPr>
        <p:txBody>
          <a:bodyPr/>
          <a:lstStyle/>
          <a:p>
            <a:pPr eaLnBrk="1" hangingPunct="1"/>
            <a:r>
              <a:rPr lang="en-US" altLang="en-US" sz="4000" b="1"/>
              <a:t>What are the employer’s obligations? </a:t>
            </a:r>
          </a:p>
        </p:txBody>
      </p:sp>
      <p:sp>
        <p:nvSpPr>
          <p:cNvPr id="332803" name="Rectangle 3"/>
          <p:cNvSpPr>
            <a:spLocks noGrp="1" noChangeArrowheads="1"/>
          </p:cNvSpPr>
          <p:nvPr>
            <p:ph type="body" idx="1"/>
          </p:nvPr>
        </p:nvSpPr>
        <p:spPr>
          <a:xfrm>
            <a:off x="1232452" y="1876508"/>
            <a:ext cx="8825948" cy="4448092"/>
          </a:xfrm>
        </p:spPr>
        <p:txBody>
          <a:bodyPr/>
          <a:lstStyle/>
          <a:p>
            <a:pPr marL="0" indent="0" algn="ctr">
              <a:buNone/>
              <a:defRPr/>
            </a:pPr>
            <a:r>
              <a:rPr lang="en-US" sz="3600" dirty="0"/>
              <a:t>Promptly and confidentially investigate complaints</a:t>
            </a:r>
          </a:p>
          <a:p>
            <a:pPr marL="0" indent="0" algn="ctr">
              <a:buNone/>
              <a:defRPr/>
            </a:pPr>
            <a:endParaRPr lang="en-US" sz="3600" dirty="0"/>
          </a:p>
          <a:p>
            <a:pPr marL="0" indent="0" algn="ctr">
              <a:buNone/>
              <a:defRPr/>
            </a:pPr>
            <a:r>
              <a:rPr lang="en-US" sz="3600" b="1" dirty="0"/>
              <a:t>AND</a:t>
            </a:r>
          </a:p>
          <a:p>
            <a:pPr marL="0" indent="0" algn="ctr">
              <a:buNone/>
              <a:defRPr/>
            </a:pPr>
            <a:endParaRPr lang="en-US" sz="3600" b="1" dirty="0"/>
          </a:p>
          <a:p>
            <a:pPr marL="0" indent="0" algn="ctr">
              <a:buNone/>
              <a:defRPr/>
            </a:pPr>
            <a:r>
              <a:rPr lang="en-US" sz="3600" dirty="0"/>
              <a:t>Take prompt and appropriate employment action</a:t>
            </a:r>
          </a:p>
          <a:p>
            <a:pPr eaLnBrk="1" hangingPunct="1">
              <a:lnSpc>
                <a:spcPct val="90000"/>
              </a:lnSpc>
              <a:buFont typeface="Wingdings" panose="05000000000000000000" pitchFamily="2" charset="2"/>
              <a:buNone/>
              <a:defRPr/>
            </a:pPr>
            <a:endParaRPr lang="en-US" dirty="0"/>
          </a:p>
        </p:txBody>
      </p:sp>
    </p:spTree>
    <p:extLst>
      <p:ext uri="{BB962C8B-B14F-4D97-AF65-F5344CB8AC3E}">
        <p14:creationId xmlns:p14="http://schemas.microsoft.com/office/powerpoint/2010/main" val="6147321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C4B9A-C45E-4EC5-8257-732FEF4BF7B1}"/>
              </a:ext>
            </a:extLst>
          </p:cNvPr>
          <p:cNvSpPr>
            <a:spLocks noGrp="1"/>
          </p:cNvSpPr>
          <p:nvPr>
            <p:ph type="title"/>
          </p:nvPr>
        </p:nvSpPr>
        <p:spPr/>
        <p:txBody>
          <a:bodyPr/>
          <a:lstStyle/>
          <a:p>
            <a:r>
              <a:rPr lang="en-US" dirty="0"/>
              <a:t>Me Too Movement</a:t>
            </a:r>
          </a:p>
        </p:txBody>
      </p:sp>
      <p:sp>
        <p:nvSpPr>
          <p:cNvPr id="3" name="Content Placeholder 2">
            <a:extLst>
              <a:ext uri="{FF2B5EF4-FFF2-40B4-BE49-F238E27FC236}">
                <a16:creationId xmlns:a16="http://schemas.microsoft.com/office/drawing/2014/main" id="{8DB33020-F839-436F-B7F2-7E3B2E4AC052}"/>
              </a:ext>
            </a:extLst>
          </p:cNvPr>
          <p:cNvSpPr>
            <a:spLocks noGrp="1"/>
          </p:cNvSpPr>
          <p:nvPr>
            <p:ph idx="1"/>
          </p:nvPr>
        </p:nvSpPr>
        <p:spPr/>
        <p:txBody>
          <a:bodyPr/>
          <a:lstStyle/>
          <a:p>
            <a:r>
              <a:rPr lang="en-US" dirty="0"/>
              <a:t>Movement against sexual harassment and sexual assault founded in 2006</a:t>
            </a:r>
          </a:p>
          <a:p>
            <a:r>
              <a:rPr lang="en-US" dirty="0"/>
              <a:t>Intended to raise awareness of the pervasiveness of sexual abuse and assault in society.</a:t>
            </a:r>
          </a:p>
          <a:p>
            <a:r>
              <a:rPr lang="en-US" dirty="0"/>
              <a:t>If the system for reporting sexual harassment/discrimination are not adequate victims do not report</a:t>
            </a:r>
          </a:p>
          <a:p>
            <a:r>
              <a:rPr lang="en-US" dirty="0"/>
              <a:t>Employees need to know what is and what is not appropriate workplace behavior, and  how the organization will handle it if something goes wrong.</a:t>
            </a:r>
          </a:p>
          <a:p>
            <a:endParaRPr lang="en-US" dirty="0"/>
          </a:p>
        </p:txBody>
      </p:sp>
    </p:spTree>
    <p:extLst>
      <p:ext uri="{BB962C8B-B14F-4D97-AF65-F5344CB8AC3E}">
        <p14:creationId xmlns:p14="http://schemas.microsoft.com/office/powerpoint/2010/main" val="2612803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2"/>
          <p:cNvSpPr>
            <a:spLocks noGrp="1" noChangeArrowheads="1"/>
          </p:cNvSpPr>
          <p:nvPr>
            <p:ph type="title" idx="4294967295"/>
          </p:nvPr>
        </p:nvSpPr>
        <p:spPr>
          <a:xfrm>
            <a:off x="2209800" y="890546"/>
            <a:ext cx="7924800" cy="130401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4000" b="1" dirty="0"/>
              <a:t>I Just Think You Should Know . . .</a:t>
            </a:r>
          </a:p>
        </p:txBody>
      </p:sp>
      <p:sp>
        <p:nvSpPr>
          <p:cNvPr id="82947" name="Rectangle 3"/>
          <p:cNvSpPr>
            <a:spLocks noGrp="1" noChangeArrowheads="1"/>
          </p:cNvSpPr>
          <p:nvPr>
            <p:ph type="body" sz="half" idx="4294967295"/>
          </p:nvPr>
        </p:nvSpPr>
        <p:spPr>
          <a:xfrm>
            <a:off x="2209800" y="2615978"/>
            <a:ext cx="7848600" cy="3212327"/>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pPr marL="0" indent="0" algn="ctr">
              <a:buNone/>
            </a:pPr>
            <a:r>
              <a:rPr lang="en-US" altLang="en-US" dirty="0">
                <a:effectLst/>
              </a:rPr>
              <a:t>An employee tells you about another co-worker’s offensive behavior, but asks you to keep the matter confidential.  She just thought you should know.</a:t>
            </a:r>
          </a:p>
          <a:p>
            <a:pPr marL="0" indent="0" algn="ctr">
              <a:buNone/>
            </a:pPr>
            <a:endParaRPr lang="en-US" altLang="en-US" dirty="0">
              <a:effectLst/>
            </a:endParaRPr>
          </a:p>
          <a:p>
            <a:pPr marL="0" indent="0" algn="ctr">
              <a:buNone/>
            </a:pPr>
            <a:r>
              <a:rPr lang="en-US" altLang="en-US" b="1" dirty="0">
                <a:effectLst/>
              </a:rPr>
              <a:t>Can you keep this to yourself?</a:t>
            </a:r>
          </a:p>
        </p:txBody>
      </p:sp>
    </p:spTree>
    <p:extLst>
      <p:ext uri="{BB962C8B-B14F-4D97-AF65-F5344CB8AC3E}">
        <p14:creationId xmlns:p14="http://schemas.microsoft.com/office/powerpoint/2010/main" val="23660709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 fill="hold" grpId="0" nodeType="afterEffect">
                                  <p:stCondLst>
                                    <p:cond delay="0"/>
                                  </p:stCondLst>
                                  <p:childTnLst>
                                    <p:set>
                                      <p:cBhvr>
                                        <p:cTn id="6" dur="1" fill="hold">
                                          <p:stCondLst>
                                            <p:cond delay="0"/>
                                          </p:stCondLst>
                                        </p:cTn>
                                        <p:tgtEl>
                                          <p:spTgt spid="82946"/>
                                        </p:tgtEl>
                                        <p:attrNameLst>
                                          <p:attrName>style.visibility</p:attrName>
                                        </p:attrNameLst>
                                      </p:cBhvr>
                                      <p:to>
                                        <p:strVal val="visible"/>
                                      </p:to>
                                    </p:set>
                                    <p:anim calcmode="lin" valueType="num">
                                      <p:cBhvr>
                                        <p:cTn id="7" dur="500" fill="hold"/>
                                        <p:tgtEl>
                                          <p:spTgt spid="82946"/>
                                        </p:tgtEl>
                                        <p:attrNameLst>
                                          <p:attrName>ppt_x</p:attrName>
                                        </p:attrNameLst>
                                      </p:cBhvr>
                                      <p:tavLst>
                                        <p:tav tm="0">
                                          <p:val>
                                            <p:strVal val="#ppt_x"/>
                                          </p:val>
                                        </p:tav>
                                        <p:tav tm="100000">
                                          <p:val>
                                            <p:strVal val="#ppt_x"/>
                                          </p:val>
                                        </p:tav>
                                      </p:tavLst>
                                    </p:anim>
                                    <p:anim calcmode="lin" valueType="num">
                                      <p:cBhvr>
                                        <p:cTn id="8" dur="500" fill="hold"/>
                                        <p:tgtEl>
                                          <p:spTgt spid="82946"/>
                                        </p:tgtEl>
                                        <p:attrNameLst>
                                          <p:attrName>ppt_y</p:attrName>
                                        </p:attrNameLst>
                                      </p:cBhvr>
                                      <p:tavLst>
                                        <p:tav tm="0">
                                          <p:val>
                                            <p:strVal val="#ppt_y-#ppt_h/2"/>
                                          </p:val>
                                        </p:tav>
                                        <p:tav tm="100000">
                                          <p:val>
                                            <p:strVal val="#ppt_y"/>
                                          </p:val>
                                        </p:tav>
                                      </p:tavLst>
                                    </p:anim>
                                    <p:anim calcmode="lin" valueType="num">
                                      <p:cBhvr>
                                        <p:cTn id="9" dur="500" fill="hold"/>
                                        <p:tgtEl>
                                          <p:spTgt spid="82946"/>
                                        </p:tgtEl>
                                        <p:attrNameLst>
                                          <p:attrName>ppt_w</p:attrName>
                                        </p:attrNameLst>
                                      </p:cBhvr>
                                      <p:tavLst>
                                        <p:tav tm="0">
                                          <p:val>
                                            <p:strVal val="#ppt_w"/>
                                          </p:val>
                                        </p:tav>
                                        <p:tav tm="100000">
                                          <p:val>
                                            <p:strVal val="#ppt_w"/>
                                          </p:val>
                                        </p:tav>
                                      </p:tavLst>
                                    </p:anim>
                                    <p:anim calcmode="lin" valueType="num">
                                      <p:cBhvr>
                                        <p:cTn id="10" dur="500" fill="hold"/>
                                        <p:tgtEl>
                                          <p:spTgt spid="82946"/>
                                        </p:tgtEl>
                                        <p:attrNameLst>
                                          <p:attrName>ppt_h</p:attrName>
                                        </p:attrNameLst>
                                      </p:cBhvr>
                                      <p:tavLst>
                                        <p:tav tm="0">
                                          <p:val>
                                            <p:fltVal val="0"/>
                                          </p:val>
                                        </p:tav>
                                        <p:tav tm="100000">
                                          <p:val>
                                            <p:strVal val="#ppt_h"/>
                                          </p:val>
                                        </p:tav>
                                      </p:tavLst>
                                    </p:anim>
                                  </p:childTnLst>
                                </p:cTn>
                              </p:par>
                            </p:childTnLst>
                          </p:cTn>
                        </p:par>
                        <p:par>
                          <p:cTn id="11" fill="hold" nodeType="afterGroup">
                            <p:stCondLst>
                              <p:cond delay="500"/>
                            </p:stCondLst>
                            <p:childTnLst>
                              <p:par>
                                <p:cTn id="12" presetID="2" presetClass="entr" presetSubtype="8" fill="hold" grpId="0" nodeType="afterEffect">
                                  <p:stCondLst>
                                    <p:cond delay="0"/>
                                  </p:stCondLst>
                                  <p:childTnLst>
                                    <p:set>
                                      <p:cBhvr>
                                        <p:cTn id="13" dur="1" fill="hold">
                                          <p:stCondLst>
                                            <p:cond delay="0"/>
                                          </p:stCondLst>
                                        </p:cTn>
                                        <p:tgtEl>
                                          <p:spTgt spid="82947">
                                            <p:txEl>
                                              <p:pRg st="0" end="0"/>
                                            </p:txEl>
                                          </p:spTgt>
                                        </p:tgtEl>
                                        <p:attrNameLst>
                                          <p:attrName>style.visibility</p:attrName>
                                        </p:attrNameLst>
                                      </p:cBhvr>
                                      <p:to>
                                        <p:strVal val="visible"/>
                                      </p:to>
                                    </p:set>
                                    <p:anim calcmode="lin" valueType="num">
                                      <p:cBhvr additive="base">
                                        <p:cTn id="14" dur="500" fill="hold"/>
                                        <p:tgtEl>
                                          <p:spTgt spid="82947">
                                            <p:txEl>
                                              <p:pRg st="0" end="0"/>
                                            </p:txEl>
                                          </p:spTgt>
                                        </p:tgtEl>
                                        <p:attrNameLst>
                                          <p:attrName>ppt_x</p:attrName>
                                        </p:attrNameLst>
                                      </p:cBhvr>
                                      <p:tavLst>
                                        <p:tav tm="0">
                                          <p:val>
                                            <p:strVal val="0-#ppt_w/2"/>
                                          </p:val>
                                        </p:tav>
                                        <p:tav tm="100000">
                                          <p:val>
                                            <p:strVal val="#ppt_x"/>
                                          </p:val>
                                        </p:tav>
                                      </p:tavLst>
                                    </p:anim>
                                    <p:anim calcmode="lin" valueType="num">
                                      <p:cBhvr additive="base">
                                        <p:cTn id="15" dur="500" fill="hold"/>
                                        <p:tgtEl>
                                          <p:spTgt spid="82947">
                                            <p:txEl>
                                              <p:pRg st="0" end="0"/>
                                            </p:txEl>
                                          </p:spTgt>
                                        </p:tgtEl>
                                        <p:attrNameLst>
                                          <p:attrName>ppt_y</p:attrName>
                                        </p:attrNameLst>
                                      </p:cBhvr>
                                      <p:tavLst>
                                        <p:tav tm="0">
                                          <p:val>
                                            <p:strVal val="#ppt_y"/>
                                          </p:val>
                                        </p:tav>
                                        <p:tav tm="100000">
                                          <p:val>
                                            <p:strVal val="#ppt_y"/>
                                          </p:val>
                                        </p:tav>
                                      </p:tavLst>
                                    </p:anim>
                                  </p:childTnLst>
                                </p:cTn>
                              </p:par>
                            </p:childTnLst>
                          </p:cTn>
                        </p:par>
                        <p:par>
                          <p:cTn id="16" fill="hold" nodeType="afterGroup">
                            <p:stCondLst>
                              <p:cond delay="1000"/>
                            </p:stCondLst>
                            <p:childTnLst>
                              <p:par>
                                <p:cTn id="17" presetID="2" presetClass="entr" presetSubtype="8" fill="hold" grpId="0" nodeType="afterEffect">
                                  <p:stCondLst>
                                    <p:cond delay="0"/>
                                  </p:stCondLst>
                                  <p:childTnLst>
                                    <p:set>
                                      <p:cBhvr>
                                        <p:cTn id="18" dur="1" fill="hold">
                                          <p:stCondLst>
                                            <p:cond delay="0"/>
                                          </p:stCondLst>
                                        </p:cTn>
                                        <p:tgtEl>
                                          <p:spTgt spid="82947">
                                            <p:txEl>
                                              <p:pRg st="2" end="2"/>
                                            </p:txEl>
                                          </p:spTgt>
                                        </p:tgtEl>
                                        <p:attrNameLst>
                                          <p:attrName>style.visibility</p:attrName>
                                        </p:attrNameLst>
                                      </p:cBhvr>
                                      <p:to>
                                        <p:strVal val="visible"/>
                                      </p:to>
                                    </p:set>
                                    <p:anim calcmode="lin" valueType="num">
                                      <p:cBhvr additive="base">
                                        <p:cTn id="19" dur="500" fill="hold"/>
                                        <p:tgtEl>
                                          <p:spTgt spid="8294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294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6" grpId="0" autoUpdateAnimBg="0"/>
      <p:bldP spid="82947" grpId="0" build="p" bldLvl="5" autoUpdateAnimBg="0"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00D26-CF80-44BE-A758-B7DD2E8C958D}"/>
              </a:ext>
            </a:extLst>
          </p:cNvPr>
          <p:cNvSpPr>
            <a:spLocks noGrp="1"/>
          </p:cNvSpPr>
          <p:nvPr>
            <p:ph type="title"/>
          </p:nvPr>
        </p:nvSpPr>
        <p:spPr/>
        <p:txBody>
          <a:bodyPr/>
          <a:lstStyle/>
          <a:p>
            <a:r>
              <a:rPr lang="en-US" dirty="0"/>
              <a:t>FMLA – Eligible Employees</a:t>
            </a:r>
          </a:p>
        </p:txBody>
      </p:sp>
      <p:sp>
        <p:nvSpPr>
          <p:cNvPr id="3" name="Content Placeholder 2">
            <a:extLst>
              <a:ext uri="{FF2B5EF4-FFF2-40B4-BE49-F238E27FC236}">
                <a16:creationId xmlns:a16="http://schemas.microsoft.com/office/drawing/2014/main" id="{CD5489C8-F61B-4133-8338-2F6E7858412A}"/>
              </a:ext>
            </a:extLst>
          </p:cNvPr>
          <p:cNvSpPr>
            <a:spLocks noGrp="1"/>
          </p:cNvSpPr>
          <p:nvPr>
            <p:ph idx="1"/>
          </p:nvPr>
        </p:nvSpPr>
        <p:spPr/>
        <p:txBody>
          <a:bodyPr/>
          <a:lstStyle/>
          <a:p>
            <a:pPr marL="0" indent="0">
              <a:buNone/>
            </a:pPr>
            <a:r>
              <a:rPr lang="en-US" dirty="0"/>
              <a:t>• </a:t>
            </a:r>
            <a:r>
              <a:rPr lang="en-US" sz="3200" dirty="0"/>
              <a:t>Works for a covered employer; </a:t>
            </a:r>
          </a:p>
          <a:p>
            <a:pPr marL="0" indent="0">
              <a:buNone/>
            </a:pPr>
            <a:r>
              <a:rPr lang="en-US" sz="3200" dirty="0"/>
              <a:t>• Has worked for the employer for at least 12 months; (Does not have to be consecutive 12 months)</a:t>
            </a:r>
          </a:p>
          <a:p>
            <a:pPr marL="0" indent="0">
              <a:buNone/>
            </a:pPr>
            <a:r>
              <a:rPr lang="en-US" sz="3200" dirty="0"/>
              <a:t>• Has at least 1,250 hours of service for the employer during the 12 month period immediately preceding the leave; and </a:t>
            </a:r>
          </a:p>
          <a:p>
            <a:pPr marL="0" indent="0">
              <a:buNone/>
            </a:pPr>
            <a:r>
              <a:rPr lang="en-US" sz="3200" dirty="0"/>
              <a:t>• </a:t>
            </a:r>
            <a:r>
              <a:rPr lang="en-US" sz="3200" dirty="0">
                <a:highlight>
                  <a:srgbClr val="FFFF00"/>
                </a:highlight>
              </a:rPr>
              <a:t>Works at a location where the employer has at least 50 employees within 75 miles</a:t>
            </a:r>
          </a:p>
        </p:txBody>
      </p:sp>
    </p:spTree>
    <p:extLst>
      <p:ext uri="{BB962C8B-B14F-4D97-AF65-F5344CB8AC3E}">
        <p14:creationId xmlns:p14="http://schemas.microsoft.com/office/powerpoint/2010/main" val="27745741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2D9EF-6D25-42B6-AE88-9044B2CBEC60}"/>
              </a:ext>
            </a:extLst>
          </p:cNvPr>
          <p:cNvSpPr>
            <a:spLocks noGrp="1"/>
          </p:cNvSpPr>
          <p:nvPr>
            <p:ph type="title"/>
          </p:nvPr>
        </p:nvSpPr>
        <p:spPr>
          <a:xfrm>
            <a:off x="1752600" y="533400"/>
            <a:ext cx="8839200" cy="1066800"/>
          </a:xfrm>
        </p:spPr>
        <p:txBody>
          <a:bodyPr/>
          <a:lstStyle/>
          <a:p>
            <a:r>
              <a:rPr lang="en-US" b="1" dirty="0">
                <a:solidFill>
                  <a:schemeClr val="tx1"/>
                </a:solidFill>
                <a:effectLst/>
              </a:rPr>
              <a:t>How is an investigation initiated?</a:t>
            </a:r>
          </a:p>
        </p:txBody>
      </p:sp>
      <p:sp>
        <p:nvSpPr>
          <p:cNvPr id="3" name="Content Placeholder 2">
            <a:extLst>
              <a:ext uri="{FF2B5EF4-FFF2-40B4-BE49-F238E27FC236}">
                <a16:creationId xmlns:a16="http://schemas.microsoft.com/office/drawing/2014/main" id="{A865A60B-A58B-492E-B888-8BC3C9E4EF7A}"/>
              </a:ext>
            </a:extLst>
          </p:cNvPr>
          <p:cNvSpPr>
            <a:spLocks noGrp="1"/>
          </p:cNvSpPr>
          <p:nvPr>
            <p:ph idx="1"/>
          </p:nvPr>
        </p:nvSpPr>
        <p:spPr/>
        <p:txBody>
          <a:bodyPr/>
          <a:lstStyle/>
          <a:p>
            <a:pPr>
              <a:buClrTx/>
              <a:buSzPct val="100000"/>
              <a:buFont typeface="Arial" panose="020B0604020202020204" pitchFamily="34" charset="0"/>
              <a:buChar char="•"/>
            </a:pPr>
            <a:r>
              <a:rPr lang="en-US" dirty="0">
                <a:effectLst/>
                <a:cs typeface="Times New Roman" panose="02020603050405020304" pitchFamily="18" charset="0"/>
              </a:rPr>
              <a:t>An employee files a formal complaint or grievance</a:t>
            </a:r>
          </a:p>
          <a:p>
            <a:pPr>
              <a:buClrTx/>
              <a:buSzPct val="100000"/>
              <a:buFont typeface="Arial" panose="020B0604020202020204" pitchFamily="34" charset="0"/>
              <a:buChar char="•"/>
            </a:pPr>
            <a:r>
              <a:rPr lang="en-US" dirty="0">
                <a:effectLst/>
                <a:cs typeface="Times New Roman" panose="02020603050405020304" pitchFamily="18" charset="0"/>
              </a:rPr>
              <a:t>An employee reports a questionable situation, but says he or she does not want to make any trouble</a:t>
            </a:r>
          </a:p>
          <a:p>
            <a:pPr>
              <a:buClrTx/>
              <a:buSzPct val="100000"/>
              <a:buFont typeface="Arial" panose="020B0604020202020204" pitchFamily="34" charset="0"/>
              <a:buChar char="•"/>
            </a:pPr>
            <a:r>
              <a:rPr lang="en-US" dirty="0">
                <a:effectLst/>
                <a:cs typeface="Times New Roman" panose="02020603050405020304" pitchFamily="18" charset="0"/>
              </a:rPr>
              <a:t>Anonymous tip/hotline</a:t>
            </a:r>
          </a:p>
          <a:p>
            <a:pPr>
              <a:buClrTx/>
              <a:buSzPct val="100000"/>
              <a:buFont typeface="Arial" panose="020B0604020202020204" pitchFamily="34" charset="0"/>
              <a:buChar char="•"/>
            </a:pPr>
            <a:r>
              <a:rPr lang="en-US" dirty="0">
                <a:effectLst/>
                <a:cs typeface="Times New Roman" panose="02020603050405020304" pitchFamily="18" charset="0"/>
              </a:rPr>
              <a:t>Comments in a performance evaluation</a:t>
            </a:r>
          </a:p>
          <a:p>
            <a:endParaRPr lang="en-US" dirty="0"/>
          </a:p>
        </p:txBody>
      </p:sp>
    </p:spTree>
    <p:extLst>
      <p:ext uri="{BB962C8B-B14F-4D97-AF65-F5344CB8AC3E}">
        <p14:creationId xmlns:p14="http://schemas.microsoft.com/office/powerpoint/2010/main" val="22052862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2209800" y="228600"/>
            <a:ext cx="7924800" cy="1143000"/>
          </a:xfrm>
        </p:spPr>
        <p:txBody>
          <a:bodyPr/>
          <a:lstStyle/>
          <a:p>
            <a:pPr eaLnBrk="1" hangingPunct="1"/>
            <a:r>
              <a:rPr lang="en-US" altLang="en-US" b="1" dirty="0">
                <a:solidFill>
                  <a:schemeClr val="tx1"/>
                </a:solidFill>
                <a:effectLst/>
              </a:rPr>
              <a:t>The Investigation</a:t>
            </a:r>
          </a:p>
        </p:txBody>
      </p:sp>
      <p:sp>
        <p:nvSpPr>
          <p:cNvPr id="117763" name="Rectangle 3"/>
          <p:cNvSpPr>
            <a:spLocks noGrp="1" noChangeArrowheads="1"/>
          </p:cNvSpPr>
          <p:nvPr>
            <p:ph type="body" idx="1"/>
          </p:nvPr>
        </p:nvSpPr>
        <p:spPr>
          <a:xfrm>
            <a:off x="1828800" y="1447800"/>
            <a:ext cx="8610600" cy="4800600"/>
          </a:xfrm>
        </p:spPr>
        <p:txBody>
          <a:bodyPr/>
          <a:lstStyle/>
          <a:p>
            <a:pPr lvl="0">
              <a:buClrTx/>
              <a:buSzPct val="100000"/>
              <a:buFont typeface="Arial" panose="020B0604020202020204" pitchFamily="34" charset="0"/>
              <a:buChar char="•"/>
            </a:pPr>
            <a:r>
              <a:rPr lang="en-US" dirty="0">
                <a:effectLst/>
                <a:cs typeface="Times New Roman" panose="02020603050405020304" pitchFamily="18" charset="0"/>
              </a:rPr>
              <a:t>The Scope </a:t>
            </a:r>
          </a:p>
          <a:p>
            <a:pPr lvl="0">
              <a:buClrTx/>
              <a:buSzPct val="100000"/>
              <a:buFont typeface="Arial" panose="020B0604020202020204" pitchFamily="34" charset="0"/>
              <a:buChar char="•"/>
            </a:pPr>
            <a:r>
              <a:rPr lang="en-US" dirty="0">
                <a:effectLst/>
                <a:cs typeface="Times New Roman" panose="02020603050405020304" pitchFamily="18" charset="0"/>
              </a:rPr>
              <a:t>The Investigator</a:t>
            </a:r>
          </a:p>
          <a:p>
            <a:pPr lvl="0">
              <a:buClrTx/>
              <a:buSzPct val="100000"/>
              <a:buFont typeface="Arial" panose="020B0604020202020204" pitchFamily="34" charset="0"/>
              <a:buChar char="•"/>
            </a:pPr>
            <a:r>
              <a:rPr lang="en-US" dirty="0">
                <a:effectLst/>
                <a:cs typeface="Times New Roman" panose="02020603050405020304" pitchFamily="18" charset="0"/>
              </a:rPr>
              <a:t>The Evidence</a:t>
            </a:r>
          </a:p>
          <a:p>
            <a:pPr lvl="0">
              <a:buClrTx/>
              <a:buSzPct val="100000"/>
              <a:buFont typeface="Arial" panose="020B0604020202020204" pitchFamily="34" charset="0"/>
              <a:buChar char="•"/>
            </a:pPr>
            <a:r>
              <a:rPr lang="en-US" dirty="0">
                <a:effectLst/>
                <a:cs typeface="Times New Roman" panose="02020603050405020304" pitchFamily="18" charset="0"/>
              </a:rPr>
              <a:t>The Evaluation</a:t>
            </a:r>
          </a:p>
          <a:p>
            <a:pPr lvl="0">
              <a:buClrTx/>
              <a:buSzPct val="100000"/>
              <a:buFont typeface="Arial" panose="020B0604020202020204" pitchFamily="34" charset="0"/>
              <a:buChar char="•"/>
            </a:pPr>
            <a:r>
              <a:rPr lang="en-US" dirty="0">
                <a:effectLst/>
                <a:cs typeface="Times New Roman" panose="02020603050405020304" pitchFamily="18" charset="0"/>
              </a:rPr>
              <a:t>The Report</a:t>
            </a:r>
          </a:p>
          <a:p>
            <a:pPr lvl="0">
              <a:buClrTx/>
              <a:buSzPct val="100000"/>
              <a:buFont typeface="Arial" panose="020B0604020202020204" pitchFamily="34" charset="0"/>
              <a:buChar char="•"/>
            </a:pPr>
            <a:endParaRPr lang="en-US" dirty="0">
              <a:effectLst/>
              <a:cs typeface="Times New Roman" panose="02020603050405020304" pitchFamily="18" charset="0"/>
            </a:endParaRPr>
          </a:p>
          <a:p>
            <a:pPr marL="0" indent="0" algn="ctr">
              <a:buSzPct val="100000"/>
              <a:buNone/>
            </a:pPr>
            <a:r>
              <a:rPr lang="en-US" dirty="0">
                <a:solidFill>
                  <a:srgbClr val="FF0000"/>
                </a:solidFill>
                <a:effectLst/>
                <a:cs typeface="Times New Roman" panose="02020603050405020304" pitchFamily="18" charset="0"/>
              </a:rPr>
              <a:t>*Remember this is </a:t>
            </a:r>
            <a:r>
              <a:rPr lang="en-US" u="sng" dirty="0">
                <a:solidFill>
                  <a:srgbClr val="FF0000"/>
                </a:solidFill>
                <a:effectLst/>
                <a:cs typeface="Times New Roman" panose="02020603050405020304" pitchFamily="18" charset="0"/>
              </a:rPr>
              <a:t>not</a:t>
            </a:r>
            <a:r>
              <a:rPr lang="en-US" dirty="0">
                <a:solidFill>
                  <a:srgbClr val="FF0000"/>
                </a:solidFill>
                <a:effectLst/>
                <a:cs typeface="Times New Roman" panose="02020603050405020304" pitchFamily="18" charset="0"/>
              </a:rPr>
              <a:t> a criminal investigation*</a:t>
            </a:r>
            <a:br>
              <a:rPr lang="en-US" dirty="0">
                <a:solidFill>
                  <a:srgbClr val="FF0000"/>
                </a:solidFill>
                <a:effectLst/>
              </a:rPr>
            </a:br>
            <a:endParaRPr lang="en-US" dirty="0">
              <a:solidFill>
                <a:srgbClr val="FF0000"/>
              </a:solidFill>
            </a:endParaRPr>
          </a:p>
          <a:p>
            <a:pPr eaLnBrk="1" hangingPunct="1">
              <a:lnSpc>
                <a:spcPct val="90000"/>
              </a:lnSpc>
              <a:defRPr/>
            </a:pPr>
            <a:endParaRPr lang="en-US" dirty="0"/>
          </a:p>
          <a:p>
            <a:pPr eaLnBrk="1" hangingPunct="1">
              <a:lnSpc>
                <a:spcPct val="90000"/>
              </a:lnSpc>
              <a:defRPr/>
            </a:pPr>
            <a:endParaRPr lang="en-US" dirty="0"/>
          </a:p>
          <a:p>
            <a:pPr eaLnBrk="1" hangingPunct="1">
              <a:lnSpc>
                <a:spcPct val="90000"/>
              </a:lnSpc>
              <a:buFont typeface="Wingdings" panose="05000000000000000000" pitchFamily="2" charset="2"/>
              <a:buNone/>
              <a:defRPr/>
            </a:pPr>
            <a:endParaRPr lang="en-US" dirty="0"/>
          </a:p>
        </p:txBody>
      </p:sp>
    </p:spTree>
    <p:extLst>
      <p:ext uri="{BB962C8B-B14F-4D97-AF65-F5344CB8AC3E}">
        <p14:creationId xmlns:p14="http://schemas.microsoft.com/office/powerpoint/2010/main" val="22661030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 fill="hold" grpId="0" nodeType="afterEffect">
                                  <p:stCondLst>
                                    <p:cond delay="0"/>
                                  </p:stCondLst>
                                  <p:childTnLst>
                                    <p:set>
                                      <p:cBhvr>
                                        <p:cTn id="6" dur="1" fill="hold">
                                          <p:stCondLst>
                                            <p:cond delay="0"/>
                                          </p:stCondLst>
                                        </p:cTn>
                                        <p:tgtEl>
                                          <p:spTgt spid="117762"/>
                                        </p:tgtEl>
                                        <p:attrNameLst>
                                          <p:attrName>style.visibility</p:attrName>
                                        </p:attrNameLst>
                                      </p:cBhvr>
                                      <p:to>
                                        <p:strVal val="visible"/>
                                      </p:to>
                                    </p:set>
                                    <p:anim calcmode="lin" valueType="num">
                                      <p:cBhvr>
                                        <p:cTn id="7" dur="500" fill="hold"/>
                                        <p:tgtEl>
                                          <p:spTgt spid="117762"/>
                                        </p:tgtEl>
                                        <p:attrNameLst>
                                          <p:attrName>ppt_x</p:attrName>
                                        </p:attrNameLst>
                                      </p:cBhvr>
                                      <p:tavLst>
                                        <p:tav tm="0">
                                          <p:val>
                                            <p:strVal val="#ppt_x"/>
                                          </p:val>
                                        </p:tav>
                                        <p:tav tm="100000">
                                          <p:val>
                                            <p:strVal val="#ppt_x"/>
                                          </p:val>
                                        </p:tav>
                                      </p:tavLst>
                                    </p:anim>
                                    <p:anim calcmode="lin" valueType="num">
                                      <p:cBhvr>
                                        <p:cTn id="8" dur="500" fill="hold"/>
                                        <p:tgtEl>
                                          <p:spTgt spid="117762"/>
                                        </p:tgtEl>
                                        <p:attrNameLst>
                                          <p:attrName>ppt_y</p:attrName>
                                        </p:attrNameLst>
                                      </p:cBhvr>
                                      <p:tavLst>
                                        <p:tav tm="0">
                                          <p:val>
                                            <p:strVal val="#ppt_y-#ppt_h/2"/>
                                          </p:val>
                                        </p:tav>
                                        <p:tav tm="100000">
                                          <p:val>
                                            <p:strVal val="#ppt_y"/>
                                          </p:val>
                                        </p:tav>
                                      </p:tavLst>
                                    </p:anim>
                                    <p:anim calcmode="lin" valueType="num">
                                      <p:cBhvr>
                                        <p:cTn id="9" dur="500" fill="hold"/>
                                        <p:tgtEl>
                                          <p:spTgt spid="117762"/>
                                        </p:tgtEl>
                                        <p:attrNameLst>
                                          <p:attrName>ppt_w</p:attrName>
                                        </p:attrNameLst>
                                      </p:cBhvr>
                                      <p:tavLst>
                                        <p:tav tm="0">
                                          <p:val>
                                            <p:strVal val="#ppt_w"/>
                                          </p:val>
                                        </p:tav>
                                        <p:tav tm="100000">
                                          <p:val>
                                            <p:strVal val="#ppt_w"/>
                                          </p:val>
                                        </p:tav>
                                      </p:tavLst>
                                    </p:anim>
                                    <p:anim calcmode="lin" valueType="num">
                                      <p:cBhvr>
                                        <p:cTn id="10" dur="500" fill="hold"/>
                                        <p:tgtEl>
                                          <p:spTgt spid="11776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2" grpId="0"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66155-C7DC-4A27-B0AD-00BD59BBDF84}"/>
              </a:ext>
            </a:extLst>
          </p:cNvPr>
          <p:cNvSpPr>
            <a:spLocks noGrp="1"/>
          </p:cNvSpPr>
          <p:nvPr>
            <p:ph type="title"/>
          </p:nvPr>
        </p:nvSpPr>
        <p:spPr/>
        <p:txBody>
          <a:bodyPr/>
          <a:lstStyle/>
          <a:p>
            <a:r>
              <a:rPr lang="en-US" sz="4000" b="1" dirty="0">
                <a:cs typeface="Times New Roman" panose="02020603050405020304" pitchFamily="18" charset="0"/>
              </a:rPr>
              <a:t>Scope</a:t>
            </a:r>
          </a:p>
        </p:txBody>
      </p:sp>
      <p:sp>
        <p:nvSpPr>
          <p:cNvPr id="3" name="Content Placeholder 2">
            <a:extLst>
              <a:ext uri="{FF2B5EF4-FFF2-40B4-BE49-F238E27FC236}">
                <a16:creationId xmlns:a16="http://schemas.microsoft.com/office/drawing/2014/main" id="{4C63103F-7793-437D-B465-2BFCA707AC9C}"/>
              </a:ext>
            </a:extLst>
          </p:cNvPr>
          <p:cNvSpPr>
            <a:spLocks noGrp="1"/>
          </p:cNvSpPr>
          <p:nvPr>
            <p:ph idx="1"/>
          </p:nvPr>
        </p:nvSpPr>
        <p:spPr/>
        <p:txBody>
          <a:bodyPr/>
          <a:lstStyle/>
          <a:p>
            <a:pPr>
              <a:buClrTx/>
              <a:buSzPct val="100000"/>
              <a:buFont typeface="Arial" panose="020B0604020202020204" pitchFamily="34" charset="0"/>
              <a:buChar char="•"/>
            </a:pPr>
            <a:r>
              <a:rPr lang="en-US" dirty="0">
                <a:effectLst/>
                <a:cs typeface="Times New Roman" panose="02020603050405020304" pitchFamily="18" charset="0"/>
              </a:rPr>
              <a:t>Define the scope</a:t>
            </a:r>
          </a:p>
          <a:p>
            <a:pPr>
              <a:buClrTx/>
              <a:buSzPct val="100000"/>
              <a:buFont typeface="Arial" panose="020B0604020202020204" pitchFamily="34" charset="0"/>
              <a:buChar char="•"/>
            </a:pPr>
            <a:r>
              <a:rPr lang="en-US" dirty="0">
                <a:effectLst/>
                <a:cs typeface="Times New Roman" panose="02020603050405020304" pitchFamily="18" charset="0"/>
              </a:rPr>
              <a:t>What are the obvious issues </a:t>
            </a:r>
          </a:p>
          <a:p>
            <a:pPr>
              <a:buClrTx/>
              <a:buSzPct val="100000"/>
              <a:buFont typeface="Arial" panose="020B0604020202020204" pitchFamily="34" charset="0"/>
              <a:buChar char="•"/>
            </a:pPr>
            <a:r>
              <a:rPr lang="en-US" dirty="0">
                <a:effectLst/>
                <a:cs typeface="Times New Roman" panose="02020603050405020304" pitchFamily="18" charset="0"/>
              </a:rPr>
              <a:t>What are the potential issues </a:t>
            </a:r>
          </a:p>
          <a:p>
            <a:pPr>
              <a:buClrTx/>
              <a:buSzPct val="100000"/>
              <a:buFont typeface="Arial" panose="020B0604020202020204" pitchFamily="34" charset="0"/>
              <a:buChar char="•"/>
            </a:pPr>
            <a:r>
              <a:rPr lang="en-US" dirty="0">
                <a:effectLst/>
                <a:cs typeface="Times New Roman" panose="02020603050405020304" pitchFamily="18" charset="0"/>
              </a:rPr>
              <a:t>What City policies, directives, ordinances and/or practices are possibly implicated </a:t>
            </a:r>
          </a:p>
          <a:p>
            <a:pPr>
              <a:buClrTx/>
              <a:buSzPct val="100000"/>
              <a:buFont typeface="Arial" panose="020B0604020202020204" pitchFamily="34" charset="0"/>
              <a:buChar char="•"/>
            </a:pPr>
            <a:r>
              <a:rPr lang="en-US" dirty="0">
                <a:effectLst/>
                <a:cs typeface="Times New Roman" panose="02020603050405020304" pitchFamily="18" charset="0"/>
              </a:rPr>
              <a:t>What time frame</a:t>
            </a:r>
          </a:p>
          <a:p>
            <a:endParaRPr lang="en-US" dirty="0"/>
          </a:p>
        </p:txBody>
      </p:sp>
    </p:spTree>
    <p:extLst>
      <p:ext uri="{BB962C8B-B14F-4D97-AF65-F5344CB8AC3E}">
        <p14:creationId xmlns:p14="http://schemas.microsoft.com/office/powerpoint/2010/main" val="33143047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8AB57-A17A-458F-BB1A-BEA971A20D66}"/>
              </a:ext>
            </a:extLst>
          </p:cNvPr>
          <p:cNvSpPr>
            <a:spLocks noGrp="1"/>
          </p:cNvSpPr>
          <p:nvPr>
            <p:ph type="title"/>
          </p:nvPr>
        </p:nvSpPr>
        <p:spPr/>
        <p:txBody>
          <a:bodyPr/>
          <a:lstStyle/>
          <a:p>
            <a:r>
              <a:rPr lang="en-US" sz="4000" b="1" dirty="0">
                <a:cs typeface="Times New Roman" panose="02020603050405020304" pitchFamily="18" charset="0"/>
              </a:rPr>
              <a:t>Investigator</a:t>
            </a:r>
          </a:p>
        </p:txBody>
      </p:sp>
      <p:sp>
        <p:nvSpPr>
          <p:cNvPr id="3" name="Content Placeholder 2">
            <a:extLst>
              <a:ext uri="{FF2B5EF4-FFF2-40B4-BE49-F238E27FC236}">
                <a16:creationId xmlns:a16="http://schemas.microsoft.com/office/drawing/2014/main" id="{B724C11E-D710-4387-A05F-A9D3259C3248}"/>
              </a:ext>
            </a:extLst>
          </p:cNvPr>
          <p:cNvSpPr>
            <a:spLocks noGrp="1"/>
          </p:cNvSpPr>
          <p:nvPr>
            <p:ph idx="1"/>
          </p:nvPr>
        </p:nvSpPr>
        <p:spPr/>
        <p:txBody>
          <a:bodyPr/>
          <a:lstStyle/>
          <a:p>
            <a:pPr>
              <a:buClrTx/>
              <a:buSzPct val="100000"/>
              <a:buFont typeface="Arial" panose="020B0604020202020204" pitchFamily="34" charset="0"/>
              <a:buChar char="•"/>
            </a:pPr>
            <a:r>
              <a:rPr lang="en-US" sz="2400" dirty="0">
                <a:cs typeface="Times New Roman" panose="02020603050405020304" pitchFamily="18" charset="0"/>
              </a:rPr>
              <a:t>Does the investigator have any bias that will prejudice the integrity of the investigation?</a:t>
            </a:r>
          </a:p>
          <a:p>
            <a:pPr>
              <a:buClrTx/>
              <a:buSzPct val="100000"/>
              <a:buFont typeface="Arial" panose="020B0604020202020204" pitchFamily="34" charset="0"/>
              <a:buChar char="•"/>
            </a:pPr>
            <a:r>
              <a:rPr lang="en-US" sz="2400" dirty="0">
                <a:cs typeface="Times New Roman" panose="02020603050405020304" pitchFamily="18" charset="0"/>
              </a:rPr>
              <a:t>Consider an outside investigator when:</a:t>
            </a:r>
          </a:p>
          <a:p>
            <a:pPr marL="800100" lvl="2" indent="-342900">
              <a:buSzPct val="100000"/>
            </a:pPr>
            <a:r>
              <a:rPr lang="en-US" sz="2400" dirty="0">
                <a:cs typeface="Times New Roman" panose="02020603050405020304" pitchFamily="18" charset="0"/>
              </a:rPr>
              <a:t>High level officials are implicated or subject of the investigation</a:t>
            </a:r>
          </a:p>
          <a:p>
            <a:pPr marL="800100" lvl="2" indent="-342900">
              <a:buSzPct val="100000"/>
            </a:pPr>
            <a:r>
              <a:rPr lang="en-US" sz="2400" dirty="0">
                <a:cs typeface="Times New Roman" panose="02020603050405020304" pitchFamily="18" charset="0"/>
              </a:rPr>
              <a:t>The only competent person to investigate is related or may have a bias</a:t>
            </a:r>
          </a:p>
          <a:p>
            <a:pPr marL="800100" lvl="2" indent="-342900">
              <a:buSzPct val="100000"/>
            </a:pPr>
            <a:r>
              <a:rPr lang="en-US" sz="2400" dirty="0">
                <a:cs typeface="Times New Roman" panose="02020603050405020304" pitchFamily="18" charset="0"/>
              </a:rPr>
              <a:t>Possible criminal conduct</a:t>
            </a:r>
          </a:p>
          <a:p>
            <a:pPr marL="800100" lvl="2" indent="-342900">
              <a:buSzPct val="100000"/>
            </a:pPr>
            <a:r>
              <a:rPr lang="en-US" sz="2400" dirty="0">
                <a:cs typeface="Times New Roman" panose="02020603050405020304" pitchFamily="18" charset="0"/>
              </a:rPr>
              <a:t>Investigation may take an extended period of time</a:t>
            </a:r>
          </a:p>
          <a:p>
            <a:endParaRPr lang="en-US" dirty="0"/>
          </a:p>
        </p:txBody>
      </p:sp>
    </p:spTree>
    <p:extLst>
      <p:ext uri="{BB962C8B-B14F-4D97-AF65-F5344CB8AC3E}">
        <p14:creationId xmlns:p14="http://schemas.microsoft.com/office/powerpoint/2010/main" val="13882104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041B1-4EE1-406E-AAD2-B3373933E8E7}"/>
              </a:ext>
            </a:extLst>
          </p:cNvPr>
          <p:cNvSpPr>
            <a:spLocks noGrp="1"/>
          </p:cNvSpPr>
          <p:nvPr>
            <p:ph type="title"/>
          </p:nvPr>
        </p:nvSpPr>
        <p:spPr/>
        <p:txBody>
          <a:bodyPr/>
          <a:lstStyle/>
          <a:p>
            <a:r>
              <a:rPr lang="en-US" sz="4000" b="1" dirty="0">
                <a:cs typeface="Times New Roman" panose="02020603050405020304" pitchFamily="18" charset="0"/>
              </a:rPr>
              <a:t>Evidence</a:t>
            </a:r>
          </a:p>
        </p:txBody>
      </p:sp>
      <p:sp>
        <p:nvSpPr>
          <p:cNvPr id="3" name="Content Placeholder 2">
            <a:extLst>
              <a:ext uri="{FF2B5EF4-FFF2-40B4-BE49-F238E27FC236}">
                <a16:creationId xmlns:a16="http://schemas.microsoft.com/office/drawing/2014/main" id="{603D1B7F-5BA2-4A7F-8542-1C26BD76DDC4}"/>
              </a:ext>
            </a:extLst>
          </p:cNvPr>
          <p:cNvSpPr>
            <a:spLocks noGrp="1"/>
          </p:cNvSpPr>
          <p:nvPr>
            <p:ph idx="1"/>
          </p:nvPr>
        </p:nvSpPr>
        <p:spPr/>
        <p:txBody>
          <a:bodyPr/>
          <a:lstStyle/>
          <a:p>
            <a:pPr>
              <a:buClrTx/>
              <a:buSzPct val="100000"/>
              <a:buFont typeface="Arial" panose="020B0604020202020204" pitchFamily="34" charset="0"/>
              <a:buChar char="•"/>
            </a:pPr>
            <a:r>
              <a:rPr lang="en-US" sz="3600" dirty="0">
                <a:cs typeface="Times New Roman" panose="02020603050405020304" pitchFamily="18" charset="0"/>
              </a:rPr>
              <a:t>Physical evidence</a:t>
            </a:r>
          </a:p>
          <a:p>
            <a:pPr marL="742950" lvl="2" indent="-342900">
              <a:buSzPct val="100000"/>
            </a:pPr>
            <a:r>
              <a:rPr lang="en-US" sz="3200" dirty="0">
                <a:cs typeface="Times New Roman" panose="02020603050405020304" pitchFamily="18" charset="0"/>
              </a:rPr>
              <a:t>Voicemails, texts, emails</a:t>
            </a:r>
          </a:p>
          <a:p>
            <a:pPr marL="742950" lvl="2" indent="-342900">
              <a:buSzPct val="100000"/>
            </a:pPr>
            <a:r>
              <a:rPr lang="en-US" sz="3200" dirty="0">
                <a:cs typeface="Times New Roman" panose="02020603050405020304" pitchFamily="18" charset="0"/>
              </a:rPr>
              <a:t>Social media posts</a:t>
            </a:r>
          </a:p>
          <a:p>
            <a:pPr marL="742950" lvl="2" indent="-342900">
              <a:buSzPct val="100000"/>
            </a:pPr>
            <a:r>
              <a:rPr lang="en-US" sz="3200" dirty="0">
                <a:cs typeface="Times New Roman" panose="02020603050405020304" pitchFamily="18" charset="0"/>
              </a:rPr>
              <a:t>Time cards</a:t>
            </a:r>
          </a:p>
          <a:p>
            <a:pPr marL="742950" lvl="2" indent="-342900">
              <a:buSzPct val="100000"/>
            </a:pPr>
            <a:r>
              <a:rPr lang="en-US" sz="3200" dirty="0">
                <a:cs typeface="Times New Roman" panose="02020603050405020304" pitchFamily="18" charset="0"/>
              </a:rPr>
              <a:t>Performance evaluations</a:t>
            </a:r>
          </a:p>
          <a:p>
            <a:pPr>
              <a:buClrTx/>
              <a:buSzPct val="100000"/>
              <a:buFont typeface="Arial" panose="020B0604020202020204" pitchFamily="34" charset="0"/>
              <a:buChar char="•"/>
            </a:pPr>
            <a:r>
              <a:rPr lang="en-US" sz="3600" dirty="0">
                <a:cs typeface="Times New Roman" panose="02020603050405020304" pitchFamily="18" charset="0"/>
              </a:rPr>
              <a:t>Witnesses – Garrity if needed</a:t>
            </a:r>
          </a:p>
          <a:p>
            <a:pPr lvl="1"/>
            <a:endParaRPr lang="en-US" dirty="0"/>
          </a:p>
          <a:p>
            <a:endParaRPr lang="en-US" dirty="0"/>
          </a:p>
        </p:txBody>
      </p:sp>
    </p:spTree>
    <p:extLst>
      <p:ext uri="{BB962C8B-B14F-4D97-AF65-F5344CB8AC3E}">
        <p14:creationId xmlns:p14="http://schemas.microsoft.com/office/powerpoint/2010/main" val="9809149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3B161-E85B-4ABD-B166-86EFC8F3EA0F}"/>
              </a:ext>
            </a:extLst>
          </p:cNvPr>
          <p:cNvSpPr>
            <a:spLocks noGrp="1"/>
          </p:cNvSpPr>
          <p:nvPr>
            <p:ph type="title"/>
          </p:nvPr>
        </p:nvSpPr>
        <p:spPr/>
        <p:txBody>
          <a:bodyPr/>
          <a:lstStyle/>
          <a:p>
            <a:r>
              <a:rPr lang="en-US" b="1" dirty="0">
                <a:solidFill>
                  <a:schemeClr val="tx1"/>
                </a:solidFill>
                <a:effectLst/>
                <a:cs typeface="Times New Roman" panose="02020603050405020304" pitchFamily="18" charset="0"/>
              </a:rPr>
              <a:t>Evaluation</a:t>
            </a:r>
            <a:endParaRPr lang="en-US" dirty="0"/>
          </a:p>
        </p:txBody>
      </p:sp>
      <p:sp>
        <p:nvSpPr>
          <p:cNvPr id="3" name="Content Placeholder 2">
            <a:extLst>
              <a:ext uri="{FF2B5EF4-FFF2-40B4-BE49-F238E27FC236}">
                <a16:creationId xmlns:a16="http://schemas.microsoft.com/office/drawing/2014/main" id="{5CD9BAD5-D86E-47B5-B51C-FA9D7CFF1258}"/>
              </a:ext>
            </a:extLst>
          </p:cNvPr>
          <p:cNvSpPr>
            <a:spLocks noGrp="1"/>
          </p:cNvSpPr>
          <p:nvPr>
            <p:ph idx="1"/>
          </p:nvPr>
        </p:nvSpPr>
        <p:spPr>
          <a:xfrm>
            <a:off x="2362200" y="1447801"/>
            <a:ext cx="7543800" cy="4302125"/>
          </a:xfrm>
        </p:spPr>
        <p:txBody>
          <a:bodyPr/>
          <a:lstStyle/>
          <a:p>
            <a:pPr lvl="0">
              <a:buClrTx/>
              <a:buSzPct val="100000"/>
              <a:buFont typeface="Arial" panose="020B0604020202020204" pitchFamily="34" charset="0"/>
              <a:buChar char="•"/>
            </a:pPr>
            <a:r>
              <a:rPr lang="en-US" dirty="0">
                <a:effectLst/>
                <a:cs typeface="Times New Roman" panose="02020603050405020304" pitchFamily="18" charset="0"/>
              </a:rPr>
              <a:t>Use the “more likely than not” standard </a:t>
            </a:r>
          </a:p>
          <a:p>
            <a:pPr lvl="0">
              <a:buClrTx/>
              <a:buSzPct val="100000"/>
              <a:buFont typeface="Arial" panose="020B0604020202020204" pitchFamily="34" charset="0"/>
              <a:buChar char="•"/>
            </a:pPr>
            <a:r>
              <a:rPr lang="en-US" dirty="0">
                <a:effectLst/>
                <a:cs typeface="Times New Roman" panose="02020603050405020304" pitchFamily="18" charset="0"/>
              </a:rPr>
              <a:t>Evaluate the witness statements for credibility, plausibility, consistency, corroboration, and motive</a:t>
            </a:r>
          </a:p>
          <a:p>
            <a:pPr lvl="0">
              <a:buClrTx/>
              <a:buSzPct val="100000"/>
              <a:buFont typeface="Arial" panose="020B0604020202020204" pitchFamily="34" charset="0"/>
              <a:buChar char="•"/>
            </a:pPr>
            <a:r>
              <a:rPr lang="en-US" dirty="0">
                <a:effectLst/>
                <a:cs typeface="Times New Roman" panose="02020603050405020304" pitchFamily="18" charset="0"/>
              </a:rPr>
              <a:t>Review documents to determine which ones are relevant</a:t>
            </a:r>
          </a:p>
          <a:p>
            <a:pPr lvl="0">
              <a:buClrTx/>
              <a:buSzPct val="100000"/>
              <a:buFont typeface="Arial" panose="020B0604020202020204" pitchFamily="34" charset="0"/>
              <a:buChar char="•"/>
            </a:pPr>
            <a:r>
              <a:rPr lang="en-US" dirty="0">
                <a:effectLst/>
                <a:cs typeface="Times New Roman" panose="02020603050405020304" pitchFamily="18" charset="0"/>
              </a:rPr>
              <a:t>Determine what policies are implicated and possibly violated and if parties are aware of those policies</a:t>
            </a:r>
          </a:p>
          <a:p>
            <a:endParaRPr lang="en-US" dirty="0"/>
          </a:p>
        </p:txBody>
      </p:sp>
    </p:spTree>
    <p:extLst>
      <p:ext uri="{BB962C8B-B14F-4D97-AF65-F5344CB8AC3E}">
        <p14:creationId xmlns:p14="http://schemas.microsoft.com/office/powerpoint/2010/main" val="41680469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3B161-E85B-4ABD-B166-86EFC8F3EA0F}"/>
              </a:ext>
            </a:extLst>
          </p:cNvPr>
          <p:cNvSpPr>
            <a:spLocks noGrp="1"/>
          </p:cNvSpPr>
          <p:nvPr>
            <p:ph type="title"/>
          </p:nvPr>
        </p:nvSpPr>
        <p:spPr>
          <a:xfrm>
            <a:off x="2438400" y="228600"/>
            <a:ext cx="7467600" cy="1066800"/>
          </a:xfrm>
        </p:spPr>
        <p:txBody>
          <a:bodyPr/>
          <a:lstStyle/>
          <a:p>
            <a:r>
              <a:rPr lang="en-US" b="1" dirty="0">
                <a:solidFill>
                  <a:schemeClr val="tx1"/>
                </a:solidFill>
                <a:effectLst/>
                <a:cs typeface="Times New Roman" panose="02020603050405020304" pitchFamily="18" charset="0"/>
              </a:rPr>
              <a:t>Report</a:t>
            </a:r>
            <a:endParaRPr lang="en-US" dirty="0"/>
          </a:p>
        </p:txBody>
      </p:sp>
      <p:sp>
        <p:nvSpPr>
          <p:cNvPr id="3" name="Content Placeholder 2">
            <a:extLst>
              <a:ext uri="{FF2B5EF4-FFF2-40B4-BE49-F238E27FC236}">
                <a16:creationId xmlns:a16="http://schemas.microsoft.com/office/drawing/2014/main" id="{5CD9BAD5-D86E-47B5-B51C-FA9D7CFF1258}"/>
              </a:ext>
            </a:extLst>
          </p:cNvPr>
          <p:cNvSpPr>
            <a:spLocks noGrp="1"/>
          </p:cNvSpPr>
          <p:nvPr>
            <p:ph idx="1"/>
          </p:nvPr>
        </p:nvSpPr>
        <p:spPr>
          <a:xfrm>
            <a:off x="2286000" y="1258911"/>
            <a:ext cx="8001000" cy="3997325"/>
          </a:xfrm>
        </p:spPr>
        <p:txBody>
          <a:bodyPr>
            <a:normAutofit fontScale="92500" lnSpcReduction="10000"/>
          </a:bodyPr>
          <a:lstStyle/>
          <a:p>
            <a:pPr>
              <a:buClrTx/>
              <a:buSzPct val="100000"/>
              <a:buFont typeface="Arial" panose="020B0604020202020204" pitchFamily="34" charset="0"/>
              <a:buChar char="•"/>
            </a:pPr>
            <a:r>
              <a:rPr lang="en-US" dirty="0">
                <a:cs typeface="Times New Roman" panose="02020603050405020304" pitchFamily="18" charset="0"/>
              </a:rPr>
              <a:t>Document the investigation process </a:t>
            </a:r>
          </a:p>
          <a:p>
            <a:pPr>
              <a:buClrTx/>
              <a:buSzPct val="100000"/>
              <a:buFont typeface="Arial" panose="020B0604020202020204" pitchFamily="34" charset="0"/>
              <a:buChar char="•"/>
            </a:pPr>
            <a:r>
              <a:rPr lang="en-US" dirty="0">
                <a:cs typeface="Times New Roman" panose="02020603050405020304" pitchFamily="18" charset="0"/>
              </a:rPr>
              <a:t>Facts only - no opinions (i.e. John Smith appeared uninterested = opinion; John Smith kept checking his watch and answered, “I don’t know” to most questions)</a:t>
            </a:r>
          </a:p>
          <a:p>
            <a:pPr>
              <a:buClrTx/>
              <a:buSzPct val="100000"/>
              <a:buFont typeface="Arial" panose="020B0604020202020204" pitchFamily="34" charset="0"/>
              <a:buChar char="•"/>
            </a:pPr>
            <a:r>
              <a:rPr lang="en-US" dirty="0">
                <a:cs typeface="Times New Roman" panose="02020603050405020304" pitchFamily="18" charset="0"/>
              </a:rPr>
              <a:t>Use quotes whenever possible (especially if an admission is made)</a:t>
            </a:r>
          </a:p>
          <a:p>
            <a:pPr>
              <a:buClrTx/>
              <a:buSzPct val="100000"/>
              <a:buFont typeface="Arial" panose="020B0604020202020204" pitchFamily="34" charset="0"/>
              <a:buChar char="•"/>
            </a:pPr>
            <a:r>
              <a:rPr lang="en-US" dirty="0">
                <a:cs typeface="Times New Roman" panose="02020603050405020304" pitchFamily="18" charset="0"/>
              </a:rPr>
              <a:t>Associate relevant policy violations with facts</a:t>
            </a:r>
          </a:p>
          <a:p>
            <a:pPr>
              <a:buClrTx/>
              <a:buSzPct val="100000"/>
              <a:buFont typeface="Arial" panose="020B0604020202020204" pitchFamily="34" charset="0"/>
              <a:buChar char="•"/>
            </a:pPr>
            <a:r>
              <a:rPr lang="en-US" dirty="0">
                <a:cs typeface="Times New Roman" panose="02020603050405020304" pitchFamily="18" charset="0"/>
              </a:rPr>
              <a:t>Avoid inflammatory or judgmental words</a:t>
            </a:r>
          </a:p>
          <a:p>
            <a:pPr>
              <a:buClrTx/>
              <a:buSzPct val="100000"/>
              <a:buFont typeface="Arial" panose="020B0604020202020204" pitchFamily="34" charset="0"/>
              <a:buChar char="•"/>
            </a:pPr>
            <a:r>
              <a:rPr lang="en-US" dirty="0">
                <a:cs typeface="Times New Roman" panose="02020603050405020304" pitchFamily="18" charset="0"/>
              </a:rPr>
              <a:t>Don’t draw legal conclusions about perceived violations of the law</a:t>
            </a:r>
          </a:p>
          <a:p>
            <a:pPr lvl="0">
              <a:buClrTx/>
              <a:buSzPct val="100000"/>
              <a:buFont typeface="Arial" panose="020B0604020202020204" pitchFamily="34" charset="0"/>
              <a:buChar char="•"/>
            </a:pPr>
            <a:endParaRPr lang="en-US" sz="2400" dirty="0">
              <a:cs typeface="Times New Roman" panose="02020603050405020304" pitchFamily="18" charset="0"/>
            </a:endParaRPr>
          </a:p>
          <a:p>
            <a:endParaRPr lang="en-US" dirty="0"/>
          </a:p>
        </p:txBody>
      </p:sp>
    </p:spTree>
    <p:extLst>
      <p:ext uri="{BB962C8B-B14F-4D97-AF65-F5344CB8AC3E}">
        <p14:creationId xmlns:p14="http://schemas.microsoft.com/office/powerpoint/2010/main" val="27759463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3B161-E85B-4ABD-B166-86EFC8F3EA0F}"/>
              </a:ext>
            </a:extLst>
          </p:cNvPr>
          <p:cNvSpPr>
            <a:spLocks noGrp="1"/>
          </p:cNvSpPr>
          <p:nvPr>
            <p:ph type="title"/>
          </p:nvPr>
        </p:nvSpPr>
        <p:spPr>
          <a:xfrm>
            <a:off x="2438400" y="228600"/>
            <a:ext cx="7467600" cy="1066800"/>
          </a:xfrm>
        </p:spPr>
        <p:txBody>
          <a:bodyPr/>
          <a:lstStyle/>
          <a:p>
            <a:r>
              <a:rPr lang="en-US" b="1" dirty="0">
                <a:solidFill>
                  <a:schemeClr val="tx1"/>
                </a:solidFill>
                <a:effectLst/>
                <a:cs typeface="Times New Roman" panose="02020603050405020304" pitchFamily="18" charset="0"/>
              </a:rPr>
              <a:t>Report</a:t>
            </a:r>
            <a:endParaRPr lang="en-US" dirty="0"/>
          </a:p>
        </p:txBody>
      </p:sp>
      <p:sp>
        <p:nvSpPr>
          <p:cNvPr id="3" name="Content Placeholder 2">
            <a:extLst>
              <a:ext uri="{FF2B5EF4-FFF2-40B4-BE49-F238E27FC236}">
                <a16:creationId xmlns:a16="http://schemas.microsoft.com/office/drawing/2014/main" id="{5CD9BAD5-D86E-47B5-B51C-FA9D7CFF1258}"/>
              </a:ext>
            </a:extLst>
          </p:cNvPr>
          <p:cNvSpPr>
            <a:spLocks noGrp="1"/>
          </p:cNvSpPr>
          <p:nvPr>
            <p:ph idx="1"/>
          </p:nvPr>
        </p:nvSpPr>
        <p:spPr>
          <a:xfrm>
            <a:off x="2286000" y="1258910"/>
            <a:ext cx="8001000" cy="5294290"/>
          </a:xfrm>
        </p:spPr>
        <p:txBody>
          <a:bodyPr/>
          <a:lstStyle/>
          <a:p>
            <a:pPr>
              <a:buClrTx/>
              <a:buSzPct val="100000"/>
              <a:buFont typeface="Arial" panose="020B0604020202020204" pitchFamily="34" charset="0"/>
              <a:buChar char="•"/>
            </a:pPr>
            <a:r>
              <a:rPr lang="en-US" dirty="0">
                <a:cs typeface="Times New Roman" panose="02020603050405020304" pitchFamily="18" charset="0"/>
              </a:rPr>
              <a:t>Point out all contradictions between witnesses, documents, interviews and if you could resolve those contradictions</a:t>
            </a:r>
          </a:p>
          <a:p>
            <a:pPr lvl="0">
              <a:buClrTx/>
              <a:buSzPct val="100000"/>
              <a:buFont typeface="Arial" panose="020B0604020202020204" pitchFamily="34" charset="0"/>
              <a:buChar char="•"/>
            </a:pPr>
            <a:r>
              <a:rPr lang="en-US" dirty="0">
                <a:cs typeface="Times New Roman" panose="02020603050405020304" pitchFamily="18" charset="0"/>
              </a:rPr>
              <a:t>Record other significant events that occurred (i.e. witness acted puzzled by a question and asked for a restroom break but returned 10 minutes later with a very specific response that matched the response of the subject of the investigation)</a:t>
            </a:r>
          </a:p>
          <a:p>
            <a:pPr lvl="0">
              <a:buClrTx/>
              <a:buSzPct val="100000"/>
              <a:buFont typeface="Arial" panose="020B0604020202020204" pitchFamily="34" charset="0"/>
              <a:buChar char="•"/>
            </a:pPr>
            <a:r>
              <a:rPr lang="en-US" dirty="0">
                <a:cs typeface="Times New Roman" panose="02020603050405020304" pitchFamily="18" charset="0"/>
              </a:rPr>
              <a:t>Be brief, but tell the complete story</a:t>
            </a:r>
          </a:p>
          <a:p>
            <a:pPr lvl="0">
              <a:buClrTx/>
              <a:buSzPct val="100000"/>
              <a:buFont typeface="Arial" panose="020B0604020202020204" pitchFamily="34" charset="0"/>
              <a:buChar char="•"/>
            </a:pPr>
            <a:r>
              <a:rPr lang="en-US" dirty="0">
                <a:cs typeface="Times New Roman" panose="02020603050405020304" pitchFamily="18" charset="0"/>
              </a:rPr>
              <a:t>Determine whether the claims are substantiated, unsubstantiated or inconclusive</a:t>
            </a:r>
          </a:p>
          <a:p>
            <a:pPr marL="0" indent="0">
              <a:buSzPct val="100000"/>
              <a:buNone/>
            </a:pPr>
            <a:endParaRPr lang="en-US" sz="2400" dirty="0">
              <a:cs typeface="Times New Roman" panose="02020603050405020304" pitchFamily="18" charset="0"/>
            </a:endParaRPr>
          </a:p>
          <a:p>
            <a:endParaRPr lang="en-US" dirty="0"/>
          </a:p>
        </p:txBody>
      </p:sp>
    </p:spTree>
    <p:extLst>
      <p:ext uri="{BB962C8B-B14F-4D97-AF65-F5344CB8AC3E}">
        <p14:creationId xmlns:p14="http://schemas.microsoft.com/office/powerpoint/2010/main" val="10455880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3B161-E85B-4ABD-B166-86EFC8F3EA0F}"/>
              </a:ext>
            </a:extLst>
          </p:cNvPr>
          <p:cNvSpPr>
            <a:spLocks noGrp="1"/>
          </p:cNvSpPr>
          <p:nvPr>
            <p:ph type="title"/>
          </p:nvPr>
        </p:nvSpPr>
        <p:spPr>
          <a:xfrm>
            <a:off x="2438400" y="228600"/>
            <a:ext cx="7467600" cy="1066800"/>
          </a:xfrm>
        </p:spPr>
        <p:txBody>
          <a:bodyPr/>
          <a:lstStyle/>
          <a:p>
            <a:r>
              <a:rPr lang="en-US" b="1" dirty="0">
                <a:solidFill>
                  <a:schemeClr val="tx1"/>
                </a:solidFill>
                <a:effectLst/>
                <a:cs typeface="Times New Roman" panose="02020603050405020304" pitchFamily="18" charset="0"/>
              </a:rPr>
              <a:t>Report</a:t>
            </a:r>
            <a:endParaRPr lang="en-US" dirty="0"/>
          </a:p>
        </p:txBody>
      </p:sp>
      <p:sp>
        <p:nvSpPr>
          <p:cNvPr id="3" name="Content Placeholder 2">
            <a:extLst>
              <a:ext uri="{FF2B5EF4-FFF2-40B4-BE49-F238E27FC236}">
                <a16:creationId xmlns:a16="http://schemas.microsoft.com/office/drawing/2014/main" id="{5CD9BAD5-D86E-47B5-B51C-FA9D7CFF1258}"/>
              </a:ext>
            </a:extLst>
          </p:cNvPr>
          <p:cNvSpPr>
            <a:spLocks noGrp="1"/>
          </p:cNvSpPr>
          <p:nvPr>
            <p:ph idx="1"/>
          </p:nvPr>
        </p:nvSpPr>
        <p:spPr>
          <a:xfrm>
            <a:off x="2286000" y="1258911"/>
            <a:ext cx="8001000" cy="3997325"/>
          </a:xfrm>
        </p:spPr>
        <p:txBody>
          <a:bodyPr/>
          <a:lstStyle/>
          <a:p>
            <a:pPr>
              <a:buClrTx/>
              <a:buSzPct val="100000"/>
              <a:buFont typeface="Arial" panose="020B0604020202020204" pitchFamily="34" charset="0"/>
              <a:buChar char="•"/>
            </a:pPr>
            <a:r>
              <a:rPr lang="en-US" sz="3600" u="sng" dirty="0">
                <a:cs typeface="Times New Roman" panose="02020603050405020304" pitchFamily="18" charset="0"/>
              </a:rPr>
              <a:t>If requested</a:t>
            </a:r>
            <a:r>
              <a:rPr lang="en-US" sz="3600" dirty="0">
                <a:cs typeface="Times New Roman" panose="02020603050405020304" pitchFamily="18" charset="0"/>
              </a:rPr>
              <a:t>, report the following:</a:t>
            </a:r>
          </a:p>
          <a:p>
            <a:pPr lvl="1">
              <a:buClrTx/>
              <a:buSzPct val="100000"/>
              <a:buFont typeface="Arial" panose="020B0604020202020204" pitchFamily="34" charset="0"/>
              <a:buChar char="•"/>
            </a:pPr>
            <a:r>
              <a:rPr lang="en-US" sz="3200" dirty="0">
                <a:cs typeface="Times New Roman" panose="02020603050405020304" pitchFamily="18" charset="0"/>
              </a:rPr>
              <a:t>Note whether internal controls were followed and if not where was the breakdown in protocol</a:t>
            </a:r>
          </a:p>
          <a:p>
            <a:pPr lvl="1">
              <a:buClrTx/>
              <a:buSzPct val="100000"/>
              <a:buFont typeface="Arial" panose="020B0604020202020204" pitchFamily="34" charset="0"/>
              <a:buChar char="•"/>
            </a:pPr>
            <a:r>
              <a:rPr lang="en-US" sz="3200" dirty="0">
                <a:cs typeface="Times New Roman" panose="02020603050405020304" pitchFamily="18" charset="0"/>
              </a:rPr>
              <a:t>Recommendations for disciplinary action, corrective action or preventative action</a:t>
            </a:r>
          </a:p>
          <a:p>
            <a:pPr lvl="1">
              <a:buClrTx/>
              <a:buSzPct val="100000"/>
              <a:buFont typeface="Arial" panose="020B0604020202020204" pitchFamily="34" charset="0"/>
              <a:buChar char="•"/>
            </a:pPr>
            <a:endParaRPr lang="en-US" dirty="0">
              <a:effectLst/>
              <a:cs typeface="Times New Roman" panose="02020603050405020304" pitchFamily="18" charset="0"/>
            </a:endParaRPr>
          </a:p>
          <a:p>
            <a:pPr marL="0" indent="0">
              <a:buSzPct val="100000"/>
              <a:buNone/>
            </a:pPr>
            <a:endParaRPr lang="en-US" sz="2400" dirty="0">
              <a:cs typeface="Times New Roman" panose="02020603050405020304" pitchFamily="18" charset="0"/>
            </a:endParaRPr>
          </a:p>
          <a:p>
            <a:endParaRPr lang="en-US" dirty="0"/>
          </a:p>
        </p:txBody>
      </p:sp>
    </p:spTree>
    <p:extLst>
      <p:ext uri="{BB962C8B-B14F-4D97-AF65-F5344CB8AC3E}">
        <p14:creationId xmlns:p14="http://schemas.microsoft.com/office/powerpoint/2010/main" val="278746008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9554" name="Rectangle 2"/>
          <p:cNvSpPr>
            <a:spLocks noGrp="1" noChangeArrowheads="1"/>
          </p:cNvSpPr>
          <p:nvPr>
            <p:ph type="title"/>
          </p:nvPr>
        </p:nvSpPr>
        <p:spPr/>
        <p:txBody>
          <a:bodyPr/>
          <a:lstStyle/>
          <a:p>
            <a:pPr eaLnBrk="1" hangingPunct="1"/>
            <a:r>
              <a:rPr lang="en-US" altLang="en-US" sz="4000" b="1" dirty="0">
                <a:cs typeface="Times New Roman" panose="02020603050405020304" pitchFamily="18" charset="0"/>
              </a:rPr>
              <a:t>Prompt and Remedial Action</a:t>
            </a:r>
            <a:r>
              <a:rPr lang="en-US" altLang="en-US" sz="4000" b="1" dirty="0"/>
              <a:t> </a:t>
            </a:r>
          </a:p>
        </p:txBody>
      </p:sp>
      <p:sp>
        <p:nvSpPr>
          <p:cNvPr id="279555" name="Rectangle 3"/>
          <p:cNvSpPr>
            <a:spLocks noGrp="1" noChangeArrowheads="1"/>
          </p:cNvSpPr>
          <p:nvPr>
            <p:ph type="body" idx="1"/>
          </p:nvPr>
        </p:nvSpPr>
        <p:spPr>
          <a:xfrm>
            <a:off x="2362200" y="1752600"/>
            <a:ext cx="7848600" cy="4648200"/>
          </a:xfrm>
        </p:spPr>
        <p:txBody>
          <a:bodyPr/>
          <a:lstStyle/>
          <a:p>
            <a:pPr eaLnBrk="1" hangingPunct="1">
              <a:buClrTx/>
              <a:buSzPct val="100000"/>
              <a:buFont typeface="Arial" panose="020B0604020202020204" pitchFamily="34" charset="0"/>
              <a:buChar char="•"/>
            </a:pPr>
            <a:r>
              <a:rPr lang="en-US" altLang="en-US" dirty="0">
                <a:effectLst/>
                <a:cs typeface="Times New Roman" panose="02020603050405020304" pitchFamily="18" charset="0"/>
              </a:rPr>
              <a:t>In most cases prompt remedial action means immediate action that stops the harassing conduct</a:t>
            </a:r>
          </a:p>
          <a:p>
            <a:pPr eaLnBrk="1" hangingPunct="1">
              <a:buClrTx/>
              <a:buSzPct val="100000"/>
              <a:buFont typeface="Arial" panose="020B0604020202020204" pitchFamily="34" charset="0"/>
              <a:buChar char="•"/>
            </a:pPr>
            <a:endParaRPr lang="en-US" altLang="en-US" dirty="0">
              <a:effectLst/>
              <a:cs typeface="Times New Roman" panose="02020603050405020304" pitchFamily="18" charset="0"/>
            </a:endParaRPr>
          </a:p>
          <a:p>
            <a:pPr eaLnBrk="1" hangingPunct="1">
              <a:buClrTx/>
              <a:buSzPct val="100000"/>
              <a:buFont typeface="Arial" panose="020B0604020202020204" pitchFamily="34" charset="0"/>
              <a:buChar char="•"/>
            </a:pPr>
            <a:r>
              <a:rPr lang="en-US" altLang="en-US" dirty="0">
                <a:effectLst/>
                <a:cs typeface="Times New Roman" panose="02020603050405020304" pitchFamily="18" charset="0"/>
              </a:rPr>
              <a:t>If you witness it, address it immediately</a:t>
            </a:r>
          </a:p>
          <a:p>
            <a:pPr eaLnBrk="1" hangingPunct="1">
              <a:buClrTx/>
              <a:buSzPct val="100000"/>
              <a:buFont typeface="Arial" panose="020B0604020202020204" pitchFamily="34" charset="0"/>
              <a:buChar char="•"/>
            </a:pPr>
            <a:endParaRPr lang="en-US" altLang="en-US" dirty="0">
              <a:effectLst/>
              <a:cs typeface="Times New Roman" panose="02020603050405020304" pitchFamily="18" charset="0"/>
            </a:endParaRPr>
          </a:p>
          <a:p>
            <a:pPr eaLnBrk="1" hangingPunct="1">
              <a:buClrTx/>
              <a:buSzPct val="100000"/>
              <a:buFont typeface="Arial" panose="020B0604020202020204" pitchFamily="34" charset="0"/>
              <a:buChar char="•"/>
            </a:pPr>
            <a:r>
              <a:rPr lang="en-US" altLang="en-US" dirty="0">
                <a:effectLst/>
                <a:cs typeface="Times New Roman" panose="02020603050405020304" pitchFamily="18" charset="0"/>
              </a:rPr>
              <a:t>Success = harassment stopped!</a:t>
            </a:r>
          </a:p>
        </p:txBody>
      </p:sp>
    </p:spTree>
    <p:extLst>
      <p:ext uri="{BB962C8B-B14F-4D97-AF65-F5344CB8AC3E}">
        <p14:creationId xmlns:p14="http://schemas.microsoft.com/office/powerpoint/2010/main" val="5000468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 fill="hold" grpId="0" nodeType="afterEffect">
                                  <p:stCondLst>
                                    <p:cond delay="0"/>
                                  </p:stCondLst>
                                  <p:childTnLst>
                                    <p:set>
                                      <p:cBhvr>
                                        <p:cTn id="6" dur="1" fill="hold">
                                          <p:stCondLst>
                                            <p:cond delay="0"/>
                                          </p:stCondLst>
                                        </p:cTn>
                                        <p:tgtEl>
                                          <p:spTgt spid="279554"/>
                                        </p:tgtEl>
                                        <p:attrNameLst>
                                          <p:attrName>style.visibility</p:attrName>
                                        </p:attrNameLst>
                                      </p:cBhvr>
                                      <p:to>
                                        <p:strVal val="visible"/>
                                      </p:to>
                                    </p:set>
                                    <p:anim calcmode="lin" valueType="num">
                                      <p:cBhvr>
                                        <p:cTn id="7" dur="500" fill="hold"/>
                                        <p:tgtEl>
                                          <p:spTgt spid="279554"/>
                                        </p:tgtEl>
                                        <p:attrNameLst>
                                          <p:attrName>ppt_x</p:attrName>
                                        </p:attrNameLst>
                                      </p:cBhvr>
                                      <p:tavLst>
                                        <p:tav tm="0">
                                          <p:val>
                                            <p:strVal val="#ppt_x"/>
                                          </p:val>
                                        </p:tav>
                                        <p:tav tm="100000">
                                          <p:val>
                                            <p:strVal val="#ppt_x"/>
                                          </p:val>
                                        </p:tav>
                                      </p:tavLst>
                                    </p:anim>
                                    <p:anim calcmode="lin" valueType="num">
                                      <p:cBhvr>
                                        <p:cTn id="8" dur="500" fill="hold"/>
                                        <p:tgtEl>
                                          <p:spTgt spid="279554"/>
                                        </p:tgtEl>
                                        <p:attrNameLst>
                                          <p:attrName>ppt_y</p:attrName>
                                        </p:attrNameLst>
                                      </p:cBhvr>
                                      <p:tavLst>
                                        <p:tav tm="0">
                                          <p:val>
                                            <p:strVal val="#ppt_y-#ppt_h/2"/>
                                          </p:val>
                                        </p:tav>
                                        <p:tav tm="100000">
                                          <p:val>
                                            <p:strVal val="#ppt_y"/>
                                          </p:val>
                                        </p:tav>
                                      </p:tavLst>
                                    </p:anim>
                                    <p:anim calcmode="lin" valueType="num">
                                      <p:cBhvr>
                                        <p:cTn id="9" dur="500" fill="hold"/>
                                        <p:tgtEl>
                                          <p:spTgt spid="279554"/>
                                        </p:tgtEl>
                                        <p:attrNameLst>
                                          <p:attrName>ppt_w</p:attrName>
                                        </p:attrNameLst>
                                      </p:cBhvr>
                                      <p:tavLst>
                                        <p:tav tm="0">
                                          <p:val>
                                            <p:strVal val="#ppt_w"/>
                                          </p:val>
                                        </p:tav>
                                        <p:tav tm="100000">
                                          <p:val>
                                            <p:strVal val="#ppt_w"/>
                                          </p:val>
                                        </p:tav>
                                      </p:tavLst>
                                    </p:anim>
                                    <p:anim calcmode="lin" valueType="num">
                                      <p:cBhvr>
                                        <p:cTn id="10" dur="500" fill="hold"/>
                                        <p:tgtEl>
                                          <p:spTgt spid="279554"/>
                                        </p:tgtEl>
                                        <p:attrNameLst>
                                          <p:attrName>ppt_h</p:attrName>
                                        </p:attrNameLst>
                                      </p:cBhvr>
                                      <p:tavLst>
                                        <p:tav tm="0">
                                          <p:val>
                                            <p:fltVal val="0"/>
                                          </p:val>
                                        </p:tav>
                                        <p:tav tm="100000">
                                          <p:val>
                                            <p:strVal val="#ppt_h"/>
                                          </p:val>
                                        </p:tav>
                                      </p:tavLst>
                                    </p:anim>
                                  </p:childTnLst>
                                </p:cTn>
                              </p:par>
                            </p:childTnLst>
                          </p:cTn>
                        </p:par>
                        <p:par>
                          <p:cTn id="11" fill="hold" nodeType="afterGroup">
                            <p:stCondLst>
                              <p:cond delay="500"/>
                            </p:stCondLst>
                            <p:childTnLst>
                              <p:par>
                                <p:cTn id="12" presetID="2" presetClass="entr" presetSubtype="8" fill="hold" grpId="0" nodeType="afterEffect">
                                  <p:stCondLst>
                                    <p:cond delay="0"/>
                                  </p:stCondLst>
                                  <p:childTnLst>
                                    <p:set>
                                      <p:cBhvr>
                                        <p:cTn id="13" dur="1" fill="hold">
                                          <p:stCondLst>
                                            <p:cond delay="0"/>
                                          </p:stCondLst>
                                        </p:cTn>
                                        <p:tgtEl>
                                          <p:spTgt spid="279555">
                                            <p:txEl>
                                              <p:pRg st="0" end="0"/>
                                            </p:txEl>
                                          </p:spTgt>
                                        </p:tgtEl>
                                        <p:attrNameLst>
                                          <p:attrName>style.visibility</p:attrName>
                                        </p:attrNameLst>
                                      </p:cBhvr>
                                      <p:to>
                                        <p:strVal val="visible"/>
                                      </p:to>
                                    </p:set>
                                    <p:anim calcmode="lin" valueType="num">
                                      <p:cBhvr additive="base">
                                        <p:cTn id="14" dur="500" fill="hold"/>
                                        <p:tgtEl>
                                          <p:spTgt spid="279555">
                                            <p:txEl>
                                              <p:pRg st="0" end="0"/>
                                            </p:txEl>
                                          </p:spTgt>
                                        </p:tgtEl>
                                        <p:attrNameLst>
                                          <p:attrName>ppt_x</p:attrName>
                                        </p:attrNameLst>
                                      </p:cBhvr>
                                      <p:tavLst>
                                        <p:tav tm="0">
                                          <p:val>
                                            <p:strVal val="0-#ppt_w/2"/>
                                          </p:val>
                                        </p:tav>
                                        <p:tav tm="100000">
                                          <p:val>
                                            <p:strVal val="#ppt_x"/>
                                          </p:val>
                                        </p:tav>
                                      </p:tavLst>
                                    </p:anim>
                                    <p:anim calcmode="lin" valueType="num">
                                      <p:cBhvr additive="base">
                                        <p:cTn id="15" dur="500" fill="hold"/>
                                        <p:tgtEl>
                                          <p:spTgt spid="279555">
                                            <p:txEl>
                                              <p:pRg st="0" end="0"/>
                                            </p:txEl>
                                          </p:spTgt>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2" presetClass="entr" presetSubtype="8" fill="hold" grpId="0" nodeType="afterEffect">
                                  <p:stCondLst>
                                    <p:cond delay="0"/>
                                  </p:stCondLst>
                                  <p:childTnLst>
                                    <p:set>
                                      <p:cBhvr>
                                        <p:cTn id="18" dur="1" fill="hold">
                                          <p:stCondLst>
                                            <p:cond delay="0"/>
                                          </p:stCondLst>
                                        </p:cTn>
                                        <p:tgtEl>
                                          <p:spTgt spid="279555">
                                            <p:txEl>
                                              <p:pRg st="2" end="2"/>
                                            </p:txEl>
                                          </p:spTgt>
                                        </p:tgtEl>
                                        <p:attrNameLst>
                                          <p:attrName>style.visibility</p:attrName>
                                        </p:attrNameLst>
                                      </p:cBhvr>
                                      <p:to>
                                        <p:strVal val="visible"/>
                                      </p:to>
                                    </p:set>
                                    <p:anim calcmode="lin" valueType="num">
                                      <p:cBhvr additive="base">
                                        <p:cTn id="19" dur="500" fill="hold"/>
                                        <p:tgtEl>
                                          <p:spTgt spid="27955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79555">
                                            <p:txEl>
                                              <p:pRg st="2" end="2"/>
                                            </p:txEl>
                                          </p:spTgt>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279555">
                                            <p:txEl>
                                              <p:pRg st="4" end="4"/>
                                            </p:txEl>
                                          </p:spTgt>
                                        </p:tgtEl>
                                        <p:attrNameLst>
                                          <p:attrName>style.visibility</p:attrName>
                                        </p:attrNameLst>
                                      </p:cBhvr>
                                      <p:to>
                                        <p:strVal val="visible"/>
                                      </p:to>
                                    </p:set>
                                    <p:anim calcmode="lin" valueType="num">
                                      <p:cBhvr additive="base">
                                        <p:cTn id="24" dur="500" fill="hold"/>
                                        <p:tgtEl>
                                          <p:spTgt spid="279555">
                                            <p:txEl>
                                              <p:pRg st="4" end="4"/>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27955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9554" grpId="0" autoUpdateAnimBg="0"/>
      <p:bldP spid="279555" grpId="0" build="p" bldLvl="5" autoUpdateAnimBg="0"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2E454-ABA7-4744-B238-A661229D9B77}"/>
              </a:ext>
            </a:extLst>
          </p:cNvPr>
          <p:cNvSpPr>
            <a:spLocks noGrp="1"/>
          </p:cNvSpPr>
          <p:nvPr>
            <p:ph type="title"/>
          </p:nvPr>
        </p:nvSpPr>
        <p:spPr>
          <a:xfrm>
            <a:off x="838200" y="365125"/>
            <a:ext cx="10515600" cy="1002499"/>
          </a:xfrm>
        </p:spPr>
        <p:txBody>
          <a:bodyPr/>
          <a:lstStyle/>
          <a:p>
            <a:r>
              <a:rPr lang="en-US" dirty="0"/>
              <a:t>FMLA – Leave Entitlement</a:t>
            </a:r>
          </a:p>
        </p:txBody>
      </p:sp>
      <p:sp>
        <p:nvSpPr>
          <p:cNvPr id="3" name="Content Placeholder 2">
            <a:extLst>
              <a:ext uri="{FF2B5EF4-FFF2-40B4-BE49-F238E27FC236}">
                <a16:creationId xmlns:a16="http://schemas.microsoft.com/office/drawing/2014/main" id="{6E0EB0CF-998E-41BC-8748-A34ED106C499}"/>
              </a:ext>
            </a:extLst>
          </p:cNvPr>
          <p:cNvSpPr>
            <a:spLocks noGrp="1"/>
          </p:cNvSpPr>
          <p:nvPr>
            <p:ph idx="1"/>
          </p:nvPr>
        </p:nvSpPr>
        <p:spPr>
          <a:xfrm>
            <a:off x="838200" y="1502797"/>
            <a:ext cx="10515600" cy="4674166"/>
          </a:xfrm>
        </p:spPr>
        <p:txBody>
          <a:bodyPr>
            <a:normAutofit fontScale="85000" lnSpcReduction="20000"/>
          </a:bodyPr>
          <a:lstStyle/>
          <a:p>
            <a:pPr marL="0" indent="0">
              <a:buNone/>
            </a:pPr>
            <a:r>
              <a:rPr lang="en-US" dirty="0"/>
              <a:t>Eligible employees may take up to 12 workweeks of leave in a 12-month period for one or more of the following reasons: </a:t>
            </a:r>
          </a:p>
          <a:p>
            <a:pPr marL="0" indent="0">
              <a:buNone/>
            </a:pPr>
            <a:r>
              <a:rPr lang="en-US" dirty="0"/>
              <a:t>• The birth of a son or daughter or placement of a son or daughter with the employee for adoption or foster care; </a:t>
            </a:r>
          </a:p>
          <a:p>
            <a:pPr marL="0" indent="0">
              <a:buNone/>
            </a:pPr>
            <a:r>
              <a:rPr lang="en-US" dirty="0"/>
              <a:t>• To care for a spouse, son, daughter, or parent who has a serious health condition;</a:t>
            </a:r>
          </a:p>
          <a:p>
            <a:pPr marL="0" indent="0">
              <a:buNone/>
            </a:pPr>
            <a:r>
              <a:rPr lang="en-US" dirty="0"/>
              <a:t>• For a serious health condition that makes the employee unable to perform the essential functions of his or her job; or </a:t>
            </a:r>
          </a:p>
          <a:p>
            <a:pPr marL="0" indent="0">
              <a:buNone/>
            </a:pPr>
            <a:r>
              <a:rPr lang="en-US" dirty="0"/>
              <a:t>• For any qualifying exigency arising out of the fact that a spouse, son, daughter, or parent is a military member on covered active duty or call to covered active duty status. </a:t>
            </a:r>
          </a:p>
          <a:p>
            <a:pPr marL="0" indent="0">
              <a:buNone/>
            </a:pPr>
            <a:r>
              <a:rPr lang="en-US" dirty="0"/>
              <a:t>• An eligible employee may also take up to 26 workweeks of leave during a "single 12-month period" to care for a covered servicemember with a serious injury or illness, when the employee is the spouse, son, daughter, parent, or next of kin of the servicemember. The "single 12-month period" for military caregiver leave is different from the 12-month period used for other FMLA leave reasons. </a:t>
            </a:r>
          </a:p>
        </p:txBody>
      </p:sp>
    </p:spTree>
    <p:extLst>
      <p:ext uri="{BB962C8B-B14F-4D97-AF65-F5344CB8AC3E}">
        <p14:creationId xmlns:p14="http://schemas.microsoft.com/office/powerpoint/2010/main" val="343622492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9554" name="Rectangle 2"/>
          <p:cNvSpPr>
            <a:spLocks noGrp="1" noChangeArrowheads="1"/>
          </p:cNvSpPr>
          <p:nvPr>
            <p:ph type="title"/>
          </p:nvPr>
        </p:nvSpPr>
        <p:spPr/>
        <p:txBody>
          <a:bodyPr/>
          <a:lstStyle/>
          <a:p>
            <a:pPr eaLnBrk="1" hangingPunct="1"/>
            <a:r>
              <a:rPr lang="en-US" altLang="en-US" sz="4000" b="1" dirty="0">
                <a:cs typeface="Times New Roman" panose="02020603050405020304" pitchFamily="18" charset="0"/>
              </a:rPr>
              <a:t>Prompt and Remedial Action</a:t>
            </a:r>
            <a:r>
              <a:rPr lang="en-US" altLang="en-US" sz="4000" b="1" dirty="0"/>
              <a:t> </a:t>
            </a:r>
          </a:p>
        </p:txBody>
      </p:sp>
      <p:sp>
        <p:nvSpPr>
          <p:cNvPr id="279555" name="Rectangle 3"/>
          <p:cNvSpPr>
            <a:spLocks noGrp="1" noChangeArrowheads="1"/>
          </p:cNvSpPr>
          <p:nvPr>
            <p:ph type="body" idx="1"/>
          </p:nvPr>
        </p:nvSpPr>
        <p:spPr>
          <a:xfrm>
            <a:off x="2362200" y="1447800"/>
            <a:ext cx="7848600" cy="4953000"/>
          </a:xfrm>
        </p:spPr>
        <p:txBody>
          <a:bodyPr/>
          <a:lstStyle/>
          <a:p>
            <a:pPr eaLnBrk="1" hangingPunct="1">
              <a:buClrTx/>
              <a:buSzPct val="100000"/>
              <a:buFont typeface="Arial" panose="020B0604020202020204" pitchFamily="34" charset="0"/>
              <a:buChar char="•"/>
            </a:pPr>
            <a:r>
              <a:rPr lang="en-US" altLang="en-US" dirty="0">
                <a:effectLst/>
                <a:cs typeface="Times New Roman" panose="02020603050405020304" pitchFamily="18" charset="0"/>
              </a:rPr>
              <a:t>Temporary transfer</a:t>
            </a:r>
          </a:p>
          <a:p>
            <a:pPr eaLnBrk="1" hangingPunct="1">
              <a:buClrTx/>
              <a:buSzPct val="100000"/>
              <a:buFont typeface="Arial" panose="020B0604020202020204" pitchFamily="34" charset="0"/>
              <a:buChar char="•"/>
            </a:pPr>
            <a:r>
              <a:rPr lang="en-US" altLang="en-US" dirty="0">
                <a:effectLst/>
              </a:rPr>
              <a:t>Oral reprimand</a:t>
            </a:r>
          </a:p>
          <a:p>
            <a:pPr eaLnBrk="1" hangingPunct="1">
              <a:buClrTx/>
              <a:buSzPct val="100000"/>
              <a:buFont typeface="Arial" panose="020B0604020202020204" pitchFamily="34" charset="0"/>
              <a:buChar char="•"/>
            </a:pPr>
            <a:r>
              <a:rPr lang="en-US" altLang="en-US" dirty="0">
                <a:effectLst/>
              </a:rPr>
              <a:t>Convene meeting to discuss</a:t>
            </a:r>
          </a:p>
          <a:p>
            <a:pPr eaLnBrk="1" hangingPunct="1">
              <a:buClrTx/>
              <a:buSzPct val="100000"/>
              <a:buFont typeface="Arial" panose="020B0604020202020204" pitchFamily="34" charset="0"/>
              <a:buChar char="•"/>
            </a:pPr>
            <a:r>
              <a:rPr lang="en-US" altLang="en-US" dirty="0">
                <a:effectLst/>
              </a:rPr>
              <a:t>Report to supervisor</a:t>
            </a:r>
          </a:p>
          <a:p>
            <a:pPr eaLnBrk="1" hangingPunct="1">
              <a:buClrTx/>
              <a:buSzPct val="100000"/>
              <a:buFont typeface="Arial" panose="020B0604020202020204" pitchFamily="34" charset="0"/>
              <a:buChar char="•"/>
            </a:pPr>
            <a:r>
              <a:rPr lang="en-US" altLang="en-US" dirty="0">
                <a:effectLst/>
              </a:rPr>
              <a:t>Investigate</a:t>
            </a:r>
          </a:p>
          <a:p>
            <a:pPr eaLnBrk="1" hangingPunct="1">
              <a:buClrTx/>
              <a:buSzPct val="100000"/>
              <a:buFont typeface="Arial" panose="020B0604020202020204" pitchFamily="34" charset="0"/>
              <a:buChar char="•"/>
            </a:pPr>
            <a:r>
              <a:rPr lang="en-US" altLang="en-US" dirty="0">
                <a:effectLst/>
              </a:rPr>
              <a:t>Discipline</a:t>
            </a:r>
          </a:p>
          <a:p>
            <a:pPr eaLnBrk="1" hangingPunct="1">
              <a:buClrTx/>
              <a:buSzPct val="100000"/>
              <a:buFont typeface="Arial" panose="020B0604020202020204" pitchFamily="34" charset="0"/>
              <a:buChar char="•"/>
            </a:pPr>
            <a:r>
              <a:rPr lang="en-US" altLang="en-US" dirty="0">
                <a:effectLst/>
              </a:rPr>
              <a:t>Permanent reassignment</a:t>
            </a:r>
          </a:p>
          <a:p>
            <a:pPr lvl="1" eaLnBrk="1" hangingPunct="1">
              <a:buClrTx/>
              <a:buSzPct val="100000"/>
              <a:buFont typeface="Arial" panose="020B0604020202020204" pitchFamily="34" charset="0"/>
              <a:buChar char="•"/>
            </a:pPr>
            <a:endParaRPr lang="en-US" altLang="en-US" dirty="0">
              <a:effectLst/>
            </a:endParaRPr>
          </a:p>
          <a:p>
            <a:pPr eaLnBrk="1" hangingPunct="1">
              <a:buClrTx/>
              <a:buSzPct val="100000"/>
              <a:buFont typeface="Arial" panose="020B0604020202020204" pitchFamily="34" charset="0"/>
              <a:buChar char="•"/>
            </a:pPr>
            <a:endParaRPr lang="en-US" altLang="en-US" dirty="0">
              <a:effectLst/>
              <a:cs typeface="Times New Roman" panose="02020603050405020304" pitchFamily="18" charset="0"/>
            </a:endParaRPr>
          </a:p>
        </p:txBody>
      </p:sp>
    </p:spTree>
    <p:extLst>
      <p:ext uri="{BB962C8B-B14F-4D97-AF65-F5344CB8AC3E}">
        <p14:creationId xmlns:p14="http://schemas.microsoft.com/office/powerpoint/2010/main" val="34805371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 fill="hold" grpId="0" nodeType="afterEffect">
                                  <p:stCondLst>
                                    <p:cond delay="0"/>
                                  </p:stCondLst>
                                  <p:childTnLst>
                                    <p:set>
                                      <p:cBhvr>
                                        <p:cTn id="6" dur="1" fill="hold">
                                          <p:stCondLst>
                                            <p:cond delay="0"/>
                                          </p:stCondLst>
                                        </p:cTn>
                                        <p:tgtEl>
                                          <p:spTgt spid="279554"/>
                                        </p:tgtEl>
                                        <p:attrNameLst>
                                          <p:attrName>style.visibility</p:attrName>
                                        </p:attrNameLst>
                                      </p:cBhvr>
                                      <p:to>
                                        <p:strVal val="visible"/>
                                      </p:to>
                                    </p:set>
                                    <p:anim calcmode="lin" valueType="num">
                                      <p:cBhvr>
                                        <p:cTn id="7" dur="500" fill="hold"/>
                                        <p:tgtEl>
                                          <p:spTgt spid="279554"/>
                                        </p:tgtEl>
                                        <p:attrNameLst>
                                          <p:attrName>ppt_x</p:attrName>
                                        </p:attrNameLst>
                                      </p:cBhvr>
                                      <p:tavLst>
                                        <p:tav tm="0">
                                          <p:val>
                                            <p:strVal val="#ppt_x"/>
                                          </p:val>
                                        </p:tav>
                                        <p:tav tm="100000">
                                          <p:val>
                                            <p:strVal val="#ppt_x"/>
                                          </p:val>
                                        </p:tav>
                                      </p:tavLst>
                                    </p:anim>
                                    <p:anim calcmode="lin" valueType="num">
                                      <p:cBhvr>
                                        <p:cTn id="8" dur="500" fill="hold"/>
                                        <p:tgtEl>
                                          <p:spTgt spid="279554"/>
                                        </p:tgtEl>
                                        <p:attrNameLst>
                                          <p:attrName>ppt_y</p:attrName>
                                        </p:attrNameLst>
                                      </p:cBhvr>
                                      <p:tavLst>
                                        <p:tav tm="0">
                                          <p:val>
                                            <p:strVal val="#ppt_y-#ppt_h/2"/>
                                          </p:val>
                                        </p:tav>
                                        <p:tav tm="100000">
                                          <p:val>
                                            <p:strVal val="#ppt_y"/>
                                          </p:val>
                                        </p:tav>
                                      </p:tavLst>
                                    </p:anim>
                                    <p:anim calcmode="lin" valueType="num">
                                      <p:cBhvr>
                                        <p:cTn id="9" dur="500" fill="hold"/>
                                        <p:tgtEl>
                                          <p:spTgt spid="279554"/>
                                        </p:tgtEl>
                                        <p:attrNameLst>
                                          <p:attrName>ppt_w</p:attrName>
                                        </p:attrNameLst>
                                      </p:cBhvr>
                                      <p:tavLst>
                                        <p:tav tm="0">
                                          <p:val>
                                            <p:strVal val="#ppt_w"/>
                                          </p:val>
                                        </p:tav>
                                        <p:tav tm="100000">
                                          <p:val>
                                            <p:strVal val="#ppt_w"/>
                                          </p:val>
                                        </p:tav>
                                      </p:tavLst>
                                    </p:anim>
                                    <p:anim calcmode="lin" valueType="num">
                                      <p:cBhvr>
                                        <p:cTn id="10" dur="500" fill="hold"/>
                                        <p:tgtEl>
                                          <p:spTgt spid="279554"/>
                                        </p:tgtEl>
                                        <p:attrNameLst>
                                          <p:attrName>ppt_h</p:attrName>
                                        </p:attrNameLst>
                                      </p:cBhvr>
                                      <p:tavLst>
                                        <p:tav tm="0">
                                          <p:val>
                                            <p:fltVal val="0"/>
                                          </p:val>
                                        </p:tav>
                                        <p:tav tm="100000">
                                          <p:val>
                                            <p:strVal val="#ppt_h"/>
                                          </p:val>
                                        </p:tav>
                                      </p:tavLst>
                                    </p:anim>
                                  </p:childTnLst>
                                </p:cTn>
                              </p:par>
                            </p:childTnLst>
                          </p:cTn>
                        </p:par>
                        <p:par>
                          <p:cTn id="11" fill="hold">
                            <p:stCondLst>
                              <p:cond delay="500"/>
                            </p:stCondLst>
                            <p:childTnLst>
                              <p:par>
                                <p:cTn id="12" presetID="2" presetClass="entr" presetSubtype="8" fill="hold" grpId="0" nodeType="afterEffect">
                                  <p:stCondLst>
                                    <p:cond delay="0"/>
                                  </p:stCondLst>
                                  <p:childTnLst>
                                    <p:set>
                                      <p:cBhvr>
                                        <p:cTn id="13" dur="1" fill="hold">
                                          <p:stCondLst>
                                            <p:cond delay="0"/>
                                          </p:stCondLst>
                                        </p:cTn>
                                        <p:tgtEl>
                                          <p:spTgt spid="279555">
                                            <p:txEl>
                                              <p:pRg st="0" end="0"/>
                                            </p:txEl>
                                          </p:spTgt>
                                        </p:tgtEl>
                                        <p:attrNameLst>
                                          <p:attrName>style.visibility</p:attrName>
                                        </p:attrNameLst>
                                      </p:cBhvr>
                                      <p:to>
                                        <p:strVal val="visible"/>
                                      </p:to>
                                    </p:set>
                                    <p:anim calcmode="lin" valueType="num">
                                      <p:cBhvr additive="base">
                                        <p:cTn id="14" dur="500" fill="hold"/>
                                        <p:tgtEl>
                                          <p:spTgt spid="279555">
                                            <p:txEl>
                                              <p:pRg st="0" end="0"/>
                                            </p:txEl>
                                          </p:spTgt>
                                        </p:tgtEl>
                                        <p:attrNameLst>
                                          <p:attrName>ppt_x</p:attrName>
                                        </p:attrNameLst>
                                      </p:cBhvr>
                                      <p:tavLst>
                                        <p:tav tm="0">
                                          <p:val>
                                            <p:strVal val="0-#ppt_w/2"/>
                                          </p:val>
                                        </p:tav>
                                        <p:tav tm="100000">
                                          <p:val>
                                            <p:strVal val="#ppt_x"/>
                                          </p:val>
                                        </p:tav>
                                      </p:tavLst>
                                    </p:anim>
                                    <p:anim calcmode="lin" valueType="num">
                                      <p:cBhvr additive="base">
                                        <p:cTn id="15" dur="500" fill="hold"/>
                                        <p:tgtEl>
                                          <p:spTgt spid="279555">
                                            <p:txEl>
                                              <p:pRg st="0" end="0"/>
                                            </p:txEl>
                                          </p:spTgt>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2" presetClass="entr" presetSubtype="8" fill="hold" grpId="0" nodeType="afterEffect">
                                  <p:stCondLst>
                                    <p:cond delay="0"/>
                                  </p:stCondLst>
                                  <p:childTnLst>
                                    <p:set>
                                      <p:cBhvr>
                                        <p:cTn id="18" dur="1" fill="hold">
                                          <p:stCondLst>
                                            <p:cond delay="0"/>
                                          </p:stCondLst>
                                        </p:cTn>
                                        <p:tgtEl>
                                          <p:spTgt spid="279555">
                                            <p:txEl>
                                              <p:pRg st="1" end="1"/>
                                            </p:txEl>
                                          </p:spTgt>
                                        </p:tgtEl>
                                        <p:attrNameLst>
                                          <p:attrName>style.visibility</p:attrName>
                                        </p:attrNameLst>
                                      </p:cBhvr>
                                      <p:to>
                                        <p:strVal val="visible"/>
                                      </p:to>
                                    </p:set>
                                    <p:anim calcmode="lin" valueType="num">
                                      <p:cBhvr additive="base">
                                        <p:cTn id="19" dur="500" fill="hold"/>
                                        <p:tgtEl>
                                          <p:spTgt spid="279555">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79555">
                                            <p:txEl>
                                              <p:pRg st="1" end="1"/>
                                            </p:txEl>
                                          </p:spTgt>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279555">
                                            <p:txEl>
                                              <p:pRg st="2" end="2"/>
                                            </p:txEl>
                                          </p:spTgt>
                                        </p:tgtEl>
                                        <p:attrNameLst>
                                          <p:attrName>style.visibility</p:attrName>
                                        </p:attrNameLst>
                                      </p:cBhvr>
                                      <p:to>
                                        <p:strVal val="visible"/>
                                      </p:to>
                                    </p:set>
                                    <p:anim calcmode="lin" valueType="num">
                                      <p:cBhvr additive="base">
                                        <p:cTn id="24" dur="500" fill="hold"/>
                                        <p:tgtEl>
                                          <p:spTgt spid="279555">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279555">
                                            <p:txEl>
                                              <p:pRg st="2" end="2"/>
                                            </p:txEl>
                                          </p:spTgt>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 presetClass="entr" presetSubtype="8" fill="hold" grpId="0" nodeType="afterEffect">
                                  <p:stCondLst>
                                    <p:cond delay="0"/>
                                  </p:stCondLst>
                                  <p:childTnLst>
                                    <p:set>
                                      <p:cBhvr>
                                        <p:cTn id="28" dur="1" fill="hold">
                                          <p:stCondLst>
                                            <p:cond delay="0"/>
                                          </p:stCondLst>
                                        </p:cTn>
                                        <p:tgtEl>
                                          <p:spTgt spid="279555">
                                            <p:txEl>
                                              <p:pRg st="3" end="3"/>
                                            </p:txEl>
                                          </p:spTgt>
                                        </p:tgtEl>
                                        <p:attrNameLst>
                                          <p:attrName>style.visibility</p:attrName>
                                        </p:attrNameLst>
                                      </p:cBhvr>
                                      <p:to>
                                        <p:strVal val="visible"/>
                                      </p:to>
                                    </p:set>
                                    <p:anim calcmode="lin" valueType="num">
                                      <p:cBhvr additive="base">
                                        <p:cTn id="29" dur="500" fill="hold"/>
                                        <p:tgtEl>
                                          <p:spTgt spid="279555">
                                            <p:txEl>
                                              <p:pRg st="3" end="3"/>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279555">
                                            <p:txEl>
                                              <p:pRg st="3" end="3"/>
                                            </p:txEl>
                                          </p:spTgt>
                                        </p:tgtEl>
                                        <p:attrNameLst>
                                          <p:attrName>ppt_y</p:attrName>
                                        </p:attrNameLst>
                                      </p:cBhvr>
                                      <p:tavLst>
                                        <p:tav tm="0">
                                          <p:val>
                                            <p:strVal val="#ppt_y"/>
                                          </p:val>
                                        </p:tav>
                                        <p:tav tm="100000">
                                          <p:val>
                                            <p:strVal val="#ppt_y"/>
                                          </p:val>
                                        </p:tav>
                                      </p:tavLst>
                                    </p:anim>
                                  </p:childTnLst>
                                </p:cTn>
                              </p:par>
                            </p:childTnLst>
                          </p:cTn>
                        </p:par>
                        <p:par>
                          <p:cTn id="31" fill="hold">
                            <p:stCondLst>
                              <p:cond delay="2500"/>
                            </p:stCondLst>
                            <p:childTnLst>
                              <p:par>
                                <p:cTn id="32" presetID="2" presetClass="entr" presetSubtype="8" fill="hold" grpId="0" nodeType="afterEffect">
                                  <p:stCondLst>
                                    <p:cond delay="0"/>
                                  </p:stCondLst>
                                  <p:childTnLst>
                                    <p:set>
                                      <p:cBhvr>
                                        <p:cTn id="33" dur="1" fill="hold">
                                          <p:stCondLst>
                                            <p:cond delay="0"/>
                                          </p:stCondLst>
                                        </p:cTn>
                                        <p:tgtEl>
                                          <p:spTgt spid="279555">
                                            <p:txEl>
                                              <p:pRg st="4" end="4"/>
                                            </p:txEl>
                                          </p:spTgt>
                                        </p:tgtEl>
                                        <p:attrNameLst>
                                          <p:attrName>style.visibility</p:attrName>
                                        </p:attrNameLst>
                                      </p:cBhvr>
                                      <p:to>
                                        <p:strVal val="visible"/>
                                      </p:to>
                                    </p:set>
                                    <p:anim calcmode="lin" valueType="num">
                                      <p:cBhvr additive="base">
                                        <p:cTn id="34" dur="500" fill="hold"/>
                                        <p:tgtEl>
                                          <p:spTgt spid="279555">
                                            <p:txEl>
                                              <p:pRg st="4" end="4"/>
                                            </p:txEl>
                                          </p:spTgt>
                                        </p:tgtEl>
                                        <p:attrNameLst>
                                          <p:attrName>ppt_x</p:attrName>
                                        </p:attrNameLst>
                                      </p:cBhvr>
                                      <p:tavLst>
                                        <p:tav tm="0">
                                          <p:val>
                                            <p:strVal val="0-#ppt_w/2"/>
                                          </p:val>
                                        </p:tav>
                                        <p:tav tm="100000">
                                          <p:val>
                                            <p:strVal val="#ppt_x"/>
                                          </p:val>
                                        </p:tav>
                                      </p:tavLst>
                                    </p:anim>
                                    <p:anim calcmode="lin" valueType="num">
                                      <p:cBhvr additive="base">
                                        <p:cTn id="35" dur="500" fill="hold"/>
                                        <p:tgtEl>
                                          <p:spTgt spid="279555">
                                            <p:txEl>
                                              <p:pRg st="4" end="4"/>
                                            </p:txEl>
                                          </p:spTgt>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2" presetClass="entr" presetSubtype="8" fill="hold" grpId="0" nodeType="afterEffect">
                                  <p:stCondLst>
                                    <p:cond delay="0"/>
                                  </p:stCondLst>
                                  <p:childTnLst>
                                    <p:set>
                                      <p:cBhvr>
                                        <p:cTn id="38" dur="1" fill="hold">
                                          <p:stCondLst>
                                            <p:cond delay="0"/>
                                          </p:stCondLst>
                                        </p:cTn>
                                        <p:tgtEl>
                                          <p:spTgt spid="279555">
                                            <p:txEl>
                                              <p:pRg st="5" end="5"/>
                                            </p:txEl>
                                          </p:spTgt>
                                        </p:tgtEl>
                                        <p:attrNameLst>
                                          <p:attrName>style.visibility</p:attrName>
                                        </p:attrNameLst>
                                      </p:cBhvr>
                                      <p:to>
                                        <p:strVal val="visible"/>
                                      </p:to>
                                    </p:set>
                                    <p:anim calcmode="lin" valueType="num">
                                      <p:cBhvr additive="base">
                                        <p:cTn id="39" dur="500" fill="hold"/>
                                        <p:tgtEl>
                                          <p:spTgt spid="279555">
                                            <p:txEl>
                                              <p:pRg st="5" end="5"/>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279555">
                                            <p:txEl>
                                              <p:pRg st="5" end="5"/>
                                            </p:txEl>
                                          </p:spTgt>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 presetClass="entr" presetSubtype="8" fill="hold" grpId="0" nodeType="afterEffect">
                                  <p:stCondLst>
                                    <p:cond delay="0"/>
                                  </p:stCondLst>
                                  <p:childTnLst>
                                    <p:set>
                                      <p:cBhvr>
                                        <p:cTn id="43" dur="1" fill="hold">
                                          <p:stCondLst>
                                            <p:cond delay="0"/>
                                          </p:stCondLst>
                                        </p:cTn>
                                        <p:tgtEl>
                                          <p:spTgt spid="279555">
                                            <p:txEl>
                                              <p:pRg st="6" end="6"/>
                                            </p:txEl>
                                          </p:spTgt>
                                        </p:tgtEl>
                                        <p:attrNameLst>
                                          <p:attrName>style.visibility</p:attrName>
                                        </p:attrNameLst>
                                      </p:cBhvr>
                                      <p:to>
                                        <p:strVal val="visible"/>
                                      </p:to>
                                    </p:set>
                                    <p:anim calcmode="lin" valueType="num">
                                      <p:cBhvr additive="base">
                                        <p:cTn id="44" dur="500" fill="hold"/>
                                        <p:tgtEl>
                                          <p:spTgt spid="279555">
                                            <p:txEl>
                                              <p:pRg st="6" end="6"/>
                                            </p:txEl>
                                          </p:spTgt>
                                        </p:tgtEl>
                                        <p:attrNameLst>
                                          <p:attrName>ppt_x</p:attrName>
                                        </p:attrNameLst>
                                      </p:cBhvr>
                                      <p:tavLst>
                                        <p:tav tm="0">
                                          <p:val>
                                            <p:strVal val="0-#ppt_w/2"/>
                                          </p:val>
                                        </p:tav>
                                        <p:tav tm="100000">
                                          <p:val>
                                            <p:strVal val="#ppt_x"/>
                                          </p:val>
                                        </p:tav>
                                      </p:tavLst>
                                    </p:anim>
                                    <p:anim calcmode="lin" valueType="num">
                                      <p:cBhvr additive="base">
                                        <p:cTn id="45" dur="500" fill="hold"/>
                                        <p:tgtEl>
                                          <p:spTgt spid="279555">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9554" grpId="0" autoUpdateAnimBg="0"/>
      <p:bldP spid="279555" grpId="0" build="p" bldLvl="5" autoUpdateAnimBg="0" advAuto="0"/>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0579" name="Rectangle 3"/>
          <p:cNvSpPr>
            <a:spLocks noGrp="1" noChangeArrowheads="1"/>
          </p:cNvSpPr>
          <p:nvPr>
            <p:ph type="body" idx="1"/>
          </p:nvPr>
        </p:nvSpPr>
        <p:spPr>
          <a:xfrm>
            <a:off x="1524000" y="818984"/>
            <a:ext cx="9144000" cy="5962816"/>
          </a:xfrm>
        </p:spPr>
        <p:txBody>
          <a:bodyPr/>
          <a:lstStyle/>
          <a:p>
            <a:pPr marL="457200" lvl="1" indent="0" algn="ctr">
              <a:buNone/>
              <a:defRPr/>
            </a:pPr>
            <a:r>
              <a:rPr lang="en-US" sz="4400" b="1" dirty="0">
                <a:solidFill>
                  <a:srgbClr val="FF0000"/>
                </a:solidFill>
              </a:rPr>
              <a:t>DOCUMENT, DOCUMENT, DOCUMENT</a:t>
            </a:r>
          </a:p>
          <a:p>
            <a:pPr marL="457200" lvl="1" indent="0">
              <a:buNone/>
              <a:defRPr/>
            </a:pPr>
            <a:endParaRPr lang="en-US" sz="4000" dirty="0">
              <a:solidFill>
                <a:srgbClr val="FF0000"/>
              </a:solidFill>
            </a:endParaRPr>
          </a:p>
          <a:p>
            <a:pPr marL="457200" lvl="1" indent="0" algn="ctr">
              <a:buNone/>
              <a:defRPr/>
            </a:pPr>
            <a:r>
              <a:rPr lang="en-US" sz="4000" dirty="0">
                <a:solidFill>
                  <a:srgbClr val="FF0000"/>
                </a:solidFill>
              </a:rPr>
              <a:t>IF IT’S NOT WRITTEN DOWN</a:t>
            </a:r>
          </a:p>
          <a:p>
            <a:pPr marL="457200" lvl="1" indent="0" algn="ctr">
              <a:buNone/>
              <a:defRPr/>
            </a:pPr>
            <a:r>
              <a:rPr lang="en-US" sz="4000" dirty="0">
                <a:solidFill>
                  <a:srgbClr val="FF0000"/>
                </a:solidFill>
              </a:rPr>
              <a:t>IT DIDN’T HAPPEN</a:t>
            </a:r>
          </a:p>
          <a:p>
            <a:pPr marL="457200" lvl="1" indent="0" algn="ctr">
              <a:buNone/>
              <a:defRPr/>
            </a:pPr>
            <a:endParaRPr lang="en-US" sz="4000" dirty="0">
              <a:solidFill>
                <a:srgbClr val="FF0000"/>
              </a:solidFill>
            </a:endParaRPr>
          </a:p>
          <a:p>
            <a:pPr marL="457200" lvl="1" indent="0" algn="ctr">
              <a:buNone/>
              <a:defRPr/>
            </a:pPr>
            <a:r>
              <a:rPr lang="en-US" sz="4000" dirty="0">
                <a:solidFill>
                  <a:srgbClr val="FF0000"/>
                </a:solidFill>
              </a:rPr>
              <a:t>IF IT IS WRITTEN DOWN </a:t>
            </a:r>
          </a:p>
          <a:p>
            <a:pPr marL="457200" lvl="1" indent="0" algn="ctr">
              <a:buNone/>
              <a:defRPr/>
            </a:pPr>
            <a:r>
              <a:rPr lang="en-US" sz="4000" dirty="0">
                <a:solidFill>
                  <a:srgbClr val="FF0000"/>
                </a:solidFill>
              </a:rPr>
              <a:t>YOU OWN IT!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80579">
                                            <p:txEl>
                                              <p:pRg st="0" end="0"/>
                                            </p:txEl>
                                          </p:spTgt>
                                        </p:tgtEl>
                                        <p:attrNameLst>
                                          <p:attrName>style.visibility</p:attrName>
                                        </p:attrNameLst>
                                      </p:cBhvr>
                                      <p:to>
                                        <p:strVal val="visible"/>
                                      </p:to>
                                    </p:set>
                                    <p:anim calcmode="lin" valueType="num">
                                      <p:cBhvr additive="base">
                                        <p:cTn id="7" dur="500" fill="hold"/>
                                        <p:tgtEl>
                                          <p:spTgt spid="28057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80579">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80579">
                                            <p:txEl>
                                              <p:pRg st="2" end="2"/>
                                            </p:txEl>
                                          </p:spTgt>
                                        </p:tgtEl>
                                        <p:attrNameLst>
                                          <p:attrName>style.visibility</p:attrName>
                                        </p:attrNameLst>
                                      </p:cBhvr>
                                      <p:to>
                                        <p:strVal val="visible"/>
                                      </p:to>
                                    </p:set>
                                    <p:anim calcmode="lin" valueType="num">
                                      <p:cBhvr additive="base">
                                        <p:cTn id="12" dur="500" fill="hold"/>
                                        <p:tgtEl>
                                          <p:spTgt spid="280579">
                                            <p:txEl>
                                              <p:pRg st="2" end="2"/>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280579">
                                            <p:txEl>
                                              <p:pRg st="2" end="2"/>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280579">
                                            <p:txEl>
                                              <p:pRg st="3" end="3"/>
                                            </p:txEl>
                                          </p:spTgt>
                                        </p:tgtEl>
                                        <p:attrNameLst>
                                          <p:attrName>style.visibility</p:attrName>
                                        </p:attrNameLst>
                                      </p:cBhvr>
                                      <p:to>
                                        <p:strVal val="visible"/>
                                      </p:to>
                                    </p:set>
                                    <p:anim calcmode="lin" valueType="num">
                                      <p:cBhvr additive="base">
                                        <p:cTn id="17" dur="500" fill="hold"/>
                                        <p:tgtEl>
                                          <p:spTgt spid="280579">
                                            <p:txEl>
                                              <p:pRg st="3" end="3"/>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80579">
                                            <p:txEl>
                                              <p:pRg st="3" end="3"/>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280579">
                                            <p:txEl>
                                              <p:pRg st="5" end="5"/>
                                            </p:txEl>
                                          </p:spTgt>
                                        </p:tgtEl>
                                        <p:attrNameLst>
                                          <p:attrName>style.visibility</p:attrName>
                                        </p:attrNameLst>
                                      </p:cBhvr>
                                      <p:to>
                                        <p:strVal val="visible"/>
                                      </p:to>
                                    </p:set>
                                    <p:anim calcmode="lin" valueType="num">
                                      <p:cBhvr additive="base">
                                        <p:cTn id="22" dur="500" fill="hold"/>
                                        <p:tgtEl>
                                          <p:spTgt spid="280579">
                                            <p:txEl>
                                              <p:pRg st="5" end="5"/>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280579">
                                            <p:txEl>
                                              <p:pRg st="5" end="5"/>
                                            </p:txEl>
                                          </p:spTgt>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280579">
                                            <p:txEl>
                                              <p:pRg st="6" end="6"/>
                                            </p:txEl>
                                          </p:spTgt>
                                        </p:tgtEl>
                                        <p:attrNameLst>
                                          <p:attrName>style.visibility</p:attrName>
                                        </p:attrNameLst>
                                      </p:cBhvr>
                                      <p:to>
                                        <p:strVal val="visible"/>
                                      </p:to>
                                    </p:set>
                                    <p:anim calcmode="lin" valueType="num">
                                      <p:cBhvr additive="base">
                                        <p:cTn id="27" dur="500" fill="hold"/>
                                        <p:tgtEl>
                                          <p:spTgt spid="280579">
                                            <p:txEl>
                                              <p:pRg st="6" end="6"/>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280579">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579" grpId="0" build="p" bldLvl="5" autoUpdateAnimBg="0" advAuto="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C2841-3416-4F0F-A1AD-006213A8A1CD}"/>
              </a:ext>
            </a:extLst>
          </p:cNvPr>
          <p:cNvSpPr>
            <a:spLocks noGrp="1"/>
          </p:cNvSpPr>
          <p:nvPr>
            <p:ph type="title"/>
          </p:nvPr>
        </p:nvSpPr>
        <p:spPr/>
        <p:txBody>
          <a:bodyPr/>
          <a:lstStyle/>
          <a:p>
            <a:r>
              <a:rPr lang="en-US" dirty="0"/>
              <a:t>Recruitment and Retention</a:t>
            </a:r>
          </a:p>
        </p:txBody>
      </p:sp>
      <p:sp>
        <p:nvSpPr>
          <p:cNvPr id="3" name="Content Placeholder 2">
            <a:extLst>
              <a:ext uri="{FF2B5EF4-FFF2-40B4-BE49-F238E27FC236}">
                <a16:creationId xmlns:a16="http://schemas.microsoft.com/office/drawing/2014/main" id="{91E2243C-BB77-4776-BBC8-5902DE81852D}"/>
              </a:ext>
            </a:extLst>
          </p:cNvPr>
          <p:cNvSpPr>
            <a:spLocks noGrp="1"/>
          </p:cNvSpPr>
          <p:nvPr>
            <p:ph idx="1"/>
          </p:nvPr>
        </p:nvSpPr>
        <p:spPr/>
        <p:txBody>
          <a:bodyPr/>
          <a:lstStyle/>
          <a:p>
            <a:pPr marL="0" indent="0">
              <a:buNone/>
            </a:pPr>
            <a:r>
              <a:rPr lang="en-US" sz="4400" dirty="0"/>
              <a:t>Recruitment</a:t>
            </a:r>
          </a:p>
          <a:p>
            <a:pPr marL="914400" indent="-914400">
              <a:buFont typeface="Wingdings" panose="05000000000000000000" pitchFamily="2" charset="2"/>
              <a:buChar char="ü"/>
            </a:pPr>
            <a:r>
              <a:rPr lang="en-US" dirty="0"/>
              <a:t>Internships</a:t>
            </a:r>
          </a:p>
          <a:p>
            <a:pPr marL="914400" indent="-914400">
              <a:buFont typeface="Wingdings" panose="05000000000000000000" pitchFamily="2" charset="2"/>
              <a:buChar char="ü"/>
            </a:pPr>
            <a:r>
              <a:rPr lang="en-US" dirty="0"/>
              <a:t>School mentorship programs</a:t>
            </a:r>
          </a:p>
          <a:p>
            <a:pPr marL="914400" indent="-914400">
              <a:buFont typeface="Wingdings" panose="05000000000000000000" pitchFamily="2" charset="2"/>
              <a:buChar char="ü"/>
            </a:pPr>
            <a:r>
              <a:rPr lang="en-US" dirty="0"/>
              <a:t>Part-time summer positions to students</a:t>
            </a:r>
          </a:p>
          <a:p>
            <a:pPr marL="914400" indent="-914400">
              <a:buFont typeface="Wingdings" panose="05000000000000000000" pitchFamily="2" charset="2"/>
              <a:buChar char="ü"/>
            </a:pPr>
            <a:r>
              <a:rPr lang="en-US" dirty="0"/>
              <a:t>Colleges and Career Techs </a:t>
            </a:r>
          </a:p>
          <a:p>
            <a:pPr marL="914400" indent="-914400">
              <a:buFont typeface="Wingdings" panose="05000000000000000000" pitchFamily="2" charset="2"/>
              <a:buChar char="ü"/>
            </a:pPr>
            <a:r>
              <a:rPr lang="en-US" dirty="0"/>
              <a:t>LinkedIn or other Social Media</a:t>
            </a:r>
          </a:p>
          <a:p>
            <a:pPr marL="914400" indent="-914400">
              <a:buFont typeface="Wingdings" panose="05000000000000000000" pitchFamily="2" charset="2"/>
              <a:buChar char="ü"/>
            </a:pPr>
            <a:r>
              <a:rPr lang="en-US" dirty="0"/>
              <a:t>Website</a:t>
            </a:r>
          </a:p>
          <a:p>
            <a:pPr marL="914400" indent="-914400">
              <a:buFont typeface="Wingdings" panose="05000000000000000000" pitchFamily="2" charset="2"/>
              <a:buChar char="ü"/>
            </a:pPr>
            <a:r>
              <a:rPr lang="en-US" dirty="0"/>
              <a:t>Word of Mouth</a:t>
            </a:r>
          </a:p>
          <a:p>
            <a:pPr marL="0" indent="0">
              <a:buNone/>
            </a:pPr>
            <a:endParaRPr lang="en-US" dirty="0"/>
          </a:p>
        </p:txBody>
      </p:sp>
    </p:spTree>
    <p:extLst>
      <p:ext uri="{BB962C8B-B14F-4D97-AF65-F5344CB8AC3E}">
        <p14:creationId xmlns:p14="http://schemas.microsoft.com/office/powerpoint/2010/main" val="18196766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4F629-1747-415D-8F41-6D4E80792787}"/>
              </a:ext>
            </a:extLst>
          </p:cNvPr>
          <p:cNvSpPr>
            <a:spLocks noGrp="1"/>
          </p:cNvSpPr>
          <p:nvPr>
            <p:ph type="title"/>
          </p:nvPr>
        </p:nvSpPr>
        <p:spPr/>
        <p:txBody>
          <a:bodyPr/>
          <a:lstStyle/>
          <a:p>
            <a:r>
              <a:rPr lang="en-US" dirty="0"/>
              <a:t>Recruitment and Retention</a:t>
            </a:r>
          </a:p>
        </p:txBody>
      </p:sp>
      <p:sp>
        <p:nvSpPr>
          <p:cNvPr id="3" name="Content Placeholder 2">
            <a:extLst>
              <a:ext uri="{FF2B5EF4-FFF2-40B4-BE49-F238E27FC236}">
                <a16:creationId xmlns:a16="http://schemas.microsoft.com/office/drawing/2014/main" id="{135DFF3D-624E-4E0A-B5B8-880B891876DC}"/>
              </a:ext>
            </a:extLst>
          </p:cNvPr>
          <p:cNvSpPr>
            <a:spLocks noGrp="1"/>
          </p:cNvSpPr>
          <p:nvPr>
            <p:ph idx="1"/>
          </p:nvPr>
        </p:nvSpPr>
        <p:spPr/>
        <p:txBody>
          <a:bodyPr>
            <a:normAutofit/>
          </a:bodyPr>
          <a:lstStyle/>
          <a:p>
            <a:pPr marL="0" indent="0">
              <a:buNone/>
            </a:pPr>
            <a:r>
              <a:rPr lang="en-US" sz="4000" dirty="0"/>
              <a:t>Retention</a:t>
            </a:r>
          </a:p>
          <a:p>
            <a:pPr marL="914400" indent="-914400">
              <a:buFont typeface="Wingdings" panose="05000000000000000000" pitchFamily="2" charset="2"/>
              <a:buChar char="ü"/>
            </a:pPr>
            <a:r>
              <a:rPr lang="en-US" sz="4000" dirty="0"/>
              <a:t>Pay</a:t>
            </a:r>
          </a:p>
          <a:p>
            <a:pPr marL="914400" indent="-914400">
              <a:buFont typeface="Wingdings" panose="05000000000000000000" pitchFamily="2" charset="2"/>
              <a:buChar char="ü"/>
            </a:pPr>
            <a:r>
              <a:rPr lang="en-US" sz="4000" dirty="0"/>
              <a:t>Benefits</a:t>
            </a:r>
          </a:p>
          <a:p>
            <a:pPr marL="914400" indent="-914400">
              <a:buFont typeface="Wingdings" panose="05000000000000000000" pitchFamily="2" charset="2"/>
              <a:buChar char="ü"/>
            </a:pPr>
            <a:r>
              <a:rPr lang="en-US" sz="4000" dirty="0"/>
              <a:t>Work Life Balance</a:t>
            </a:r>
          </a:p>
          <a:p>
            <a:pPr marL="914400" indent="-914400">
              <a:buFont typeface="Wingdings" panose="05000000000000000000" pitchFamily="2" charset="2"/>
              <a:buChar char="ü"/>
            </a:pPr>
            <a:r>
              <a:rPr lang="en-US" sz="4000" dirty="0"/>
              <a:t>Flexibility</a:t>
            </a:r>
          </a:p>
          <a:p>
            <a:pPr marL="914400" indent="-914400">
              <a:buFont typeface="Wingdings" panose="05000000000000000000" pitchFamily="2" charset="2"/>
              <a:buChar char="ü"/>
            </a:pPr>
            <a:r>
              <a:rPr lang="en-US" sz="4000" dirty="0"/>
              <a:t>Fun</a:t>
            </a:r>
          </a:p>
          <a:p>
            <a:pPr marL="0" indent="0">
              <a:buNone/>
            </a:pPr>
            <a:endParaRPr lang="en-US" sz="4800" dirty="0"/>
          </a:p>
        </p:txBody>
      </p:sp>
    </p:spTree>
    <p:extLst>
      <p:ext uri="{BB962C8B-B14F-4D97-AF65-F5344CB8AC3E}">
        <p14:creationId xmlns:p14="http://schemas.microsoft.com/office/powerpoint/2010/main" val="264302231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F4142-0C3C-4372-831C-517712309A26}"/>
              </a:ext>
            </a:extLst>
          </p:cNvPr>
          <p:cNvSpPr>
            <a:spLocks noGrp="1"/>
          </p:cNvSpPr>
          <p:nvPr>
            <p:ph type="title"/>
          </p:nvPr>
        </p:nvSpPr>
        <p:spPr/>
        <p:txBody>
          <a:bodyPr/>
          <a:lstStyle/>
          <a:p>
            <a:r>
              <a:rPr lang="en-US" dirty="0"/>
              <a:t>Employee Evaluations</a:t>
            </a:r>
          </a:p>
        </p:txBody>
      </p:sp>
      <p:sp>
        <p:nvSpPr>
          <p:cNvPr id="3" name="Content Placeholder 2">
            <a:extLst>
              <a:ext uri="{FF2B5EF4-FFF2-40B4-BE49-F238E27FC236}">
                <a16:creationId xmlns:a16="http://schemas.microsoft.com/office/drawing/2014/main" id="{FF7E9C61-45B2-4355-A3A3-33A87D8147BD}"/>
              </a:ext>
            </a:extLst>
          </p:cNvPr>
          <p:cNvSpPr>
            <a:spLocks noGrp="1"/>
          </p:cNvSpPr>
          <p:nvPr>
            <p:ph idx="1"/>
          </p:nvPr>
        </p:nvSpPr>
        <p:spPr/>
        <p:txBody>
          <a:bodyPr/>
          <a:lstStyle/>
          <a:p>
            <a:r>
              <a:rPr lang="en-US" dirty="0"/>
              <a:t>Evaluate performance based upon job description</a:t>
            </a:r>
          </a:p>
          <a:p>
            <a:r>
              <a:rPr lang="en-US" dirty="0"/>
              <a:t>Be honest!</a:t>
            </a:r>
          </a:p>
          <a:p>
            <a:r>
              <a:rPr lang="en-US" dirty="0"/>
              <a:t>It’s not personal!</a:t>
            </a:r>
          </a:p>
          <a:p>
            <a:r>
              <a:rPr lang="en-US" dirty="0"/>
              <a:t>You want your employee to succeed.</a:t>
            </a:r>
          </a:p>
          <a:p>
            <a:r>
              <a:rPr lang="en-US" dirty="0"/>
              <a:t>Don’t set up your employee to fail!</a:t>
            </a:r>
          </a:p>
        </p:txBody>
      </p:sp>
    </p:spTree>
    <p:extLst>
      <p:ext uri="{BB962C8B-B14F-4D97-AF65-F5344CB8AC3E}">
        <p14:creationId xmlns:p14="http://schemas.microsoft.com/office/powerpoint/2010/main" val="232369617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47C8B-E131-4937-B36C-2351DF0CCBBA}"/>
              </a:ext>
            </a:extLst>
          </p:cNvPr>
          <p:cNvSpPr>
            <a:spLocks noGrp="1"/>
          </p:cNvSpPr>
          <p:nvPr>
            <p:ph type="title"/>
          </p:nvPr>
        </p:nvSpPr>
        <p:spPr/>
        <p:txBody>
          <a:bodyPr/>
          <a:lstStyle/>
          <a:p>
            <a:r>
              <a:rPr lang="en-US" dirty="0"/>
              <a:t>Personnel Records</a:t>
            </a:r>
          </a:p>
        </p:txBody>
      </p:sp>
      <p:sp>
        <p:nvSpPr>
          <p:cNvPr id="3" name="Content Placeholder 2">
            <a:extLst>
              <a:ext uri="{FF2B5EF4-FFF2-40B4-BE49-F238E27FC236}">
                <a16:creationId xmlns:a16="http://schemas.microsoft.com/office/drawing/2014/main" id="{273F0298-6FE5-445C-AF16-C687968D1DE1}"/>
              </a:ext>
            </a:extLst>
          </p:cNvPr>
          <p:cNvSpPr>
            <a:spLocks noGrp="1"/>
          </p:cNvSpPr>
          <p:nvPr>
            <p:ph idx="1"/>
          </p:nvPr>
        </p:nvSpPr>
        <p:spPr/>
        <p:txBody>
          <a:bodyPr/>
          <a:lstStyle/>
          <a:p>
            <a:r>
              <a:rPr lang="en-US" dirty="0"/>
              <a:t>Oklahoma Open Records Act</a:t>
            </a:r>
          </a:p>
          <a:p>
            <a:pPr lvl="1"/>
            <a:r>
              <a:rPr lang="en-US" dirty="0"/>
              <a:t>Personnel Records</a:t>
            </a:r>
          </a:p>
          <a:p>
            <a:pPr lvl="1"/>
            <a:r>
              <a:rPr lang="en-US" dirty="0"/>
              <a:t>Retention</a:t>
            </a:r>
          </a:p>
        </p:txBody>
      </p:sp>
    </p:spTree>
    <p:extLst>
      <p:ext uri="{BB962C8B-B14F-4D97-AF65-F5344CB8AC3E}">
        <p14:creationId xmlns:p14="http://schemas.microsoft.com/office/powerpoint/2010/main" val="14011052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Employee files</a:t>
            </a:r>
          </a:p>
        </p:txBody>
      </p:sp>
      <p:sp>
        <p:nvSpPr>
          <p:cNvPr id="3" name="Content Placeholder 2"/>
          <p:cNvSpPr>
            <a:spLocks noGrp="1"/>
          </p:cNvSpPr>
          <p:nvPr>
            <p:ph sz="quarter" idx="1"/>
          </p:nvPr>
        </p:nvSpPr>
        <p:spPr/>
        <p:txBody>
          <a:bodyPr>
            <a:normAutofit/>
          </a:bodyPr>
          <a:lstStyle/>
          <a:p>
            <a:pPr>
              <a:buFont typeface="Wingdings" panose="05000000000000000000" pitchFamily="2" charset="2"/>
              <a:buChar char="q"/>
            </a:pPr>
            <a:r>
              <a:rPr lang="en-US" sz="3000" dirty="0"/>
              <a:t>Employee Personnel files – 5 years after termination of employment; partially confidential under 51 O.S. § 24A.7</a:t>
            </a:r>
          </a:p>
          <a:p>
            <a:pPr lvl="2">
              <a:buFont typeface="Wingdings" panose="05000000000000000000" pitchFamily="2" charset="2"/>
              <a:buChar char="ü"/>
            </a:pPr>
            <a:r>
              <a:rPr lang="en-US" sz="3000" dirty="0"/>
              <a:t>Application</a:t>
            </a:r>
          </a:p>
          <a:p>
            <a:pPr lvl="2">
              <a:buFont typeface="Wingdings" panose="05000000000000000000" pitchFamily="2" charset="2"/>
              <a:buChar char="ü"/>
            </a:pPr>
            <a:r>
              <a:rPr lang="en-US" sz="3000" dirty="0"/>
              <a:t>Performance reviews</a:t>
            </a:r>
          </a:p>
          <a:p>
            <a:pPr lvl="2">
              <a:buFont typeface="Wingdings" panose="05000000000000000000" pitchFamily="2" charset="2"/>
              <a:buChar char="ü"/>
            </a:pPr>
            <a:r>
              <a:rPr lang="en-US" sz="3000" dirty="0"/>
              <a:t>Discipline</a:t>
            </a:r>
          </a:p>
          <a:p>
            <a:pPr lvl="2">
              <a:buFont typeface="Wingdings" panose="05000000000000000000" pitchFamily="2" charset="2"/>
              <a:buChar char="ü"/>
            </a:pPr>
            <a:r>
              <a:rPr lang="en-US" sz="3000" dirty="0"/>
              <a:t>Commendations</a:t>
            </a:r>
          </a:p>
          <a:p>
            <a:pPr lvl="2">
              <a:buFont typeface="Wingdings" panose="05000000000000000000" pitchFamily="2" charset="2"/>
              <a:buChar char="ü"/>
            </a:pPr>
            <a:r>
              <a:rPr lang="en-US" sz="3000" dirty="0"/>
              <a:t>Training certificates</a:t>
            </a:r>
          </a:p>
          <a:p>
            <a:pPr marL="365760" lvl="1" indent="0">
              <a:buNone/>
            </a:pPr>
            <a:endParaRPr lang="en-US" sz="2700" dirty="0"/>
          </a:p>
        </p:txBody>
      </p:sp>
    </p:spTree>
    <p:extLst>
      <p:ext uri="{BB962C8B-B14F-4D97-AF65-F5344CB8AC3E}">
        <p14:creationId xmlns:p14="http://schemas.microsoft.com/office/powerpoint/2010/main" val="4520049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Employee files</a:t>
            </a:r>
          </a:p>
        </p:txBody>
      </p:sp>
      <p:sp>
        <p:nvSpPr>
          <p:cNvPr id="3" name="Content Placeholder 2"/>
          <p:cNvSpPr>
            <a:spLocks noGrp="1"/>
          </p:cNvSpPr>
          <p:nvPr>
            <p:ph sz="quarter" idx="1"/>
          </p:nvPr>
        </p:nvSpPr>
        <p:spPr/>
        <p:txBody>
          <a:bodyPr>
            <a:normAutofit/>
          </a:bodyPr>
          <a:lstStyle/>
          <a:p>
            <a:pPr>
              <a:buFont typeface="Wingdings" panose="05000000000000000000" pitchFamily="2" charset="2"/>
              <a:buChar char="q"/>
            </a:pPr>
            <a:r>
              <a:rPr lang="en-US" sz="3000" dirty="0"/>
              <a:t>Acknowledgement for policies:</a:t>
            </a:r>
          </a:p>
          <a:p>
            <a:pPr marL="0" indent="0">
              <a:buNone/>
            </a:pPr>
            <a:endParaRPr lang="en-US" sz="3000" dirty="0"/>
          </a:p>
          <a:p>
            <a:pPr lvl="2">
              <a:buFont typeface="Wingdings" panose="05000000000000000000" pitchFamily="2" charset="2"/>
              <a:buChar char="ü"/>
            </a:pPr>
            <a:r>
              <a:rPr lang="en-US" sz="3000" dirty="0"/>
              <a:t>Sexual harassment or discrimination training records</a:t>
            </a:r>
          </a:p>
          <a:p>
            <a:pPr lvl="2">
              <a:buFont typeface="Wingdings" panose="05000000000000000000" pitchFamily="2" charset="2"/>
              <a:buChar char="ü"/>
            </a:pPr>
            <a:endParaRPr lang="en-US" sz="3000" dirty="0"/>
          </a:p>
          <a:p>
            <a:pPr lvl="2">
              <a:buFont typeface="Wingdings" panose="05000000000000000000" pitchFamily="2" charset="2"/>
              <a:buChar char="ü"/>
            </a:pPr>
            <a:r>
              <a:rPr lang="en-US" sz="3000" dirty="0"/>
              <a:t>Personnel policy review</a:t>
            </a:r>
          </a:p>
          <a:p>
            <a:pPr lvl="2">
              <a:buFont typeface="Wingdings" panose="05000000000000000000" pitchFamily="2" charset="2"/>
              <a:buChar char="ü"/>
            </a:pPr>
            <a:endParaRPr lang="en-US" sz="3000" dirty="0"/>
          </a:p>
          <a:p>
            <a:pPr lvl="2">
              <a:buFont typeface="Wingdings" panose="05000000000000000000" pitchFamily="2" charset="2"/>
              <a:buChar char="ü"/>
            </a:pPr>
            <a:r>
              <a:rPr lang="en-US" sz="3000" dirty="0"/>
              <a:t>Comp time agreements</a:t>
            </a:r>
          </a:p>
        </p:txBody>
      </p:sp>
    </p:spTree>
    <p:extLst>
      <p:ext uri="{BB962C8B-B14F-4D97-AF65-F5344CB8AC3E}">
        <p14:creationId xmlns:p14="http://schemas.microsoft.com/office/powerpoint/2010/main" val="4041522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514600" y="304800"/>
            <a:ext cx="7239000" cy="6169152"/>
          </a:xfrm>
        </p:spPr>
        <p:txBody>
          <a:bodyPr>
            <a:normAutofit/>
          </a:bodyPr>
          <a:lstStyle/>
          <a:p>
            <a:pPr marL="0" indent="0" algn="ctr">
              <a:buNone/>
            </a:pPr>
            <a:endParaRPr lang="en-US" sz="5400" b="1" dirty="0">
              <a:solidFill>
                <a:srgbClr val="FF0000"/>
              </a:solidFill>
              <a:effectLst>
                <a:outerShdw blurRad="38100" dist="38100" dir="2700000" algn="tl">
                  <a:srgbClr val="000000">
                    <a:alpha val="43137"/>
                  </a:srgbClr>
                </a:outerShdw>
              </a:effectLst>
            </a:endParaRPr>
          </a:p>
          <a:p>
            <a:pPr marL="0" indent="0" algn="ctr">
              <a:buNone/>
            </a:pPr>
            <a:r>
              <a:rPr lang="en-US" sz="5400" b="1" dirty="0">
                <a:solidFill>
                  <a:srgbClr val="FF0000"/>
                </a:solidFill>
                <a:effectLst>
                  <a:outerShdw blurRad="38100" dist="38100" dir="2700000" algn="tl">
                    <a:srgbClr val="000000">
                      <a:alpha val="43137"/>
                    </a:srgbClr>
                  </a:outerShdw>
                </a:effectLst>
              </a:rPr>
              <a:t>Do not place medical documentation in the personnel file!!!</a:t>
            </a:r>
          </a:p>
        </p:txBody>
      </p:sp>
    </p:spTree>
    <p:extLst>
      <p:ext uri="{BB962C8B-B14F-4D97-AF65-F5344CB8AC3E}">
        <p14:creationId xmlns:p14="http://schemas.microsoft.com/office/powerpoint/2010/main" val="34266288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err="1"/>
              <a:t>Fmla</a:t>
            </a:r>
            <a:r>
              <a:rPr lang="en-US" sz="4000" dirty="0"/>
              <a:t> recordkeeping</a:t>
            </a:r>
          </a:p>
        </p:txBody>
      </p:sp>
      <p:sp>
        <p:nvSpPr>
          <p:cNvPr id="3" name="Content Placeholder 2"/>
          <p:cNvSpPr>
            <a:spLocks noGrp="1"/>
          </p:cNvSpPr>
          <p:nvPr>
            <p:ph sz="quarter" idx="1"/>
          </p:nvPr>
        </p:nvSpPr>
        <p:spPr/>
        <p:txBody>
          <a:bodyPr/>
          <a:lstStyle/>
          <a:p>
            <a:pPr marL="0" indent="0">
              <a:buNone/>
            </a:pPr>
            <a:r>
              <a:rPr lang="en-US" dirty="0"/>
              <a:t>Fact Sheet #28:  The Family and Medical Leave Act</a:t>
            </a:r>
          </a:p>
          <a:p>
            <a:pPr marL="0" indent="0">
              <a:buNone/>
            </a:pPr>
            <a:endParaRPr lang="en-US" dirty="0">
              <a:hlinkClick r:id="" action="ppaction://noaction"/>
            </a:endParaRPr>
          </a:p>
          <a:p>
            <a:pPr marL="0" indent="0">
              <a:buNone/>
            </a:pPr>
            <a:r>
              <a:rPr lang="en-US" dirty="0">
                <a:hlinkClick r:id="" action="ppaction://noaction"/>
              </a:rPr>
              <a:t>http://www.dol.gov/whd/regs/compliance/whdfs28.pdf</a:t>
            </a:r>
            <a:endParaRPr lang="en-US" dirty="0"/>
          </a:p>
          <a:p>
            <a:pPr marL="0" indent="0">
              <a:buNone/>
            </a:pPr>
            <a:endParaRPr lang="en-US" dirty="0"/>
          </a:p>
        </p:txBody>
      </p:sp>
    </p:spTree>
    <p:extLst>
      <p:ext uri="{BB962C8B-B14F-4D97-AF65-F5344CB8AC3E}">
        <p14:creationId xmlns:p14="http://schemas.microsoft.com/office/powerpoint/2010/main" val="7690975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BC2C5-3233-4962-A86C-C2921B2873E0}"/>
              </a:ext>
            </a:extLst>
          </p:cNvPr>
          <p:cNvSpPr>
            <a:spLocks noGrp="1"/>
          </p:cNvSpPr>
          <p:nvPr>
            <p:ph type="title"/>
          </p:nvPr>
        </p:nvSpPr>
        <p:spPr/>
        <p:txBody>
          <a:bodyPr/>
          <a:lstStyle/>
          <a:p>
            <a:r>
              <a:rPr lang="en-US" dirty="0"/>
              <a:t>FMLA – Notice by Covered Employers</a:t>
            </a:r>
          </a:p>
        </p:txBody>
      </p:sp>
      <p:sp>
        <p:nvSpPr>
          <p:cNvPr id="3" name="Content Placeholder 2">
            <a:extLst>
              <a:ext uri="{FF2B5EF4-FFF2-40B4-BE49-F238E27FC236}">
                <a16:creationId xmlns:a16="http://schemas.microsoft.com/office/drawing/2014/main" id="{ACE52B1F-556C-4D17-9A7C-00434CE005F4}"/>
              </a:ext>
            </a:extLst>
          </p:cNvPr>
          <p:cNvSpPr>
            <a:spLocks noGrp="1"/>
          </p:cNvSpPr>
          <p:nvPr>
            <p:ph idx="1"/>
          </p:nvPr>
        </p:nvSpPr>
        <p:spPr/>
        <p:txBody>
          <a:bodyPr>
            <a:normAutofit fontScale="92500" lnSpcReduction="10000"/>
          </a:bodyPr>
          <a:lstStyle/>
          <a:p>
            <a:r>
              <a:rPr lang="en-US" dirty="0"/>
              <a:t>Post a notice explaining rights and responsibilities under the FMLA. Covered employers may be subject to a civil money penalty for willful failure to post. </a:t>
            </a:r>
            <a:r>
              <a:rPr lang="en-US" b="1" dirty="0">
                <a:highlight>
                  <a:srgbClr val="FFFF00"/>
                </a:highlight>
              </a:rPr>
              <a:t>All municipalities are covered employers.</a:t>
            </a:r>
          </a:p>
          <a:p>
            <a:r>
              <a:rPr lang="en-US" dirty="0"/>
              <a:t>Include information about the FMLA in their employee handbooks or provide information to new employees upon hire; </a:t>
            </a:r>
          </a:p>
          <a:p>
            <a:r>
              <a:rPr lang="en-US" dirty="0"/>
              <a:t>When an employee requests FMLA leave or the employer acquires knowledge that leave may be for a FMLA-qualifying reason, provide the employee with notice concerning his or her eligibility for FMLA leave and his or her rights and responsibilities under the FMLA; and </a:t>
            </a:r>
          </a:p>
          <a:p>
            <a:r>
              <a:rPr lang="en-US" dirty="0"/>
              <a:t>Notify employees whether leave is designated as FMLA leave and the amount of leave that will be deducted from the employee’s FMLA entitlement.</a:t>
            </a:r>
          </a:p>
        </p:txBody>
      </p:sp>
    </p:spTree>
    <p:extLst>
      <p:ext uri="{BB962C8B-B14F-4D97-AF65-F5344CB8AC3E}">
        <p14:creationId xmlns:p14="http://schemas.microsoft.com/office/powerpoint/2010/main" val="387375878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7848600" cy="1143000"/>
          </a:xfrm>
        </p:spPr>
        <p:txBody>
          <a:bodyPr>
            <a:noAutofit/>
          </a:bodyPr>
          <a:lstStyle/>
          <a:p>
            <a:r>
              <a:rPr lang="en-US" sz="4000" b="1" dirty="0"/>
              <a:t>FLSA requirements</a:t>
            </a:r>
          </a:p>
        </p:txBody>
      </p:sp>
      <p:sp>
        <p:nvSpPr>
          <p:cNvPr id="3" name="Content Placeholder 2"/>
          <p:cNvSpPr>
            <a:spLocks noGrp="1"/>
          </p:cNvSpPr>
          <p:nvPr>
            <p:ph sz="quarter" idx="1"/>
          </p:nvPr>
        </p:nvSpPr>
        <p:spPr>
          <a:xfrm>
            <a:off x="2133600" y="1600200"/>
            <a:ext cx="8534400" cy="4873752"/>
          </a:xfrm>
        </p:spPr>
        <p:txBody>
          <a:bodyPr>
            <a:normAutofit fontScale="92500"/>
          </a:bodyPr>
          <a:lstStyle/>
          <a:p>
            <a:pPr marL="512064" indent="-512064">
              <a:lnSpc>
                <a:spcPct val="150000"/>
              </a:lnSpc>
              <a:buFont typeface="Wingdings" panose="05000000000000000000" pitchFamily="2" charset="2"/>
              <a:buChar char="q"/>
            </a:pPr>
            <a:r>
              <a:rPr lang="en-US" sz="3200" dirty="0"/>
              <a:t>Employee's full name and social security number.</a:t>
            </a:r>
          </a:p>
          <a:p>
            <a:pPr marL="512064" indent="-512064">
              <a:lnSpc>
                <a:spcPct val="150000"/>
              </a:lnSpc>
              <a:buFont typeface="Wingdings" panose="05000000000000000000" pitchFamily="2" charset="2"/>
              <a:buChar char="q"/>
            </a:pPr>
            <a:r>
              <a:rPr lang="en-US" sz="3200" dirty="0"/>
              <a:t>Address, including zip code.</a:t>
            </a:r>
          </a:p>
          <a:p>
            <a:pPr marL="512064" indent="-512064">
              <a:lnSpc>
                <a:spcPct val="150000"/>
              </a:lnSpc>
              <a:buFont typeface="Wingdings" panose="05000000000000000000" pitchFamily="2" charset="2"/>
              <a:buChar char="q"/>
            </a:pPr>
            <a:r>
              <a:rPr lang="en-US" sz="3200" dirty="0"/>
              <a:t>Birth date, if younger than 19.</a:t>
            </a:r>
          </a:p>
          <a:p>
            <a:pPr marL="512064" indent="-512064">
              <a:lnSpc>
                <a:spcPct val="150000"/>
              </a:lnSpc>
              <a:buFont typeface="Wingdings" panose="05000000000000000000" pitchFamily="2" charset="2"/>
              <a:buChar char="q"/>
            </a:pPr>
            <a:r>
              <a:rPr lang="en-US" sz="3200" dirty="0"/>
              <a:t>Sex and occupation.</a:t>
            </a:r>
          </a:p>
          <a:p>
            <a:pPr marL="512064" indent="-512064">
              <a:lnSpc>
                <a:spcPct val="150000"/>
              </a:lnSpc>
              <a:buFont typeface="Wingdings" panose="05000000000000000000" pitchFamily="2" charset="2"/>
              <a:buChar char="q"/>
            </a:pPr>
            <a:r>
              <a:rPr lang="en-US" sz="3200" dirty="0"/>
              <a:t>Time and day of week when employee's workweek begins.</a:t>
            </a:r>
          </a:p>
          <a:p>
            <a:pPr marL="512064" indent="-512064">
              <a:lnSpc>
                <a:spcPct val="110000"/>
              </a:lnSpc>
              <a:buFont typeface="Wingdings" panose="05000000000000000000" pitchFamily="2" charset="2"/>
              <a:buChar char="q"/>
            </a:pPr>
            <a:endParaRPr lang="en-US" dirty="0"/>
          </a:p>
        </p:txBody>
      </p:sp>
    </p:spTree>
    <p:extLst>
      <p:ext uri="{BB962C8B-B14F-4D97-AF65-F5344CB8AC3E}">
        <p14:creationId xmlns:p14="http://schemas.microsoft.com/office/powerpoint/2010/main" val="16290976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FLSA requirements</a:t>
            </a:r>
            <a:endParaRPr lang="en-US" sz="4000" dirty="0"/>
          </a:p>
        </p:txBody>
      </p:sp>
      <p:sp>
        <p:nvSpPr>
          <p:cNvPr id="3" name="Content Placeholder 2"/>
          <p:cNvSpPr>
            <a:spLocks noGrp="1"/>
          </p:cNvSpPr>
          <p:nvPr>
            <p:ph sz="quarter" idx="1"/>
          </p:nvPr>
        </p:nvSpPr>
        <p:spPr>
          <a:xfrm>
            <a:off x="1981200" y="1600200"/>
            <a:ext cx="8229600" cy="4873752"/>
          </a:xfrm>
        </p:spPr>
        <p:txBody>
          <a:bodyPr>
            <a:normAutofit fontScale="40000" lnSpcReduction="20000"/>
          </a:bodyPr>
          <a:lstStyle/>
          <a:p>
            <a:pPr marL="512064" indent="-512064">
              <a:lnSpc>
                <a:spcPct val="170000"/>
              </a:lnSpc>
              <a:buFont typeface="Wingdings" panose="05000000000000000000" pitchFamily="2" charset="2"/>
              <a:buChar char="q"/>
            </a:pPr>
            <a:r>
              <a:rPr lang="en-US" sz="7500" dirty="0"/>
              <a:t>Hours worked each day.</a:t>
            </a:r>
          </a:p>
          <a:p>
            <a:pPr marL="512064" indent="-512064">
              <a:lnSpc>
                <a:spcPct val="170000"/>
              </a:lnSpc>
              <a:buFont typeface="Wingdings" panose="05000000000000000000" pitchFamily="2" charset="2"/>
              <a:buChar char="q"/>
            </a:pPr>
            <a:r>
              <a:rPr lang="en-US" sz="7500" dirty="0"/>
              <a:t>Total hours worked each workweek.</a:t>
            </a:r>
          </a:p>
          <a:p>
            <a:pPr marL="512064" indent="-512064">
              <a:lnSpc>
                <a:spcPct val="170000"/>
              </a:lnSpc>
              <a:buFont typeface="Wingdings" panose="05000000000000000000" pitchFamily="2" charset="2"/>
              <a:buChar char="q"/>
            </a:pPr>
            <a:r>
              <a:rPr lang="en-US" sz="7500" dirty="0"/>
              <a:t>Basis on which employee's wages are paid (e.g., "$9 per hour", "$440 a week", "piecework")</a:t>
            </a:r>
          </a:p>
          <a:p>
            <a:pPr marL="512064" indent="-512064">
              <a:lnSpc>
                <a:spcPct val="170000"/>
              </a:lnSpc>
              <a:buFont typeface="Wingdings" panose="05000000000000000000" pitchFamily="2" charset="2"/>
              <a:buChar char="q"/>
            </a:pPr>
            <a:r>
              <a:rPr lang="en-US" sz="7500" dirty="0"/>
              <a:t>Regular hourly pay rate.</a:t>
            </a:r>
          </a:p>
          <a:p>
            <a:endParaRPr lang="en-US" sz="4300" dirty="0"/>
          </a:p>
          <a:p>
            <a:endParaRPr lang="en-US" dirty="0"/>
          </a:p>
          <a:p>
            <a:endParaRPr lang="en-US" dirty="0"/>
          </a:p>
          <a:p>
            <a:endParaRPr lang="en-US" sz="7700" dirty="0"/>
          </a:p>
          <a:p>
            <a:endParaRPr lang="en-US" dirty="0"/>
          </a:p>
        </p:txBody>
      </p:sp>
    </p:spTree>
    <p:extLst>
      <p:ext uri="{BB962C8B-B14F-4D97-AF65-F5344CB8AC3E}">
        <p14:creationId xmlns:p14="http://schemas.microsoft.com/office/powerpoint/2010/main" val="16069230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FLSA requirements</a:t>
            </a:r>
            <a:endParaRPr lang="en-US" sz="4000" dirty="0"/>
          </a:p>
        </p:txBody>
      </p:sp>
      <p:sp>
        <p:nvSpPr>
          <p:cNvPr id="3" name="Content Placeholder 2"/>
          <p:cNvSpPr>
            <a:spLocks noGrp="1"/>
          </p:cNvSpPr>
          <p:nvPr>
            <p:ph sz="quarter" idx="1"/>
          </p:nvPr>
        </p:nvSpPr>
        <p:spPr>
          <a:xfrm>
            <a:off x="1981200" y="1600200"/>
            <a:ext cx="8305800" cy="4873752"/>
          </a:xfrm>
        </p:spPr>
        <p:txBody>
          <a:bodyPr>
            <a:normAutofit fontScale="85000" lnSpcReduction="20000"/>
          </a:bodyPr>
          <a:lstStyle/>
          <a:p>
            <a:pPr marL="512064" indent="-512064">
              <a:lnSpc>
                <a:spcPct val="150000"/>
              </a:lnSpc>
            </a:pPr>
            <a:r>
              <a:rPr lang="en-US" sz="3500" dirty="0"/>
              <a:t>Total daily or weekly straight-time earnings.</a:t>
            </a:r>
          </a:p>
          <a:p>
            <a:pPr marL="512064" indent="-512064">
              <a:lnSpc>
                <a:spcPct val="150000"/>
              </a:lnSpc>
            </a:pPr>
            <a:r>
              <a:rPr lang="en-US" sz="3500" dirty="0"/>
              <a:t>Total overtime earnings for the workweek.</a:t>
            </a:r>
          </a:p>
          <a:p>
            <a:pPr marL="512064" indent="-512064">
              <a:lnSpc>
                <a:spcPct val="150000"/>
              </a:lnSpc>
            </a:pPr>
            <a:r>
              <a:rPr lang="en-US" sz="3500" dirty="0"/>
              <a:t>All additions to or deductions from the employee's wages.</a:t>
            </a:r>
          </a:p>
          <a:p>
            <a:pPr marL="512064" indent="-512064">
              <a:lnSpc>
                <a:spcPct val="150000"/>
              </a:lnSpc>
            </a:pPr>
            <a:r>
              <a:rPr lang="en-US" sz="3500" dirty="0"/>
              <a:t>Total wages paid each pay period.</a:t>
            </a:r>
          </a:p>
          <a:p>
            <a:pPr marL="512064" indent="-512064">
              <a:lnSpc>
                <a:spcPct val="150000"/>
              </a:lnSpc>
            </a:pPr>
            <a:r>
              <a:rPr lang="en-US" sz="3500" dirty="0"/>
              <a:t>Date of payment and the pay period covered by the payment.</a:t>
            </a:r>
          </a:p>
          <a:p>
            <a:endParaRPr lang="en-US" dirty="0"/>
          </a:p>
        </p:txBody>
      </p:sp>
    </p:spTree>
    <p:extLst>
      <p:ext uri="{BB962C8B-B14F-4D97-AF65-F5344CB8AC3E}">
        <p14:creationId xmlns:p14="http://schemas.microsoft.com/office/powerpoint/2010/main" val="19733386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FLSA recordkeeping</a:t>
            </a:r>
          </a:p>
        </p:txBody>
      </p:sp>
      <p:sp>
        <p:nvSpPr>
          <p:cNvPr id="3" name="Content Placeholder 2"/>
          <p:cNvSpPr>
            <a:spLocks noGrp="1"/>
          </p:cNvSpPr>
          <p:nvPr>
            <p:ph sz="quarter" idx="1"/>
          </p:nvPr>
        </p:nvSpPr>
        <p:spPr>
          <a:xfrm>
            <a:off x="1752600" y="1600200"/>
            <a:ext cx="8763000" cy="4873752"/>
          </a:xfrm>
        </p:spPr>
        <p:txBody>
          <a:bodyPr/>
          <a:lstStyle/>
          <a:p>
            <a:pPr marL="0" indent="0" algn="ctr">
              <a:buNone/>
            </a:pPr>
            <a:r>
              <a:rPr lang="en-US" sz="3300" b="1" dirty="0"/>
              <a:t>Handy Reference Guide to FLSA:</a:t>
            </a:r>
          </a:p>
          <a:p>
            <a:pPr marL="0" indent="0">
              <a:buNone/>
            </a:pPr>
            <a:r>
              <a:rPr lang="en-US" b="1" dirty="0">
                <a:hlinkClick r:id="rId3"/>
              </a:rPr>
              <a:t>http://www.dol.gov/whd/regs/compliance/hrg.htm</a:t>
            </a:r>
            <a:endParaRPr lang="en-US" b="1" dirty="0"/>
          </a:p>
          <a:p>
            <a:pPr marL="0" indent="0">
              <a:buNone/>
            </a:pPr>
            <a:endParaRPr lang="en-US" dirty="0"/>
          </a:p>
          <a:p>
            <a:pPr marL="0" indent="0">
              <a:buNone/>
            </a:pPr>
            <a:endParaRPr lang="en-US" dirty="0"/>
          </a:p>
          <a:p>
            <a:pPr marL="0" indent="0">
              <a:buNone/>
            </a:pPr>
            <a:endParaRPr lang="en-US" dirty="0"/>
          </a:p>
          <a:p>
            <a:pPr marL="0" indent="0" algn="ctr">
              <a:buNone/>
            </a:pPr>
            <a:r>
              <a:rPr lang="en-US" sz="3300" b="1" dirty="0"/>
              <a:t>Fact Sheet #21: Recordkeeping Requirements</a:t>
            </a:r>
          </a:p>
          <a:p>
            <a:pPr marL="0" indent="0">
              <a:buNone/>
            </a:pPr>
            <a:r>
              <a:rPr lang="en-US" b="1" dirty="0">
                <a:hlinkClick r:id="rId4"/>
              </a:rPr>
              <a:t>http://www.dol.gov/whd/regs/compliance/whdfs21.pdf</a:t>
            </a:r>
            <a:endParaRPr lang="en-US" b="1" dirty="0"/>
          </a:p>
          <a:p>
            <a:pPr marL="0" indent="0">
              <a:buNone/>
            </a:pPr>
            <a:endParaRPr lang="en-US" dirty="0"/>
          </a:p>
        </p:txBody>
      </p:sp>
    </p:spTree>
    <p:extLst>
      <p:ext uri="{BB962C8B-B14F-4D97-AF65-F5344CB8AC3E}">
        <p14:creationId xmlns:p14="http://schemas.microsoft.com/office/powerpoint/2010/main" val="36317344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Policies</a:t>
            </a:r>
          </a:p>
        </p:txBody>
      </p:sp>
      <p:sp>
        <p:nvSpPr>
          <p:cNvPr id="3" name="Content Placeholder 2"/>
          <p:cNvSpPr>
            <a:spLocks noGrp="1"/>
          </p:cNvSpPr>
          <p:nvPr>
            <p:ph sz="quarter" idx="1"/>
          </p:nvPr>
        </p:nvSpPr>
        <p:spPr/>
        <p:txBody>
          <a:bodyPr>
            <a:normAutofit/>
          </a:bodyPr>
          <a:lstStyle/>
          <a:p>
            <a:pPr marL="512064" indent="-512064">
              <a:buFont typeface="Wingdings" panose="05000000000000000000" pitchFamily="2" charset="2"/>
              <a:buChar char="q"/>
            </a:pPr>
            <a:r>
              <a:rPr lang="en-US" sz="3000" dirty="0"/>
              <a:t>Personnel Policies</a:t>
            </a:r>
          </a:p>
          <a:p>
            <a:pPr marL="512064" indent="-512064">
              <a:buFont typeface="Wingdings" panose="05000000000000000000" pitchFamily="2" charset="2"/>
              <a:buChar char="q"/>
            </a:pPr>
            <a:r>
              <a:rPr lang="en-US" sz="3000" dirty="0"/>
              <a:t>Drug Testing Policies</a:t>
            </a:r>
          </a:p>
          <a:p>
            <a:pPr marL="512064" indent="-512064">
              <a:buFont typeface="Wingdings" panose="05000000000000000000" pitchFamily="2" charset="2"/>
              <a:buChar char="q"/>
            </a:pPr>
            <a:r>
              <a:rPr lang="en-US" sz="3000" dirty="0"/>
              <a:t>Compensatory Time Policies</a:t>
            </a:r>
          </a:p>
          <a:p>
            <a:pPr marL="512064" indent="-512064">
              <a:buFont typeface="Wingdings" panose="05000000000000000000" pitchFamily="2" charset="2"/>
              <a:buChar char="q"/>
            </a:pPr>
            <a:r>
              <a:rPr lang="en-US" sz="3000" dirty="0"/>
              <a:t>Light Duty Policies</a:t>
            </a:r>
          </a:p>
          <a:p>
            <a:pPr marL="512064" indent="-512064">
              <a:buFont typeface="Wingdings" panose="05000000000000000000" pitchFamily="2" charset="2"/>
              <a:buChar char="q"/>
            </a:pPr>
            <a:r>
              <a:rPr lang="en-US" sz="3000" dirty="0"/>
              <a:t>Anti-Discrimination/Harassment Policies</a:t>
            </a:r>
          </a:p>
          <a:p>
            <a:pPr marL="512064" indent="-512064">
              <a:buFont typeface="Wingdings" panose="05000000000000000000" pitchFamily="2" charset="2"/>
              <a:buChar char="q"/>
            </a:pPr>
            <a:r>
              <a:rPr lang="en-US" sz="3000" dirty="0"/>
              <a:t>FMLA Policy</a:t>
            </a:r>
          </a:p>
          <a:p>
            <a:pPr marL="512064" indent="-512064">
              <a:buFont typeface="Wingdings" panose="05000000000000000000" pitchFamily="2" charset="2"/>
              <a:buChar char="q"/>
            </a:pPr>
            <a:r>
              <a:rPr lang="en-US" sz="3000" dirty="0"/>
              <a:t>ADA Policy</a:t>
            </a:r>
          </a:p>
        </p:txBody>
      </p:sp>
    </p:spTree>
    <p:extLst>
      <p:ext uri="{BB962C8B-B14F-4D97-AF65-F5344CB8AC3E}">
        <p14:creationId xmlns:p14="http://schemas.microsoft.com/office/powerpoint/2010/main" val="1129757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Policies</a:t>
            </a:r>
          </a:p>
        </p:txBody>
      </p:sp>
      <p:sp>
        <p:nvSpPr>
          <p:cNvPr id="3" name="Content Placeholder 2"/>
          <p:cNvSpPr>
            <a:spLocks noGrp="1"/>
          </p:cNvSpPr>
          <p:nvPr>
            <p:ph sz="quarter" idx="1"/>
          </p:nvPr>
        </p:nvSpPr>
        <p:spPr>
          <a:xfrm>
            <a:off x="1981200" y="1600200"/>
            <a:ext cx="7467600" cy="5181600"/>
          </a:xfrm>
        </p:spPr>
        <p:txBody>
          <a:bodyPr>
            <a:normAutofit/>
          </a:bodyPr>
          <a:lstStyle/>
          <a:p>
            <a:pPr>
              <a:buFont typeface="Wingdings" panose="05000000000000000000" pitchFamily="2" charset="2"/>
              <a:buChar char="q"/>
            </a:pPr>
            <a:r>
              <a:rPr lang="en-US" sz="3000" dirty="0"/>
              <a:t>City policies – permanent (historic)</a:t>
            </a:r>
          </a:p>
          <a:p>
            <a:pPr>
              <a:buFont typeface="Wingdings" panose="05000000000000000000" pitchFamily="2" charset="2"/>
              <a:buChar char="q"/>
            </a:pPr>
            <a:endParaRPr lang="en-US" sz="3000" dirty="0"/>
          </a:p>
          <a:p>
            <a:pPr>
              <a:buFont typeface="Wingdings" panose="05000000000000000000" pitchFamily="2" charset="2"/>
              <a:buChar char="q"/>
            </a:pPr>
            <a:r>
              <a:rPr lang="en-US" sz="3000" dirty="0"/>
              <a:t>Department/City Manager Memos – permanent until superseded, revoked or expired</a:t>
            </a:r>
          </a:p>
          <a:p>
            <a:pPr>
              <a:buFont typeface="Wingdings" panose="05000000000000000000" pitchFamily="2" charset="2"/>
              <a:buChar char="q"/>
            </a:pPr>
            <a:endParaRPr lang="en-US" sz="3000" dirty="0"/>
          </a:p>
          <a:p>
            <a:pPr>
              <a:buFont typeface="Wingdings" panose="05000000000000000000" pitchFamily="2" charset="2"/>
              <a:buChar char="q"/>
            </a:pPr>
            <a:r>
              <a:rPr lang="en-US" sz="3000" dirty="0"/>
              <a:t>CBA’s – permanent (historic)</a:t>
            </a:r>
          </a:p>
        </p:txBody>
      </p:sp>
    </p:spTree>
    <p:extLst>
      <p:ext uri="{BB962C8B-B14F-4D97-AF65-F5344CB8AC3E}">
        <p14:creationId xmlns:p14="http://schemas.microsoft.com/office/powerpoint/2010/main" val="20708209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t>The Open Records Act</a:t>
            </a:r>
          </a:p>
        </p:txBody>
      </p:sp>
      <p:sp>
        <p:nvSpPr>
          <p:cNvPr id="3" name="Content Placeholder 2"/>
          <p:cNvSpPr>
            <a:spLocks noGrp="1"/>
          </p:cNvSpPr>
          <p:nvPr>
            <p:ph sz="quarter" idx="1"/>
          </p:nvPr>
        </p:nvSpPr>
        <p:spPr/>
        <p:txBody>
          <a:bodyPr>
            <a:normAutofit/>
          </a:bodyPr>
          <a:lstStyle/>
          <a:p>
            <a:pPr marL="0" indent="0" algn="ctr">
              <a:buNone/>
            </a:pPr>
            <a:endParaRPr lang="en-US" sz="4000" dirty="0"/>
          </a:p>
          <a:p>
            <a:pPr marL="0" indent="0" algn="ctr">
              <a:buNone/>
            </a:pPr>
            <a:r>
              <a:rPr lang="en-US" sz="4000" dirty="0"/>
              <a:t>A public body may keep personnel records </a:t>
            </a:r>
            <a:r>
              <a:rPr lang="en-US" sz="4000" b="1" u="sng" dirty="0"/>
              <a:t>confidential</a:t>
            </a:r>
          </a:p>
          <a:p>
            <a:pPr marL="0" indent="0" algn="ctr">
              <a:buNone/>
            </a:pPr>
            <a:r>
              <a:rPr lang="en-US" sz="4000" dirty="0"/>
              <a:t>(meaning not an open record)</a:t>
            </a:r>
          </a:p>
        </p:txBody>
      </p:sp>
    </p:spTree>
    <p:extLst>
      <p:ext uri="{BB962C8B-B14F-4D97-AF65-F5344CB8AC3E}">
        <p14:creationId xmlns:p14="http://schemas.microsoft.com/office/powerpoint/2010/main" val="37814177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Not Open . . .</a:t>
            </a:r>
          </a:p>
        </p:txBody>
      </p:sp>
      <p:sp>
        <p:nvSpPr>
          <p:cNvPr id="3" name="Content Placeholder 2"/>
          <p:cNvSpPr>
            <a:spLocks noGrp="1"/>
          </p:cNvSpPr>
          <p:nvPr>
            <p:ph sz="quarter" idx="1"/>
          </p:nvPr>
        </p:nvSpPr>
        <p:spPr>
          <a:xfrm>
            <a:off x="1981200" y="1600200"/>
            <a:ext cx="7696200" cy="4873752"/>
          </a:xfrm>
        </p:spPr>
        <p:txBody>
          <a:bodyPr>
            <a:normAutofit/>
          </a:bodyPr>
          <a:lstStyle/>
          <a:p>
            <a:pPr marL="512064" indent="-512064">
              <a:spcBef>
                <a:spcPts val="0"/>
              </a:spcBef>
              <a:spcAft>
                <a:spcPts val="600"/>
              </a:spcAft>
              <a:buNone/>
            </a:pPr>
            <a:r>
              <a:rPr lang="en-US" sz="3000" dirty="0"/>
              <a:t>	Where disclosure would constitute a clearly unwarranted </a:t>
            </a:r>
            <a:r>
              <a:rPr lang="en-US" sz="3000" b="1" u="sng" dirty="0">
                <a:solidFill>
                  <a:schemeClr val="accent1"/>
                </a:solidFill>
              </a:rPr>
              <a:t>invasion of personal privacy</a:t>
            </a:r>
            <a:r>
              <a:rPr lang="en-US" sz="3000" dirty="0"/>
              <a:t> such as employee evaluations, payroll deductions, employment applications submitted by persons not 	hired by a public body . . . </a:t>
            </a:r>
          </a:p>
          <a:p>
            <a:pPr>
              <a:spcBef>
                <a:spcPts val="0"/>
              </a:spcBef>
              <a:spcAft>
                <a:spcPts val="400"/>
              </a:spcAft>
            </a:pPr>
            <a:endParaRPr lang="en-US" sz="3000" dirty="0"/>
          </a:p>
        </p:txBody>
      </p:sp>
    </p:spTree>
    <p:extLst>
      <p:ext uri="{BB962C8B-B14F-4D97-AF65-F5344CB8AC3E}">
        <p14:creationId xmlns:p14="http://schemas.microsoft.com/office/powerpoint/2010/main" val="19211703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Not Open . . . </a:t>
            </a:r>
          </a:p>
        </p:txBody>
      </p:sp>
      <p:sp>
        <p:nvSpPr>
          <p:cNvPr id="3" name="Content Placeholder 2"/>
          <p:cNvSpPr>
            <a:spLocks noGrp="1"/>
          </p:cNvSpPr>
          <p:nvPr>
            <p:ph sz="quarter" idx="1"/>
          </p:nvPr>
        </p:nvSpPr>
        <p:spPr/>
        <p:txBody>
          <a:bodyPr/>
          <a:lstStyle/>
          <a:p>
            <a:pPr marL="0" indent="0">
              <a:buNone/>
            </a:pPr>
            <a:r>
              <a:rPr lang="en-US" sz="3000" dirty="0"/>
              <a:t>For current and former employees:</a:t>
            </a:r>
          </a:p>
          <a:p>
            <a:pPr marL="0" indent="0" algn="ctr">
              <a:buNone/>
            </a:pPr>
            <a:endParaRPr lang="en-US" sz="3000" dirty="0"/>
          </a:p>
          <a:p>
            <a:pPr marL="512064" indent="-512064">
              <a:buFont typeface="Wingdings" panose="05000000000000000000" pitchFamily="2" charset="2"/>
              <a:buChar char="q"/>
            </a:pPr>
            <a:r>
              <a:rPr lang="en-US" sz="3000" dirty="0"/>
              <a:t>Home address</a:t>
            </a:r>
          </a:p>
          <a:p>
            <a:pPr marL="512064" indent="-512064">
              <a:buFont typeface="Wingdings" panose="05000000000000000000" pitchFamily="2" charset="2"/>
              <a:buChar char="q"/>
            </a:pPr>
            <a:endParaRPr lang="en-US" sz="3000" dirty="0"/>
          </a:p>
          <a:p>
            <a:pPr marL="512064" indent="-512064">
              <a:buFont typeface="Wingdings" panose="05000000000000000000" pitchFamily="2" charset="2"/>
              <a:buChar char="q"/>
            </a:pPr>
            <a:r>
              <a:rPr lang="en-US" sz="3000" dirty="0"/>
              <a:t>Telephone number</a:t>
            </a:r>
          </a:p>
          <a:p>
            <a:pPr marL="512064" indent="-512064">
              <a:buFont typeface="Wingdings" panose="05000000000000000000" pitchFamily="2" charset="2"/>
              <a:buChar char="q"/>
            </a:pPr>
            <a:endParaRPr lang="en-US" sz="3000" dirty="0"/>
          </a:p>
          <a:p>
            <a:pPr marL="512064" indent="-512064">
              <a:buFont typeface="Wingdings" panose="05000000000000000000" pitchFamily="2" charset="2"/>
              <a:buChar char="q"/>
            </a:pPr>
            <a:r>
              <a:rPr lang="en-US" sz="3000" dirty="0"/>
              <a:t>SSN</a:t>
            </a:r>
          </a:p>
          <a:p>
            <a:pPr marL="0" indent="0">
              <a:buNone/>
            </a:pPr>
            <a:endParaRPr lang="en-US" dirty="0"/>
          </a:p>
        </p:txBody>
      </p:sp>
    </p:spTree>
    <p:extLst>
      <p:ext uri="{BB962C8B-B14F-4D97-AF65-F5344CB8AC3E}">
        <p14:creationId xmlns:p14="http://schemas.microsoft.com/office/powerpoint/2010/main" val="10432084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Not Open . . .</a:t>
            </a:r>
          </a:p>
        </p:txBody>
      </p:sp>
      <p:sp>
        <p:nvSpPr>
          <p:cNvPr id="3" name="Content Placeholder 2"/>
          <p:cNvSpPr>
            <a:spLocks noGrp="1"/>
          </p:cNvSpPr>
          <p:nvPr>
            <p:ph sz="quarter" idx="1"/>
          </p:nvPr>
        </p:nvSpPr>
        <p:spPr/>
        <p:txBody>
          <a:bodyPr>
            <a:normAutofit/>
          </a:bodyPr>
          <a:lstStyle/>
          <a:p>
            <a:pPr marL="0" indent="0">
              <a:buClr>
                <a:schemeClr val="tx1"/>
              </a:buClr>
              <a:buSzPct val="100000"/>
              <a:buNone/>
            </a:pPr>
            <a:r>
              <a:rPr lang="en-US" sz="3000" dirty="0"/>
              <a:t>Which related to </a:t>
            </a:r>
            <a:r>
              <a:rPr lang="en-US" sz="3000" b="1" u="sng" dirty="0">
                <a:solidFill>
                  <a:schemeClr val="accent1"/>
                </a:solidFill>
              </a:rPr>
              <a:t>internal personnel investigations</a:t>
            </a:r>
            <a:r>
              <a:rPr lang="en-US" sz="3000" dirty="0"/>
              <a:t> including examination and selection material for employment, hiring, appointment, promotion, demotion, discipline or resignation; and</a:t>
            </a:r>
          </a:p>
        </p:txBody>
      </p:sp>
    </p:spTree>
    <p:extLst>
      <p:ext uri="{BB962C8B-B14F-4D97-AF65-F5344CB8AC3E}">
        <p14:creationId xmlns:p14="http://schemas.microsoft.com/office/powerpoint/2010/main" val="26821329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1C3D7-B407-40C4-8975-C0C36097BA7E}"/>
              </a:ext>
            </a:extLst>
          </p:cNvPr>
          <p:cNvSpPr>
            <a:spLocks noGrp="1"/>
          </p:cNvSpPr>
          <p:nvPr>
            <p:ph type="title"/>
          </p:nvPr>
        </p:nvSpPr>
        <p:spPr/>
        <p:txBody>
          <a:bodyPr/>
          <a:lstStyle/>
          <a:p>
            <a:r>
              <a:rPr lang="en-US" dirty="0"/>
              <a:t>FMLA - Certification</a:t>
            </a:r>
          </a:p>
        </p:txBody>
      </p:sp>
      <p:sp>
        <p:nvSpPr>
          <p:cNvPr id="3" name="Content Placeholder 2">
            <a:extLst>
              <a:ext uri="{FF2B5EF4-FFF2-40B4-BE49-F238E27FC236}">
                <a16:creationId xmlns:a16="http://schemas.microsoft.com/office/drawing/2014/main" id="{C7512DFF-3DEF-401A-A427-CE5CCB467EDD}"/>
              </a:ext>
            </a:extLst>
          </p:cNvPr>
          <p:cNvSpPr>
            <a:spLocks noGrp="1"/>
          </p:cNvSpPr>
          <p:nvPr>
            <p:ph idx="1"/>
          </p:nvPr>
        </p:nvSpPr>
        <p:spPr/>
        <p:txBody>
          <a:bodyPr/>
          <a:lstStyle/>
          <a:p>
            <a:r>
              <a:rPr lang="en-US" dirty="0"/>
              <a:t>When an employee requests FMLA leave due to his or her own serious health condition or a covered family member’s serious health condition, the employer may require certification in support of the leave from a health care provider. </a:t>
            </a:r>
          </a:p>
          <a:p>
            <a:r>
              <a:rPr lang="en-US" dirty="0"/>
              <a:t>An employer may also require second or third medical opinions (at the employer’s expense) and periodic recertification of a serious health condition. </a:t>
            </a:r>
          </a:p>
        </p:txBody>
      </p:sp>
    </p:spTree>
    <p:extLst>
      <p:ext uri="{BB962C8B-B14F-4D97-AF65-F5344CB8AC3E}">
        <p14:creationId xmlns:p14="http://schemas.microsoft.com/office/powerpoint/2010/main" val="76970003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Investigations</a:t>
            </a:r>
          </a:p>
        </p:txBody>
      </p:sp>
      <p:sp>
        <p:nvSpPr>
          <p:cNvPr id="3" name="Content Placeholder 2"/>
          <p:cNvSpPr>
            <a:spLocks noGrp="1"/>
          </p:cNvSpPr>
          <p:nvPr>
            <p:ph sz="quarter" idx="1"/>
          </p:nvPr>
        </p:nvSpPr>
        <p:spPr/>
        <p:txBody>
          <a:bodyPr>
            <a:normAutofit fontScale="85000" lnSpcReduction="20000"/>
          </a:bodyPr>
          <a:lstStyle/>
          <a:p>
            <a:pPr marL="512064" indent="-512064">
              <a:lnSpc>
                <a:spcPct val="110000"/>
              </a:lnSpc>
              <a:buSzPct val="100000"/>
              <a:buFont typeface="Wingdings" panose="05000000000000000000" pitchFamily="2" charset="2"/>
              <a:buChar char="ü"/>
            </a:pPr>
            <a:r>
              <a:rPr lang="en-US" sz="3000" dirty="0"/>
              <a:t>Neutral person</a:t>
            </a:r>
          </a:p>
          <a:p>
            <a:pPr marL="512064" indent="-512064">
              <a:lnSpc>
                <a:spcPct val="110000"/>
              </a:lnSpc>
              <a:buSzPct val="100000"/>
              <a:buFont typeface="Wingdings" panose="05000000000000000000" pitchFamily="2" charset="2"/>
              <a:buChar char="ü"/>
            </a:pPr>
            <a:endParaRPr lang="en-US" sz="3000" dirty="0"/>
          </a:p>
          <a:p>
            <a:pPr marL="512064" indent="-512064">
              <a:lnSpc>
                <a:spcPct val="110000"/>
              </a:lnSpc>
              <a:buSzPct val="100000"/>
              <a:buFont typeface="Wingdings" panose="05000000000000000000" pitchFamily="2" charset="2"/>
              <a:buChar char="ü"/>
            </a:pPr>
            <a:r>
              <a:rPr lang="en-US" sz="3000" dirty="0"/>
              <a:t>Get complaint in writing (if possible)</a:t>
            </a:r>
          </a:p>
          <a:p>
            <a:pPr marL="512064" indent="-512064">
              <a:lnSpc>
                <a:spcPct val="110000"/>
              </a:lnSpc>
              <a:buSzPct val="100000"/>
              <a:buFont typeface="Wingdings" panose="05000000000000000000" pitchFamily="2" charset="2"/>
              <a:buChar char="ü"/>
            </a:pPr>
            <a:endParaRPr lang="en-US" sz="3000" dirty="0"/>
          </a:p>
          <a:p>
            <a:pPr marL="512064" indent="-512064">
              <a:lnSpc>
                <a:spcPct val="110000"/>
              </a:lnSpc>
              <a:buSzPct val="100000"/>
              <a:buFont typeface="Wingdings" panose="05000000000000000000" pitchFamily="2" charset="2"/>
              <a:buChar char="ü"/>
            </a:pPr>
            <a:r>
              <a:rPr lang="en-US" sz="3000" dirty="0"/>
              <a:t>Explain process to complaining party</a:t>
            </a:r>
          </a:p>
          <a:p>
            <a:pPr marL="512064" indent="-512064">
              <a:lnSpc>
                <a:spcPct val="110000"/>
              </a:lnSpc>
              <a:buSzPct val="100000"/>
              <a:buFont typeface="Wingdings" panose="05000000000000000000" pitchFamily="2" charset="2"/>
              <a:buChar char="ü"/>
            </a:pPr>
            <a:endParaRPr lang="en-US" sz="3000" dirty="0"/>
          </a:p>
          <a:p>
            <a:pPr marL="512064" indent="-512064">
              <a:lnSpc>
                <a:spcPct val="110000"/>
              </a:lnSpc>
              <a:buSzPct val="100000"/>
              <a:buFont typeface="Wingdings" panose="05000000000000000000" pitchFamily="2" charset="2"/>
              <a:buChar char="ü"/>
            </a:pPr>
            <a:r>
              <a:rPr lang="en-US" sz="3000" dirty="0"/>
              <a:t>Meet with witnesses</a:t>
            </a:r>
          </a:p>
          <a:p>
            <a:pPr marL="512064" indent="-512064">
              <a:lnSpc>
                <a:spcPct val="110000"/>
              </a:lnSpc>
              <a:buSzPct val="100000"/>
              <a:buFont typeface="Wingdings" panose="05000000000000000000" pitchFamily="2" charset="2"/>
              <a:buChar char="ü"/>
            </a:pPr>
            <a:endParaRPr lang="en-US" sz="3000" dirty="0"/>
          </a:p>
          <a:p>
            <a:pPr marL="512064" indent="-512064">
              <a:lnSpc>
                <a:spcPct val="110000"/>
              </a:lnSpc>
              <a:buSzPct val="100000"/>
              <a:buFont typeface="Wingdings" panose="05000000000000000000" pitchFamily="2" charset="2"/>
              <a:buChar char="ü"/>
            </a:pPr>
            <a:r>
              <a:rPr lang="en-US" sz="3000" dirty="0"/>
              <a:t>Confidential only to the extent that it is a fair investigation</a:t>
            </a:r>
          </a:p>
        </p:txBody>
      </p:sp>
    </p:spTree>
    <p:extLst>
      <p:ext uri="{BB962C8B-B14F-4D97-AF65-F5344CB8AC3E}">
        <p14:creationId xmlns:p14="http://schemas.microsoft.com/office/powerpoint/2010/main" val="11297741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Investigations</a:t>
            </a:r>
          </a:p>
        </p:txBody>
      </p:sp>
      <p:sp>
        <p:nvSpPr>
          <p:cNvPr id="3" name="Content Placeholder 2"/>
          <p:cNvSpPr>
            <a:spLocks noGrp="1"/>
          </p:cNvSpPr>
          <p:nvPr>
            <p:ph sz="quarter" idx="1"/>
          </p:nvPr>
        </p:nvSpPr>
        <p:spPr/>
        <p:txBody>
          <a:bodyPr>
            <a:normAutofit/>
          </a:bodyPr>
          <a:lstStyle/>
          <a:p>
            <a:pPr marL="512064" indent="-512064">
              <a:buSzPct val="100000"/>
              <a:buFont typeface="Wingdings" panose="05000000000000000000" pitchFamily="2" charset="2"/>
              <a:buChar char="ü"/>
            </a:pPr>
            <a:r>
              <a:rPr lang="en-US" sz="3000" dirty="0"/>
              <a:t>Take notes (can be tossed after the report is written)</a:t>
            </a:r>
          </a:p>
          <a:p>
            <a:pPr marL="512064" indent="-512064">
              <a:buSzPct val="100000"/>
              <a:buFont typeface="Wingdings" panose="05000000000000000000" pitchFamily="2" charset="2"/>
              <a:buChar char="ü"/>
            </a:pPr>
            <a:endParaRPr lang="en-US" sz="3000" dirty="0"/>
          </a:p>
          <a:p>
            <a:pPr marL="512064" indent="-512064">
              <a:buSzPct val="100000"/>
              <a:buFont typeface="Wingdings" panose="05000000000000000000" pitchFamily="2" charset="2"/>
              <a:buChar char="ü"/>
            </a:pPr>
            <a:r>
              <a:rPr lang="en-US" sz="3000" dirty="0"/>
              <a:t>Write a report that contains FACTS not opinions</a:t>
            </a:r>
          </a:p>
          <a:p>
            <a:pPr marL="512064" indent="-512064">
              <a:buSzPct val="100000"/>
              <a:buFont typeface="Wingdings" panose="05000000000000000000" pitchFamily="2" charset="2"/>
              <a:buChar char="ü"/>
            </a:pPr>
            <a:endParaRPr lang="en-US" sz="3000" dirty="0"/>
          </a:p>
          <a:p>
            <a:pPr marL="512064" indent="-512064">
              <a:buFont typeface="Wingdings" panose="05000000000000000000" pitchFamily="2" charset="2"/>
              <a:buChar char="ü"/>
            </a:pPr>
            <a:r>
              <a:rPr lang="en-US" sz="3000" dirty="0"/>
              <a:t>Looking for violations of policy (not the law)</a:t>
            </a:r>
          </a:p>
          <a:p>
            <a:pPr marL="512064" indent="-512064">
              <a:buFont typeface="Wingdings" panose="05000000000000000000" pitchFamily="2" charset="2"/>
              <a:buChar char="ü"/>
            </a:pPr>
            <a:endParaRPr lang="en-US" sz="3000" dirty="0"/>
          </a:p>
          <a:p>
            <a:pPr marL="512064" indent="-512064">
              <a:buFont typeface="Wingdings" panose="05000000000000000000" pitchFamily="2" charset="2"/>
              <a:buChar char="ü"/>
            </a:pPr>
            <a:r>
              <a:rPr lang="en-US" sz="3000" dirty="0"/>
              <a:t>Have someone else read the report</a:t>
            </a:r>
          </a:p>
          <a:p>
            <a:pPr marL="0" indent="0">
              <a:lnSpc>
                <a:spcPct val="110000"/>
              </a:lnSpc>
              <a:buSzPct val="100000"/>
              <a:buNone/>
            </a:pPr>
            <a:endParaRPr lang="en-US" sz="3000" dirty="0"/>
          </a:p>
        </p:txBody>
      </p:sp>
    </p:spTree>
    <p:extLst>
      <p:ext uri="{BB962C8B-B14F-4D97-AF65-F5344CB8AC3E}">
        <p14:creationId xmlns:p14="http://schemas.microsoft.com/office/powerpoint/2010/main" val="12683808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Investigations</a:t>
            </a:r>
          </a:p>
        </p:txBody>
      </p:sp>
      <p:sp>
        <p:nvSpPr>
          <p:cNvPr id="3" name="Content Placeholder 2"/>
          <p:cNvSpPr>
            <a:spLocks noGrp="1"/>
          </p:cNvSpPr>
          <p:nvPr>
            <p:ph sz="quarter" idx="1"/>
          </p:nvPr>
        </p:nvSpPr>
        <p:spPr/>
        <p:txBody>
          <a:bodyPr>
            <a:noAutofit/>
          </a:bodyPr>
          <a:lstStyle/>
          <a:p>
            <a:pPr marL="512064" indent="-512064">
              <a:buFont typeface="Wingdings" panose="05000000000000000000" pitchFamily="2" charset="2"/>
              <a:buChar char="ü"/>
            </a:pPr>
            <a:r>
              <a:rPr lang="en-US" sz="3000" dirty="0"/>
              <a:t>Report does not go in personnel file</a:t>
            </a:r>
          </a:p>
          <a:p>
            <a:pPr marL="0" indent="0">
              <a:buNone/>
            </a:pPr>
            <a:endParaRPr lang="en-US" sz="3000" dirty="0"/>
          </a:p>
          <a:p>
            <a:pPr marL="512064" indent="-512064">
              <a:buFont typeface="Wingdings" panose="05000000000000000000" pitchFamily="2" charset="2"/>
              <a:buChar char="ü"/>
            </a:pPr>
            <a:r>
              <a:rPr lang="en-US" sz="3000" dirty="0"/>
              <a:t>Send a letter to the parties stating the investigation is complete and the findings (generally)</a:t>
            </a:r>
          </a:p>
          <a:p>
            <a:pPr marL="1060704" lvl="5" indent="-512064">
              <a:buFont typeface="Wingdings" panose="05000000000000000000" pitchFamily="2" charset="2"/>
              <a:buChar char="v"/>
            </a:pPr>
            <a:r>
              <a:rPr lang="en-US" sz="2500" dirty="0"/>
              <a:t>i.e. there was a finding that X violated the Sexual Harassment Policy, appropriate actions will be taken . . . .</a:t>
            </a:r>
          </a:p>
        </p:txBody>
      </p:sp>
    </p:spTree>
    <p:extLst>
      <p:ext uri="{BB962C8B-B14F-4D97-AF65-F5344CB8AC3E}">
        <p14:creationId xmlns:p14="http://schemas.microsoft.com/office/powerpoint/2010/main" val="35241046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Open . . .</a:t>
            </a:r>
          </a:p>
        </p:txBody>
      </p:sp>
      <p:sp>
        <p:nvSpPr>
          <p:cNvPr id="3" name="Content Placeholder 2"/>
          <p:cNvSpPr>
            <a:spLocks noGrp="1"/>
          </p:cNvSpPr>
          <p:nvPr>
            <p:ph sz="quarter" idx="1"/>
          </p:nvPr>
        </p:nvSpPr>
        <p:spPr/>
        <p:txBody>
          <a:bodyPr>
            <a:normAutofit/>
          </a:bodyPr>
          <a:lstStyle/>
          <a:p>
            <a:pPr marL="0" indent="0">
              <a:buNone/>
            </a:pPr>
            <a:r>
              <a:rPr lang="en-US" sz="3000" dirty="0"/>
              <a:t>Records that shall be available to the public include:</a:t>
            </a:r>
          </a:p>
          <a:p>
            <a:pPr marL="0" indent="0">
              <a:buNone/>
            </a:pPr>
            <a:endParaRPr lang="en-US" sz="3000" dirty="0"/>
          </a:p>
          <a:p>
            <a:pPr marL="514350" indent="-514350">
              <a:buSzPct val="100000"/>
              <a:buFont typeface="+mj-lt"/>
              <a:buAutoNum type="arabicPeriod"/>
            </a:pPr>
            <a:r>
              <a:rPr lang="en-US" sz="3000" dirty="0"/>
              <a:t>An employment application of a person who becomes a public official;</a:t>
            </a:r>
          </a:p>
          <a:p>
            <a:pPr marL="514350" indent="-514350">
              <a:buSzPct val="100000"/>
              <a:buFont typeface="+mj-lt"/>
              <a:buAutoNum type="arabicPeriod"/>
            </a:pPr>
            <a:endParaRPr lang="en-US" sz="3000" dirty="0"/>
          </a:p>
          <a:p>
            <a:pPr marL="514350" indent="-514350">
              <a:buSzPct val="100000"/>
              <a:buFont typeface="+mj-lt"/>
              <a:buAutoNum type="arabicPeriod"/>
            </a:pPr>
            <a:r>
              <a:rPr lang="en-US" sz="3000" dirty="0"/>
              <a:t>The gross receipts of public funds (gross pay, gross retirement, etc.);</a:t>
            </a:r>
          </a:p>
        </p:txBody>
      </p:sp>
    </p:spTree>
    <p:extLst>
      <p:ext uri="{BB962C8B-B14F-4D97-AF65-F5344CB8AC3E}">
        <p14:creationId xmlns:p14="http://schemas.microsoft.com/office/powerpoint/2010/main" val="38603201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Open . . .</a:t>
            </a:r>
          </a:p>
        </p:txBody>
      </p:sp>
      <p:sp>
        <p:nvSpPr>
          <p:cNvPr id="3" name="Content Placeholder 2"/>
          <p:cNvSpPr>
            <a:spLocks noGrp="1"/>
          </p:cNvSpPr>
          <p:nvPr>
            <p:ph sz="quarter" idx="1"/>
          </p:nvPr>
        </p:nvSpPr>
        <p:spPr/>
        <p:txBody>
          <a:bodyPr>
            <a:normAutofit/>
          </a:bodyPr>
          <a:lstStyle/>
          <a:p>
            <a:pPr marL="514350" indent="-514350">
              <a:buSzPct val="100000"/>
              <a:buFont typeface="+mj-lt"/>
              <a:buAutoNum type="arabicPeriod" startAt="3"/>
            </a:pPr>
            <a:r>
              <a:rPr lang="en-US" sz="3000" dirty="0"/>
              <a:t>The dates of employment, title and position; and</a:t>
            </a:r>
          </a:p>
          <a:p>
            <a:pPr marL="514350" indent="-514350">
              <a:buSzPct val="100000"/>
              <a:buFont typeface="+mj-lt"/>
              <a:buAutoNum type="arabicPeriod" startAt="3"/>
            </a:pPr>
            <a:endParaRPr lang="en-US" sz="3000" dirty="0"/>
          </a:p>
          <a:p>
            <a:pPr marL="514350" indent="-514350">
              <a:buSzPct val="100000"/>
              <a:buFont typeface="+mj-lt"/>
              <a:buAutoNum type="arabicPeriod" startAt="3"/>
            </a:pPr>
            <a:r>
              <a:rPr lang="en-US" sz="3000" dirty="0"/>
              <a:t>Any final disciplinary action resulting in loss of pay, suspension, demotion of position, or termination</a:t>
            </a:r>
          </a:p>
          <a:p>
            <a:pPr marL="514350" indent="-514350">
              <a:buSzPct val="100000"/>
              <a:buFont typeface="+mj-lt"/>
              <a:buAutoNum type="arabicPeriod" startAt="3"/>
            </a:pPr>
            <a:endParaRPr lang="en-US" sz="3000" dirty="0"/>
          </a:p>
          <a:p>
            <a:pPr marL="0" indent="0">
              <a:buSzPct val="100000"/>
              <a:buNone/>
            </a:pPr>
            <a:endParaRPr lang="en-US" sz="3000" dirty="0"/>
          </a:p>
        </p:txBody>
      </p:sp>
    </p:spTree>
    <p:extLst>
      <p:ext uri="{BB962C8B-B14F-4D97-AF65-F5344CB8AC3E}">
        <p14:creationId xmlns:p14="http://schemas.microsoft.com/office/powerpoint/2010/main" val="12512225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Open . . .</a:t>
            </a:r>
          </a:p>
        </p:txBody>
      </p:sp>
      <p:sp>
        <p:nvSpPr>
          <p:cNvPr id="3" name="Content Placeholder 2"/>
          <p:cNvSpPr>
            <a:spLocks noGrp="1"/>
          </p:cNvSpPr>
          <p:nvPr>
            <p:ph sz="quarter" idx="1"/>
          </p:nvPr>
        </p:nvSpPr>
        <p:spPr/>
        <p:txBody>
          <a:bodyPr>
            <a:normAutofit/>
          </a:bodyPr>
          <a:lstStyle/>
          <a:p>
            <a:pPr marL="0" indent="0" algn="ctr">
              <a:buNone/>
            </a:pPr>
            <a:endParaRPr lang="en-US" sz="4000" dirty="0"/>
          </a:p>
          <a:p>
            <a:pPr marL="0" indent="0" algn="ctr">
              <a:buNone/>
            </a:pPr>
            <a:r>
              <a:rPr lang="en-US" sz="4000" dirty="0"/>
              <a:t>Employees of a public body shall have a right to access their personnel file . . .</a:t>
            </a:r>
          </a:p>
        </p:txBody>
      </p:sp>
    </p:spTree>
    <p:extLst>
      <p:ext uri="{BB962C8B-B14F-4D97-AF65-F5344CB8AC3E}">
        <p14:creationId xmlns:p14="http://schemas.microsoft.com/office/powerpoint/2010/main" val="23383408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Discipline</a:t>
            </a:r>
          </a:p>
        </p:txBody>
      </p:sp>
      <p:sp>
        <p:nvSpPr>
          <p:cNvPr id="3" name="Content Placeholder 2"/>
          <p:cNvSpPr>
            <a:spLocks noGrp="1"/>
          </p:cNvSpPr>
          <p:nvPr>
            <p:ph sz="quarter" idx="1"/>
          </p:nvPr>
        </p:nvSpPr>
        <p:spPr/>
        <p:txBody>
          <a:bodyPr>
            <a:normAutofit fontScale="92500" lnSpcReduction="10000"/>
          </a:bodyPr>
          <a:lstStyle/>
          <a:p>
            <a:pPr marL="0" indent="0" algn="ctr">
              <a:buNone/>
            </a:pPr>
            <a:r>
              <a:rPr lang="en-US" sz="3600" dirty="0"/>
              <a:t>Take good notes:</a:t>
            </a:r>
          </a:p>
          <a:p>
            <a:pPr marL="0" indent="0">
              <a:buNone/>
            </a:pPr>
            <a:endParaRPr lang="en-US" sz="3000" dirty="0"/>
          </a:p>
          <a:p>
            <a:pPr marL="512064" indent="-512064">
              <a:buFont typeface="Wingdings" panose="05000000000000000000" pitchFamily="2" charset="2"/>
              <a:buChar char="q"/>
            </a:pPr>
            <a:r>
              <a:rPr lang="en-US" sz="3000" dirty="0"/>
              <a:t>Notebook, notepad, sticky note, calendar, file folder, etc.</a:t>
            </a:r>
          </a:p>
          <a:p>
            <a:pPr marL="512064" indent="-512064">
              <a:buFont typeface="Wingdings" panose="05000000000000000000" pitchFamily="2" charset="2"/>
              <a:buChar char="q"/>
            </a:pPr>
            <a:endParaRPr lang="en-US" sz="3000" dirty="0"/>
          </a:p>
          <a:p>
            <a:pPr marL="512064" indent="-512064">
              <a:buFont typeface="Wingdings" panose="05000000000000000000" pitchFamily="2" charset="2"/>
              <a:buChar char="q"/>
            </a:pPr>
            <a:r>
              <a:rPr lang="en-US" sz="3000" dirty="0"/>
              <a:t>Write in complete sentences</a:t>
            </a:r>
          </a:p>
          <a:p>
            <a:pPr marL="512064" indent="-512064">
              <a:buFont typeface="Wingdings" panose="05000000000000000000" pitchFamily="2" charset="2"/>
              <a:buChar char="q"/>
            </a:pPr>
            <a:endParaRPr lang="en-US" sz="3000" dirty="0"/>
          </a:p>
          <a:p>
            <a:pPr marL="512064" indent="-512064">
              <a:buFont typeface="Wingdings" panose="05000000000000000000" pitchFamily="2" charset="2"/>
              <a:buChar char="q"/>
            </a:pPr>
            <a:r>
              <a:rPr lang="en-US" sz="3000" dirty="0"/>
              <a:t>Make it legible</a:t>
            </a:r>
          </a:p>
          <a:p>
            <a:pPr marL="512064" indent="-512064">
              <a:buFont typeface="Wingdings" panose="05000000000000000000" pitchFamily="2" charset="2"/>
              <a:buChar char="q"/>
            </a:pPr>
            <a:endParaRPr lang="en-US" sz="3000" dirty="0"/>
          </a:p>
          <a:p>
            <a:pPr marL="512064" indent="-512064">
              <a:buFont typeface="Wingdings" panose="05000000000000000000" pitchFamily="2" charset="2"/>
              <a:buChar char="q"/>
            </a:pPr>
            <a:r>
              <a:rPr lang="en-US" sz="3000" dirty="0"/>
              <a:t>Facts only</a:t>
            </a:r>
          </a:p>
          <a:p>
            <a:pPr marL="0" indent="0">
              <a:buNone/>
            </a:pPr>
            <a:endParaRPr lang="en-US" sz="3000" dirty="0"/>
          </a:p>
          <a:p>
            <a:pPr marL="0" indent="0">
              <a:buNone/>
            </a:pPr>
            <a:endParaRPr lang="en-US" dirty="0"/>
          </a:p>
        </p:txBody>
      </p:sp>
    </p:spTree>
    <p:extLst>
      <p:ext uri="{BB962C8B-B14F-4D97-AF65-F5344CB8AC3E}">
        <p14:creationId xmlns:p14="http://schemas.microsoft.com/office/powerpoint/2010/main" val="41117686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marL="0" indent="0" algn="ctr">
              <a:buNone/>
            </a:pPr>
            <a:endParaRPr lang="en-US" sz="4800" dirty="0"/>
          </a:p>
          <a:p>
            <a:pPr marL="0" indent="0" algn="ctr">
              <a:buNone/>
            </a:pPr>
            <a:endParaRPr lang="en-US" sz="4800" dirty="0"/>
          </a:p>
          <a:p>
            <a:pPr marL="0" indent="0" algn="ctr">
              <a:buNone/>
            </a:pPr>
            <a:r>
              <a:rPr lang="en-US" sz="4800" b="1" u="sng" dirty="0">
                <a:solidFill>
                  <a:srgbClr val="FF0000"/>
                </a:solidFill>
              </a:rPr>
              <a:t>WORDS MATTER!!</a:t>
            </a:r>
          </a:p>
        </p:txBody>
      </p:sp>
    </p:spTree>
    <p:extLst>
      <p:ext uri="{BB962C8B-B14F-4D97-AF65-F5344CB8AC3E}">
        <p14:creationId xmlns:p14="http://schemas.microsoft.com/office/powerpoint/2010/main" val="4852408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Disciplinary Document</a:t>
            </a:r>
          </a:p>
        </p:txBody>
      </p:sp>
      <p:sp>
        <p:nvSpPr>
          <p:cNvPr id="3" name="Content Placeholder 2"/>
          <p:cNvSpPr>
            <a:spLocks noGrp="1"/>
          </p:cNvSpPr>
          <p:nvPr>
            <p:ph sz="quarter" idx="1"/>
          </p:nvPr>
        </p:nvSpPr>
        <p:spPr>
          <a:xfrm>
            <a:off x="1981200" y="1600200"/>
            <a:ext cx="8001000" cy="4873752"/>
          </a:xfrm>
        </p:spPr>
        <p:txBody>
          <a:bodyPr>
            <a:normAutofit/>
          </a:bodyPr>
          <a:lstStyle/>
          <a:p>
            <a:pPr marL="512064" indent="-512064">
              <a:buFont typeface="Wingdings" panose="05000000000000000000" pitchFamily="2" charset="2"/>
              <a:buChar char="q"/>
            </a:pPr>
            <a:r>
              <a:rPr lang="en-US" sz="3000" dirty="0"/>
              <a:t>Short and to the point</a:t>
            </a:r>
          </a:p>
          <a:p>
            <a:pPr marL="512064" indent="-512064">
              <a:buFont typeface="Wingdings" panose="05000000000000000000" pitchFamily="2" charset="2"/>
              <a:buChar char="q"/>
            </a:pPr>
            <a:endParaRPr lang="en-US" sz="3000" dirty="0"/>
          </a:p>
          <a:p>
            <a:pPr marL="512064" indent="-512064">
              <a:buFont typeface="Wingdings" panose="05000000000000000000" pitchFamily="2" charset="2"/>
              <a:buChar char="q"/>
            </a:pPr>
            <a:r>
              <a:rPr lang="en-US" sz="3000" dirty="0"/>
              <a:t>Facts only (no opinions or exaggerations)</a:t>
            </a:r>
          </a:p>
          <a:p>
            <a:pPr marL="512064" indent="-512064">
              <a:buFont typeface="Wingdings" panose="05000000000000000000" pitchFamily="2" charset="2"/>
              <a:buChar char="q"/>
            </a:pPr>
            <a:endParaRPr lang="en-US" sz="3000" dirty="0"/>
          </a:p>
          <a:p>
            <a:pPr marL="512064" indent="-512064">
              <a:buFont typeface="Wingdings" panose="05000000000000000000" pitchFamily="2" charset="2"/>
              <a:buChar char="q"/>
            </a:pPr>
            <a:r>
              <a:rPr lang="en-US" sz="3000" dirty="0"/>
              <a:t>List violations of policy specifically</a:t>
            </a:r>
          </a:p>
          <a:p>
            <a:pPr marL="512064" indent="-512064">
              <a:buFont typeface="Wingdings" panose="05000000000000000000" pitchFamily="2" charset="2"/>
              <a:buChar char="q"/>
            </a:pPr>
            <a:endParaRPr lang="en-US" sz="3000" dirty="0"/>
          </a:p>
          <a:p>
            <a:pPr marL="512064" indent="-512064">
              <a:buFont typeface="Wingdings" panose="05000000000000000000" pitchFamily="2" charset="2"/>
              <a:buChar char="q"/>
            </a:pPr>
            <a:r>
              <a:rPr lang="en-US" sz="3000" dirty="0"/>
              <a:t>Describe prior discipline or warnings</a:t>
            </a:r>
          </a:p>
          <a:p>
            <a:pPr marL="512064" indent="-512064">
              <a:buFont typeface="Wingdings" panose="05000000000000000000" pitchFamily="2" charset="2"/>
              <a:buChar char="q"/>
            </a:pPr>
            <a:endParaRPr lang="en-US" sz="3000" dirty="0"/>
          </a:p>
          <a:p>
            <a:pPr marL="512064" indent="-512064">
              <a:buFont typeface="Wingdings" panose="05000000000000000000" pitchFamily="2" charset="2"/>
              <a:buChar char="q"/>
            </a:pPr>
            <a:r>
              <a:rPr lang="en-US" sz="3000" dirty="0"/>
              <a:t>Explain the effect on the employer</a:t>
            </a:r>
          </a:p>
          <a:p>
            <a:endParaRPr lang="en-US" dirty="0"/>
          </a:p>
        </p:txBody>
      </p:sp>
    </p:spTree>
    <p:extLst>
      <p:ext uri="{BB962C8B-B14F-4D97-AF65-F5344CB8AC3E}">
        <p14:creationId xmlns:p14="http://schemas.microsoft.com/office/powerpoint/2010/main" val="13803105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Disciplinary Document</a:t>
            </a:r>
          </a:p>
        </p:txBody>
      </p:sp>
      <p:sp>
        <p:nvSpPr>
          <p:cNvPr id="3" name="Content Placeholder 2"/>
          <p:cNvSpPr>
            <a:spLocks noGrp="1"/>
          </p:cNvSpPr>
          <p:nvPr>
            <p:ph sz="quarter" idx="1"/>
          </p:nvPr>
        </p:nvSpPr>
        <p:spPr>
          <a:xfrm>
            <a:off x="1981200" y="1600200"/>
            <a:ext cx="8153400" cy="4873752"/>
          </a:xfrm>
        </p:spPr>
        <p:txBody>
          <a:bodyPr>
            <a:normAutofit fontScale="92500"/>
          </a:bodyPr>
          <a:lstStyle/>
          <a:p>
            <a:pPr marL="512064" indent="-512064">
              <a:buFont typeface="Wingdings" panose="05000000000000000000" pitchFamily="2" charset="2"/>
              <a:buChar char="q"/>
            </a:pPr>
            <a:r>
              <a:rPr lang="en-US" sz="3200" dirty="0"/>
              <a:t>Penalty (suspension, reprimand, days off)</a:t>
            </a:r>
          </a:p>
          <a:p>
            <a:pPr marL="512064" indent="-512064">
              <a:buFont typeface="Wingdings" panose="05000000000000000000" pitchFamily="2" charset="2"/>
              <a:buChar char="q"/>
            </a:pPr>
            <a:endParaRPr lang="en-US" sz="3200" dirty="0"/>
          </a:p>
          <a:p>
            <a:pPr marL="512064" indent="-512064">
              <a:buFont typeface="Wingdings" panose="05000000000000000000" pitchFamily="2" charset="2"/>
              <a:buChar char="q"/>
            </a:pPr>
            <a:r>
              <a:rPr lang="en-US" sz="3200" dirty="0"/>
              <a:t>Appeal process (if any)</a:t>
            </a:r>
          </a:p>
          <a:p>
            <a:pPr marL="512064" indent="-512064">
              <a:buFont typeface="Wingdings" panose="05000000000000000000" pitchFamily="2" charset="2"/>
              <a:buChar char="q"/>
            </a:pPr>
            <a:endParaRPr lang="en-US" sz="3200" dirty="0"/>
          </a:p>
          <a:p>
            <a:pPr marL="512064" indent="-512064">
              <a:buFont typeface="Wingdings" panose="05000000000000000000" pitchFamily="2" charset="2"/>
              <a:buChar char="q"/>
            </a:pPr>
            <a:r>
              <a:rPr lang="en-US" sz="3200" dirty="0"/>
              <a:t>State future expectations</a:t>
            </a:r>
          </a:p>
          <a:p>
            <a:pPr marL="512064" indent="-512064">
              <a:buFont typeface="Wingdings" panose="05000000000000000000" pitchFamily="2" charset="2"/>
              <a:buChar char="q"/>
            </a:pPr>
            <a:endParaRPr lang="en-US" sz="3200" dirty="0"/>
          </a:p>
          <a:p>
            <a:pPr marL="512064" indent="-512064">
              <a:buFont typeface="Wingdings" panose="05000000000000000000" pitchFamily="2" charset="2"/>
              <a:buChar char="q"/>
            </a:pPr>
            <a:r>
              <a:rPr lang="en-US" sz="3200" dirty="0"/>
              <a:t>Offer EAP</a:t>
            </a:r>
          </a:p>
          <a:p>
            <a:pPr marL="512064" indent="-512064">
              <a:buFont typeface="Wingdings" panose="05000000000000000000" pitchFamily="2" charset="2"/>
              <a:buChar char="q"/>
            </a:pPr>
            <a:endParaRPr lang="en-US" sz="3200" dirty="0"/>
          </a:p>
          <a:p>
            <a:pPr marL="512064" indent="-512064">
              <a:buFont typeface="Wingdings" panose="05000000000000000000" pitchFamily="2" charset="2"/>
              <a:buChar char="q"/>
            </a:pPr>
            <a:r>
              <a:rPr lang="en-US" sz="3200" dirty="0"/>
              <a:t>Signature of employee and supervisor and date</a:t>
            </a:r>
          </a:p>
          <a:p>
            <a:endParaRPr lang="en-US" dirty="0"/>
          </a:p>
          <a:p>
            <a:endParaRPr lang="en-US" dirty="0"/>
          </a:p>
        </p:txBody>
      </p:sp>
    </p:spTree>
    <p:extLst>
      <p:ext uri="{BB962C8B-B14F-4D97-AF65-F5344CB8AC3E}">
        <p14:creationId xmlns:p14="http://schemas.microsoft.com/office/powerpoint/2010/main" val="19372861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32B82-B3FF-4D5A-9EFA-F77F178A7162}"/>
              </a:ext>
            </a:extLst>
          </p:cNvPr>
          <p:cNvSpPr>
            <a:spLocks noGrp="1"/>
          </p:cNvSpPr>
          <p:nvPr>
            <p:ph type="title"/>
          </p:nvPr>
        </p:nvSpPr>
        <p:spPr/>
        <p:txBody>
          <a:bodyPr/>
          <a:lstStyle/>
          <a:p>
            <a:r>
              <a:rPr lang="en-US" dirty="0"/>
              <a:t>FMLA – Job Restoration and Health Benefits</a:t>
            </a:r>
          </a:p>
        </p:txBody>
      </p:sp>
      <p:sp>
        <p:nvSpPr>
          <p:cNvPr id="3" name="Content Placeholder 2">
            <a:extLst>
              <a:ext uri="{FF2B5EF4-FFF2-40B4-BE49-F238E27FC236}">
                <a16:creationId xmlns:a16="http://schemas.microsoft.com/office/drawing/2014/main" id="{97CCC48B-E379-4151-B35D-B570745ADC17}"/>
              </a:ext>
            </a:extLst>
          </p:cNvPr>
          <p:cNvSpPr>
            <a:spLocks noGrp="1"/>
          </p:cNvSpPr>
          <p:nvPr>
            <p:ph idx="1"/>
          </p:nvPr>
        </p:nvSpPr>
        <p:spPr/>
        <p:txBody>
          <a:bodyPr/>
          <a:lstStyle/>
          <a:p>
            <a:r>
              <a:rPr lang="en-US" dirty="0"/>
              <a:t>Upon return from FMLA leave, an employee must be restored to his or her original job or to an equivalent job with equivalent pay, benefits, and other terms and conditions of employment. </a:t>
            </a:r>
          </a:p>
          <a:p>
            <a:r>
              <a:rPr lang="en-US" dirty="0"/>
              <a:t>An employee’s use of FMLA leave cannot be counted against the employee under a “no-fault” attendance policy. </a:t>
            </a:r>
          </a:p>
          <a:p>
            <a:r>
              <a:rPr lang="en-US" dirty="0"/>
              <a:t>Employers are also required to continue group health insurance coverage for an employee on FMLA leave under the same terms and conditions as if the employee had not taken leave. </a:t>
            </a:r>
          </a:p>
        </p:txBody>
      </p:sp>
    </p:spTree>
    <p:extLst>
      <p:ext uri="{BB962C8B-B14F-4D97-AF65-F5344CB8AC3E}">
        <p14:creationId xmlns:p14="http://schemas.microsoft.com/office/powerpoint/2010/main" val="420730960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Termination letter</a:t>
            </a:r>
          </a:p>
        </p:txBody>
      </p:sp>
      <p:sp>
        <p:nvSpPr>
          <p:cNvPr id="3" name="Content Placeholder 2"/>
          <p:cNvSpPr>
            <a:spLocks noGrp="1"/>
          </p:cNvSpPr>
          <p:nvPr>
            <p:ph sz="quarter" idx="1"/>
          </p:nvPr>
        </p:nvSpPr>
        <p:spPr>
          <a:xfrm>
            <a:off x="1981200" y="1600200"/>
            <a:ext cx="7696200" cy="4873752"/>
          </a:xfrm>
        </p:spPr>
        <p:txBody>
          <a:bodyPr/>
          <a:lstStyle/>
          <a:p>
            <a:pPr marL="512064" indent="-512064">
              <a:buFont typeface="Wingdings" panose="05000000000000000000" pitchFamily="2" charset="2"/>
              <a:buChar char="q"/>
            </a:pPr>
            <a:r>
              <a:rPr lang="en-US" sz="3000" dirty="0"/>
              <a:t>State effective last day – (think about how it affects health insurance)</a:t>
            </a:r>
          </a:p>
          <a:p>
            <a:pPr marL="512064" indent="-512064">
              <a:buFont typeface="Wingdings" panose="05000000000000000000" pitchFamily="2" charset="2"/>
              <a:buChar char="q"/>
            </a:pPr>
            <a:endParaRPr lang="en-US" sz="3000" dirty="0"/>
          </a:p>
          <a:p>
            <a:pPr marL="512064" indent="-512064">
              <a:buFont typeface="Wingdings" panose="05000000000000000000" pitchFamily="2" charset="2"/>
              <a:buChar char="q"/>
            </a:pPr>
            <a:r>
              <a:rPr lang="en-US" sz="3000" dirty="0"/>
              <a:t>Detail how all equipment, keys, passwords, etc. need to be turned over.</a:t>
            </a:r>
          </a:p>
          <a:p>
            <a:pPr marL="0" indent="0">
              <a:buNone/>
            </a:pPr>
            <a:endParaRPr lang="en-US" dirty="0"/>
          </a:p>
          <a:p>
            <a:endParaRPr lang="en-US" dirty="0"/>
          </a:p>
        </p:txBody>
      </p:sp>
    </p:spTree>
    <p:extLst>
      <p:ext uri="{BB962C8B-B14F-4D97-AF65-F5344CB8AC3E}">
        <p14:creationId xmlns:p14="http://schemas.microsoft.com/office/powerpoint/2010/main" val="34234526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Don’t . . .</a:t>
            </a:r>
          </a:p>
        </p:txBody>
      </p:sp>
      <p:sp>
        <p:nvSpPr>
          <p:cNvPr id="3" name="Content Placeholder 2"/>
          <p:cNvSpPr>
            <a:spLocks noGrp="1"/>
          </p:cNvSpPr>
          <p:nvPr>
            <p:ph sz="quarter" idx="1"/>
          </p:nvPr>
        </p:nvSpPr>
        <p:spPr/>
        <p:txBody>
          <a:bodyPr>
            <a:normAutofit/>
          </a:bodyPr>
          <a:lstStyle/>
          <a:p>
            <a:pPr marL="512064" indent="-512064">
              <a:buFont typeface="Wingdings" panose="05000000000000000000" pitchFamily="2" charset="2"/>
              <a:buChar char="q"/>
            </a:pPr>
            <a:r>
              <a:rPr lang="en-US" sz="3000" dirty="0"/>
              <a:t>Be too vague</a:t>
            </a:r>
          </a:p>
          <a:p>
            <a:pPr marL="512064" indent="-512064">
              <a:buFont typeface="Wingdings" panose="05000000000000000000" pitchFamily="2" charset="2"/>
              <a:buChar char="q"/>
            </a:pPr>
            <a:endParaRPr lang="en-US" sz="3000" dirty="0"/>
          </a:p>
          <a:p>
            <a:pPr marL="512064" indent="-512064">
              <a:buFont typeface="Wingdings" panose="05000000000000000000" pitchFamily="2" charset="2"/>
              <a:buChar char="q"/>
            </a:pPr>
            <a:r>
              <a:rPr lang="en-US" sz="3000" dirty="0"/>
              <a:t>Be too specific</a:t>
            </a:r>
          </a:p>
          <a:p>
            <a:pPr marL="512064" indent="-512064">
              <a:buFont typeface="Wingdings" panose="05000000000000000000" pitchFamily="2" charset="2"/>
              <a:buChar char="q"/>
            </a:pPr>
            <a:endParaRPr lang="en-US" sz="3000" dirty="0"/>
          </a:p>
          <a:p>
            <a:pPr marL="512064" indent="-512064">
              <a:buFont typeface="Wingdings" panose="05000000000000000000" pitchFamily="2" charset="2"/>
              <a:buChar char="q"/>
            </a:pPr>
            <a:r>
              <a:rPr lang="en-US" sz="3000" dirty="0"/>
              <a:t>Be a jerk!</a:t>
            </a:r>
          </a:p>
          <a:p>
            <a:pPr marL="512064" indent="-512064">
              <a:buFont typeface="Wingdings" panose="05000000000000000000" pitchFamily="2" charset="2"/>
              <a:buChar char="q"/>
            </a:pPr>
            <a:endParaRPr lang="en-US" sz="3000" dirty="0"/>
          </a:p>
        </p:txBody>
      </p:sp>
    </p:spTree>
    <p:extLst>
      <p:ext uri="{BB962C8B-B14F-4D97-AF65-F5344CB8AC3E}">
        <p14:creationId xmlns:p14="http://schemas.microsoft.com/office/powerpoint/2010/main" val="41760280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What not to say!</a:t>
            </a:r>
          </a:p>
        </p:txBody>
      </p:sp>
      <p:sp>
        <p:nvSpPr>
          <p:cNvPr id="3" name="Content Placeholder 2"/>
          <p:cNvSpPr>
            <a:spLocks noGrp="1"/>
          </p:cNvSpPr>
          <p:nvPr>
            <p:ph sz="quarter" idx="1"/>
          </p:nvPr>
        </p:nvSpPr>
        <p:spPr>
          <a:xfrm>
            <a:off x="1981200" y="1600200"/>
            <a:ext cx="7696200" cy="4873752"/>
          </a:xfrm>
        </p:spPr>
        <p:txBody>
          <a:bodyPr>
            <a:noAutofit/>
          </a:bodyPr>
          <a:lstStyle/>
          <a:p>
            <a:pPr marL="512064" indent="-512064">
              <a:buFont typeface="Wingdings" panose="05000000000000000000" pitchFamily="2" charset="2"/>
              <a:buChar char="ü"/>
            </a:pPr>
            <a:r>
              <a:rPr lang="en-US" sz="3000" dirty="0"/>
              <a:t>This tells me that you either don’t know how to correct those problems or else you are not motivated to correct them.  </a:t>
            </a:r>
          </a:p>
          <a:p>
            <a:pPr marL="512064" indent="-512064">
              <a:buFont typeface="Wingdings" panose="05000000000000000000" pitchFamily="2" charset="2"/>
              <a:buChar char="ü"/>
            </a:pPr>
            <a:endParaRPr lang="en-US" sz="3000" dirty="0"/>
          </a:p>
          <a:p>
            <a:pPr marL="1060704" lvl="3" indent="-512064">
              <a:buFont typeface="Wingdings" panose="05000000000000000000" pitchFamily="2" charset="2"/>
              <a:buChar char="ü"/>
            </a:pPr>
            <a:r>
              <a:rPr lang="en-US" sz="3000" dirty="0"/>
              <a:t>Translation – you are dumb or lazy?</a:t>
            </a:r>
          </a:p>
          <a:p>
            <a:pPr marL="0" lvl="1" indent="0">
              <a:buNone/>
            </a:pPr>
            <a:endParaRPr lang="en-US" sz="3000" dirty="0"/>
          </a:p>
        </p:txBody>
      </p:sp>
    </p:spTree>
    <p:extLst>
      <p:ext uri="{BB962C8B-B14F-4D97-AF65-F5344CB8AC3E}">
        <p14:creationId xmlns:p14="http://schemas.microsoft.com/office/powerpoint/2010/main" val="6266109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What not to say!</a:t>
            </a:r>
          </a:p>
        </p:txBody>
      </p:sp>
      <p:sp>
        <p:nvSpPr>
          <p:cNvPr id="3" name="Content Placeholder 2"/>
          <p:cNvSpPr>
            <a:spLocks noGrp="1"/>
          </p:cNvSpPr>
          <p:nvPr>
            <p:ph sz="quarter" idx="1"/>
          </p:nvPr>
        </p:nvSpPr>
        <p:spPr>
          <a:xfrm>
            <a:off x="1981200" y="1600200"/>
            <a:ext cx="7696200" cy="4873752"/>
          </a:xfrm>
        </p:spPr>
        <p:txBody>
          <a:bodyPr>
            <a:noAutofit/>
          </a:bodyPr>
          <a:lstStyle/>
          <a:p>
            <a:pPr marL="512064" indent="-512064">
              <a:buFont typeface="Wingdings" panose="05000000000000000000" pitchFamily="2" charset="2"/>
              <a:buChar char="ü"/>
            </a:pPr>
            <a:r>
              <a:rPr lang="en-US" sz="3000" dirty="0"/>
              <a:t>Your problems should be self evident at this point.</a:t>
            </a:r>
          </a:p>
          <a:p>
            <a:pPr marL="512064" indent="-512064">
              <a:buFont typeface="Wingdings" panose="05000000000000000000" pitchFamily="2" charset="2"/>
              <a:buChar char="ü"/>
            </a:pPr>
            <a:endParaRPr lang="en-US" sz="3000" dirty="0"/>
          </a:p>
          <a:p>
            <a:pPr marL="1060704" lvl="3" indent="-512064">
              <a:buFont typeface="Wingdings" panose="05000000000000000000" pitchFamily="2" charset="2"/>
              <a:buChar char="ü"/>
            </a:pPr>
            <a:r>
              <a:rPr lang="en-US" sz="3000" dirty="0"/>
              <a:t>Translation – I am not going to tell you what your problem is – you have to guess.</a:t>
            </a:r>
          </a:p>
        </p:txBody>
      </p:sp>
    </p:spTree>
    <p:extLst>
      <p:ext uri="{BB962C8B-B14F-4D97-AF65-F5344CB8AC3E}">
        <p14:creationId xmlns:p14="http://schemas.microsoft.com/office/powerpoint/2010/main" val="23604648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What not to say!</a:t>
            </a:r>
          </a:p>
        </p:txBody>
      </p:sp>
      <p:sp>
        <p:nvSpPr>
          <p:cNvPr id="3" name="Content Placeholder 2"/>
          <p:cNvSpPr>
            <a:spLocks noGrp="1"/>
          </p:cNvSpPr>
          <p:nvPr>
            <p:ph sz="quarter" idx="1"/>
          </p:nvPr>
        </p:nvSpPr>
        <p:spPr/>
        <p:txBody>
          <a:bodyPr/>
          <a:lstStyle/>
          <a:p>
            <a:pPr marL="512064" indent="-512064">
              <a:buFont typeface="Wingdings" panose="05000000000000000000" pitchFamily="2" charset="2"/>
              <a:buChar char="ü"/>
            </a:pPr>
            <a:r>
              <a:rPr lang="en-US" sz="3000" dirty="0"/>
              <a:t>Your reasons are, at a minimum, inaccurate and at worst, a misrepresentation of the truth.  I don’t know which they are but it shows that you do not understand your job description.</a:t>
            </a:r>
          </a:p>
          <a:p>
            <a:pPr marL="512064" indent="-512064">
              <a:buFont typeface="Wingdings" panose="05000000000000000000" pitchFamily="2" charset="2"/>
              <a:buChar char="ü"/>
            </a:pPr>
            <a:endParaRPr lang="en-US" sz="3000" dirty="0"/>
          </a:p>
          <a:p>
            <a:pPr marL="877824" lvl="1" indent="-512064">
              <a:buFont typeface="Wingdings" panose="05000000000000000000" pitchFamily="2" charset="2"/>
              <a:buChar char="ü"/>
            </a:pPr>
            <a:r>
              <a:rPr lang="en-US" sz="3000" dirty="0"/>
              <a:t>Translation – it does not matter what you say because you’re a liar.</a:t>
            </a:r>
          </a:p>
          <a:p>
            <a:pPr marL="512064" indent="-512064">
              <a:buFont typeface="Wingdings" panose="05000000000000000000" pitchFamily="2" charset="2"/>
              <a:buChar char="ü"/>
            </a:pPr>
            <a:endParaRPr lang="en-US" sz="3000" dirty="0"/>
          </a:p>
          <a:p>
            <a:endParaRPr lang="en-US" dirty="0"/>
          </a:p>
        </p:txBody>
      </p:sp>
    </p:spTree>
    <p:extLst>
      <p:ext uri="{BB962C8B-B14F-4D97-AF65-F5344CB8AC3E}">
        <p14:creationId xmlns:p14="http://schemas.microsoft.com/office/powerpoint/2010/main" val="42195274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What not to say!</a:t>
            </a:r>
          </a:p>
        </p:txBody>
      </p:sp>
      <p:sp>
        <p:nvSpPr>
          <p:cNvPr id="3" name="Content Placeholder 2"/>
          <p:cNvSpPr>
            <a:spLocks noGrp="1"/>
          </p:cNvSpPr>
          <p:nvPr>
            <p:ph sz="quarter" idx="1"/>
          </p:nvPr>
        </p:nvSpPr>
        <p:spPr/>
        <p:txBody>
          <a:bodyPr/>
          <a:lstStyle/>
          <a:p>
            <a:pPr marL="512064" indent="-512064">
              <a:buFont typeface="Wingdings" panose="05000000000000000000" pitchFamily="2" charset="2"/>
              <a:buChar char="ü"/>
            </a:pPr>
            <a:r>
              <a:rPr lang="en-US" sz="3000" dirty="0"/>
              <a:t>You make $50,000 a year and you should be able to figure this stuff out.</a:t>
            </a:r>
          </a:p>
          <a:p>
            <a:pPr marL="512064" indent="-512064">
              <a:buFont typeface="Wingdings" panose="05000000000000000000" pitchFamily="2" charset="2"/>
              <a:buChar char="ü"/>
            </a:pPr>
            <a:endParaRPr lang="en-US" sz="3000" dirty="0"/>
          </a:p>
          <a:p>
            <a:pPr marL="877824" lvl="1" indent="-512064">
              <a:buFont typeface="Wingdings" panose="05000000000000000000" pitchFamily="2" charset="2"/>
              <a:buChar char="ü"/>
            </a:pPr>
            <a:r>
              <a:rPr lang="en-US" sz="2700" dirty="0"/>
              <a:t>Translation – I pay you a lot of money you should be able to read my mind.</a:t>
            </a:r>
          </a:p>
          <a:p>
            <a:endParaRPr lang="en-US" dirty="0"/>
          </a:p>
        </p:txBody>
      </p:sp>
    </p:spTree>
    <p:extLst>
      <p:ext uri="{BB962C8B-B14F-4D97-AF65-F5344CB8AC3E}">
        <p14:creationId xmlns:p14="http://schemas.microsoft.com/office/powerpoint/2010/main" val="21140683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Other considerations</a:t>
            </a:r>
          </a:p>
        </p:txBody>
      </p:sp>
      <p:sp>
        <p:nvSpPr>
          <p:cNvPr id="3" name="Content Placeholder 2"/>
          <p:cNvSpPr>
            <a:spLocks noGrp="1"/>
          </p:cNvSpPr>
          <p:nvPr>
            <p:ph sz="quarter" idx="1"/>
          </p:nvPr>
        </p:nvSpPr>
        <p:spPr/>
        <p:txBody>
          <a:bodyPr>
            <a:normAutofit/>
          </a:bodyPr>
          <a:lstStyle/>
          <a:p>
            <a:pPr marL="0" indent="0" algn="ctr">
              <a:buNone/>
            </a:pPr>
            <a:r>
              <a:rPr lang="en-US" sz="4000" b="1" dirty="0">
                <a:solidFill>
                  <a:srgbClr val="FF0000"/>
                </a:solidFill>
              </a:rPr>
              <a:t>Beware of Legal Holds!</a:t>
            </a:r>
          </a:p>
          <a:p>
            <a:pPr marL="0" indent="0" algn="ctr">
              <a:buNone/>
            </a:pPr>
            <a:endParaRPr lang="en-US" sz="4000" b="1" dirty="0">
              <a:solidFill>
                <a:srgbClr val="FF0000"/>
              </a:solidFill>
            </a:endParaRPr>
          </a:p>
          <a:p>
            <a:pPr marL="0" indent="0" algn="ctr">
              <a:buNone/>
            </a:pPr>
            <a:r>
              <a:rPr lang="en-US" sz="3000" dirty="0"/>
              <a:t>When litigation occurs you must freeze all the relevant files and preserve them until the case is settled. Regardless of your nice neat retention schedules and policies, legal holds take precedence. </a:t>
            </a:r>
          </a:p>
          <a:p>
            <a:pPr marL="0" indent="0" algn="ctr">
              <a:buNone/>
            </a:pPr>
            <a:r>
              <a:rPr lang="en-US" sz="3000" dirty="0"/>
              <a:t>(sample provided)</a:t>
            </a:r>
          </a:p>
        </p:txBody>
      </p:sp>
    </p:spTree>
    <p:extLst>
      <p:ext uri="{BB962C8B-B14F-4D97-AF65-F5344CB8AC3E}">
        <p14:creationId xmlns:p14="http://schemas.microsoft.com/office/powerpoint/2010/main" val="37969545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BAD69-7584-4E14-9DFF-DACA378B89BB}"/>
              </a:ext>
            </a:extLst>
          </p:cNvPr>
          <p:cNvSpPr>
            <a:spLocks noGrp="1"/>
          </p:cNvSpPr>
          <p:nvPr>
            <p:ph type="title"/>
          </p:nvPr>
        </p:nvSpPr>
        <p:spPr>
          <a:xfrm>
            <a:off x="838200" y="365125"/>
            <a:ext cx="10515600" cy="1325563"/>
          </a:xfrm>
        </p:spPr>
        <p:txBody>
          <a:bodyPr>
            <a:normAutofit/>
          </a:bodyPr>
          <a:lstStyle/>
          <a:p>
            <a:r>
              <a:rPr lang="en-US" dirty="0"/>
              <a:t>Employee Assistance Program</a:t>
            </a:r>
          </a:p>
        </p:txBody>
      </p:sp>
      <p:sp>
        <p:nvSpPr>
          <p:cNvPr id="3" name="Content Placeholder 2">
            <a:extLst>
              <a:ext uri="{FF2B5EF4-FFF2-40B4-BE49-F238E27FC236}">
                <a16:creationId xmlns:a16="http://schemas.microsoft.com/office/drawing/2014/main" id="{7CA6150D-15D8-4A77-BFA1-36F000533777}"/>
              </a:ext>
            </a:extLst>
          </p:cNvPr>
          <p:cNvSpPr>
            <a:spLocks noGrp="1"/>
          </p:cNvSpPr>
          <p:nvPr>
            <p:ph idx="1"/>
          </p:nvPr>
        </p:nvSpPr>
        <p:spPr>
          <a:xfrm>
            <a:off x="838200" y="1825625"/>
            <a:ext cx="5015484" cy="4351338"/>
          </a:xfrm>
        </p:spPr>
        <p:txBody>
          <a:bodyPr>
            <a:normAutofit/>
          </a:bodyPr>
          <a:lstStyle/>
          <a:p>
            <a:r>
              <a:rPr lang="en-US" sz="2000"/>
              <a:t>OMAG Employee Benefit</a:t>
            </a:r>
          </a:p>
          <a:p>
            <a:r>
              <a:rPr lang="en-US" sz="2000"/>
              <a:t>Potential Value-added Service for Members’ Employees</a:t>
            </a:r>
          </a:p>
          <a:p>
            <a:pPr lvl="1"/>
            <a:r>
              <a:rPr lang="en-US" sz="2000"/>
              <a:t>Many of our members do not have EAP services</a:t>
            </a:r>
          </a:p>
          <a:p>
            <a:pPr lvl="1"/>
            <a:r>
              <a:rPr lang="en-US" sz="2000"/>
              <a:t>Elevate employee well-being</a:t>
            </a:r>
          </a:p>
          <a:p>
            <a:pPr lvl="1"/>
            <a:r>
              <a:rPr lang="en-US" sz="2000"/>
              <a:t>Increase productivity</a:t>
            </a:r>
          </a:p>
          <a:p>
            <a:r>
              <a:rPr lang="en-US" sz="2000"/>
              <a:t>Services provided:</a:t>
            </a:r>
          </a:p>
          <a:p>
            <a:pPr lvl="1"/>
            <a:r>
              <a:rPr lang="en-US" sz="2000"/>
              <a:t>Employee Counseling</a:t>
            </a:r>
          </a:p>
          <a:p>
            <a:pPr lvl="1"/>
            <a:r>
              <a:rPr lang="en-US" sz="2000"/>
              <a:t>Crisis Management</a:t>
            </a:r>
          </a:p>
          <a:p>
            <a:pPr lvl="1"/>
            <a:r>
              <a:rPr lang="en-US" sz="2000"/>
              <a:t>HR Support and Consultation</a:t>
            </a:r>
          </a:p>
          <a:p>
            <a:pPr lvl="1"/>
            <a:r>
              <a:rPr lang="en-US" sz="2000"/>
              <a:t>Training</a:t>
            </a:r>
          </a:p>
          <a:p>
            <a:pPr lvl="1"/>
            <a:endParaRPr lang="en-US" sz="2000"/>
          </a:p>
          <a:p>
            <a:pPr lvl="1"/>
            <a:endParaRPr lang="en-US" sz="2000"/>
          </a:p>
          <a:p>
            <a:pPr lvl="1"/>
            <a:endParaRPr lang="en-US" sz="2000"/>
          </a:p>
          <a:p>
            <a:endParaRPr lang="en-US" sz="2000"/>
          </a:p>
        </p:txBody>
      </p:sp>
      <p:pic>
        <p:nvPicPr>
          <p:cNvPr id="5" name="Picture 4">
            <a:extLst>
              <a:ext uri="{FF2B5EF4-FFF2-40B4-BE49-F238E27FC236}">
                <a16:creationId xmlns:a16="http://schemas.microsoft.com/office/drawing/2014/main" id="{E59DFDFF-4CF2-40D9-A49E-6D983AD9BF98}"/>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8821" r="-1" b="6972"/>
          <a:stretch/>
        </p:blipFill>
        <p:spPr>
          <a:xfrm>
            <a:off x="6338316" y="1904281"/>
            <a:ext cx="5074070" cy="4272681"/>
          </a:xfrm>
          <a:prstGeom prst="rect">
            <a:avLst/>
          </a:prstGeom>
        </p:spPr>
      </p:pic>
      <p:sp>
        <p:nvSpPr>
          <p:cNvPr id="7" name="TextBox 6">
            <a:extLst>
              <a:ext uri="{FF2B5EF4-FFF2-40B4-BE49-F238E27FC236}">
                <a16:creationId xmlns:a16="http://schemas.microsoft.com/office/drawing/2014/main" id="{F839B30F-C648-4529-B859-321658412814}"/>
              </a:ext>
            </a:extLst>
          </p:cNvPr>
          <p:cNvSpPr txBox="1"/>
          <p:nvPr/>
        </p:nvSpPr>
        <p:spPr>
          <a:xfrm>
            <a:off x="8953059" y="5976907"/>
            <a:ext cx="245932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leader-values.com/wordpress/?p=6796">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Tree>
    <p:extLst>
      <p:ext uri="{BB962C8B-B14F-4D97-AF65-F5344CB8AC3E}">
        <p14:creationId xmlns:p14="http://schemas.microsoft.com/office/powerpoint/2010/main" val="267200505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57F2F-B2AE-4819-BC3E-3C91483D48A8}"/>
              </a:ext>
            </a:extLst>
          </p:cNvPr>
          <p:cNvSpPr>
            <a:spLocks noGrp="1"/>
          </p:cNvSpPr>
          <p:nvPr>
            <p:ph type="title"/>
          </p:nvPr>
        </p:nvSpPr>
        <p:spPr>
          <a:xfrm>
            <a:off x="838200" y="365125"/>
            <a:ext cx="10515600" cy="1325563"/>
          </a:xfrm>
        </p:spPr>
        <p:txBody>
          <a:bodyPr>
            <a:normAutofit/>
          </a:bodyPr>
          <a:lstStyle/>
          <a:p>
            <a:r>
              <a:rPr lang="en-US" sz="4200" dirty="0"/>
              <a:t>OMAG HR Assessments – We’re Here to Help!</a:t>
            </a:r>
          </a:p>
        </p:txBody>
      </p:sp>
      <p:sp>
        <p:nvSpPr>
          <p:cNvPr id="3" name="Content Placeholder 2">
            <a:extLst>
              <a:ext uri="{FF2B5EF4-FFF2-40B4-BE49-F238E27FC236}">
                <a16:creationId xmlns:a16="http://schemas.microsoft.com/office/drawing/2014/main" id="{7283E40D-2D70-44E3-8C9D-6839C376B02E}"/>
              </a:ext>
            </a:extLst>
          </p:cNvPr>
          <p:cNvSpPr>
            <a:spLocks noGrp="1"/>
          </p:cNvSpPr>
          <p:nvPr>
            <p:ph idx="1"/>
          </p:nvPr>
        </p:nvSpPr>
        <p:spPr>
          <a:xfrm>
            <a:off x="838200" y="1825625"/>
            <a:ext cx="3797807" cy="4351338"/>
          </a:xfrm>
        </p:spPr>
        <p:txBody>
          <a:bodyPr>
            <a:normAutofit/>
          </a:bodyPr>
          <a:lstStyle/>
          <a:p>
            <a:r>
              <a:rPr lang="en-US" sz="1700"/>
              <a:t>Evaluates HR Functions in Member Cities</a:t>
            </a:r>
          </a:p>
          <a:p>
            <a:r>
              <a:rPr lang="en-US" sz="1700"/>
              <a:t>Topics addressed</a:t>
            </a:r>
          </a:p>
          <a:p>
            <a:pPr lvl="1"/>
            <a:r>
              <a:rPr lang="en-US" sz="1700"/>
              <a:t>Examination of Current Employee Handbook</a:t>
            </a:r>
          </a:p>
          <a:p>
            <a:pPr lvl="1"/>
            <a:r>
              <a:rPr lang="en-US" sz="1700"/>
              <a:t>Review of Job Descriptions</a:t>
            </a:r>
          </a:p>
          <a:p>
            <a:pPr lvl="1"/>
            <a:r>
              <a:rPr lang="en-US" sz="1700"/>
              <a:t>Personnel File Audit</a:t>
            </a:r>
          </a:p>
          <a:p>
            <a:pPr lvl="1"/>
            <a:r>
              <a:rPr lang="en-US" sz="1700"/>
              <a:t>Analysis of Recruitment and Hiring Methods</a:t>
            </a:r>
          </a:p>
          <a:p>
            <a:pPr lvl="1"/>
            <a:r>
              <a:rPr lang="en-US" sz="1700"/>
              <a:t>New Employee Orientation</a:t>
            </a:r>
          </a:p>
          <a:p>
            <a:pPr lvl="1"/>
            <a:r>
              <a:rPr lang="en-US" sz="1700"/>
              <a:t>Management/Employee Training</a:t>
            </a:r>
          </a:p>
          <a:p>
            <a:pPr lvl="1"/>
            <a:r>
              <a:rPr lang="en-US" sz="1700"/>
              <a:t>Analysis of Performance Review System</a:t>
            </a:r>
          </a:p>
          <a:p>
            <a:pPr lvl="1"/>
            <a:r>
              <a:rPr lang="en-US" sz="1700"/>
              <a:t>Review of Internal Postings</a:t>
            </a:r>
          </a:p>
          <a:p>
            <a:pPr lvl="1"/>
            <a:endParaRPr lang="en-US" sz="1700"/>
          </a:p>
        </p:txBody>
      </p:sp>
      <p:pic>
        <p:nvPicPr>
          <p:cNvPr id="8" name="Picture 7">
            <a:extLst>
              <a:ext uri="{FF2B5EF4-FFF2-40B4-BE49-F238E27FC236}">
                <a16:creationId xmlns:a16="http://schemas.microsoft.com/office/drawing/2014/main" id="{97136BD6-0590-4499-BCB3-F2C03A0AE33B}"/>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7054" r="1" b="1"/>
          <a:stretch/>
        </p:blipFill>
        <p:spPr>
          <a:xfrm>
            <a:off x="5120640" y="1904281"/>
            <a:ext cx="6233160" cy="4272681"/>
          </a:xfrm>
          <a:prstGeom prst="rect">
            <a:avLst/>
          </a:prstGeom>
        </p:spPr>
      </p:pic>
    </p:spTree>
    <p:extLst>
      <p:ext uri="{BB962C8B-B14F-4D97-AF65-F5344CB8AC3E}">
        <p14:creationId xmlns:p14="http://schemas.microsoft.com/office/powerpoint/2010/main" val="221971659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2B6E6-50CC-4428-ADED-739907965F40}"/>
              </a:ext>
            </a:extLst>
          </p:cNvPr>
          <p:cNvSpPr>
            <a:spLocks noGrp="1"/>
          </p:cNvSpPr>
          <p:nvPr>
            <p:ph type="title"/>
          </p:nvPr>
        </p:nvSpPr>
        <p:spPr>
          <a:xfrm>
            <a:off x="838200" y="365125"/>
            <a:ext cx="10515600" cy="4866833"/>
          </a:xfrm>
        </p:spPr>
        <p:txBody>
          <a:bodyPr>
            <a:normAutofit/>
          </a:bodyPr>
          <a:lstStyle/>
          <a:p>
            <a:pPr algn="ctr"/>
            <a:r>
              <a:rPr lang="en-US" sz="9600" dirty="0"/>
              <a:t>Questions?</a:t>
            </a:r>
          </a:p>
        </p:txBody>
      </p:sp>
    </p:spTree>
    <p:extLst>
      <p:ext uri="{BB962C8B-B14F-4D97-AF65-F5344CB8AC3E}">
        <p14:creationId xmlns:p14="http://schemas.microsoft.com/office/powerpoint/2010/main" val="10310161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Gotham"/>
        <a:ea typeface=""/>
        <a:cs typeface=""/>
      </a:majorFont>
      <a:minorFont>
        <a:latin typeface="Gotham Thi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MAG Template" id="{B419E753-D005-48C4-92DF-CBB6C115A6E3}" vid="{BF6078EB-DAEB-4255-8F62-A42235B9A8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440</TotalTime>
  <Words>7421</Words>
  <Application>Microsoft Office PowerPoint</Application>
  <PresentationFormat>Widescreen</PresentationFormat>
  <Paragraphs>735</Paragraphs>
  <Slides>100</Slides>
  <Notes>26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100</vt:i4>
      </vt:variant>
    </vt:vector>
  </HeadingPairs>
  <TitlesOfParts>
    <vt:vector size="108" baseType="lpstr">
      <vt:lpstr>Arial</vt:lpstr>
      <vt:lpstr>Calibri</vt:lpstr>
      <vt:lpstr>Gotham</vt:lpstr>
      <vt:lpstr>Gotham Thin</vt:lpstr>
      <vt:lpstr>Times New Roman</vt:lpstr>
      <vt:lpstr>Verdana</vt:lpstr>
      <vt:lpstr>Wingdings</vt:lpstr>
      <vt:lpstr>Office Theme</vt:lpstr>
      <vt:lpstr>Small Town HR – Does Size Really Matter?</vt:lpstr>
      <vt:lpstr>Jack of All Trades!</vt:lpstr>
      <vt:lpstr> OMHRP www.omag.org www.omhrp.org </vt:lpstr>
      <vt:lpstr>Family and Medical Leave Act (FMLA)</vt:lpstr>
      <vt:lpstr>FMLA – Eligible Employees</vt:lpstr>
      <vt:lpstr>FMLA – Leave Entitlement</vt:lpstr>
      <vt:lpstr>FMLA – Notice by Covered Employers</vt:lpstr>
      <vt:lpstr>FMLA - Certification</vt:lpstr>
      <vt:lpstr>FMLA – Job Restoration and Health Benefits</vt:lpstr>
      <vt:lpstr>FMLA - Enforcement</vt:lpstr>
      <vt:lpstr>Fair Labor Standards Act (FLSA)</vt:lpstr>
      <vt:lpstr>FLSA – Basic Wage Standards</vt:lpstr>
      <vt:lpstr>FLSA – Overtime and Compensatory Time</vt:lpstr>
      <vt:lpstr>FLSA – Law Enforcement and Fire Protection</vt:lpstr>
      <vt:lpstr>FLSA - Enforcement</vt:lpstr>
      <vt:lpstr>Americans with Disabilities Act (ADA)</vt:lpstr>
      <vt:lpstr>ADA – Definition of Disability</vt:lpstr>
      <vt:lpstr>ADA – Substantially Limits</vt:lpstr>
      <vt:lpstr>ADA – Major Life Activities</vt:lpstr>
      <vt:lpstr>ADA – Major Life Activities</vt:lpstr>
      <vt:lpstr>ADA – Major Bodily Functions</vt:lpstr>
      <vt:lpstr>ADA – Mitigating Measures</vt:lpstr>
      <vt:lpstr>ADA – Mitigating Measures Exception</vt:lpstr>
      <vt:lpstr>ADA – “Regarded As” Disabled</vt:lpstr>
      <vt:lpstr>ADA – Reasonable Accommodations</vt:lpstr>
      <vt:lpstr>ADA – Reasonable Accommodations</vt:lpstr>
      <vt:lpstr>ADA – Reasonable Accommodations Examples</vt:lpstr>
      <vt:lpstr>ADA – Undue Hardship</vt:lpstr>
      <vt:lpstr>ADA – Reasonable Accommodations</vt:lpstr>
      <vt:lpstr>ADA – Medical Exams and Inquiries</vt:lpstr>
      <vt:lpstr>ADA – Medical Exams and Inquiries</vt:lpstr>
      <vt:lpstr>ADA – Drug and Alcohol Abuse</vt:lpstr>
      <vt:lpstr>Drug and Alcohol Testing</vt:lpstr>
      <vt:lpstr>What types of DOT tests must be conducted?</vt:lpstr>
      <vt:lpstr>Can I fire an employee who tests positive?</vt:lpstr>
      <vt:lpstr>What drug and alcohol records do we need to keep?</vt:lpstr>
      <vt:lpstr>What drug and alcohol records do we need to keep?</vt:lpstr>
      <vt:lpstr>Where and how do we keep testing records?</vt:lpstr>
      <vt:lpstr>Medical Marijuana</vt:lpstr>
      <vt:lpstr>What Do We Need To Do?</vt:lpstr>
      <vt:lpstr>Sexual Harassment/Discrimination Policies </vt:lpstr>
      <vt:lpstr>Sexual Harassment/Discrimination Policies - Types of Harassment</vt:lpstr>
      <vt:lpstr>Harassment occurs because</vt:lpstr>
      <vt:lpstr> Non-Sexual Harassment  </vt:lpstr>
      <vt:lpstr>Hostile Work Environment Factors Considered</vt:lpstr>
      <vt:lpstr>PowerPoint Presentation</vt:lpstr>
      <vt:lpstr>What are the employer’s obligations? </vt:lpstr>
      <vt:lpstr>Me Too Movement</vt:lpstr>
      <vt:lpstr>I Just Think You Should Know . . .</vt:lpstr>
      <vt:lpstr>How is an investigation initiated?</vt:lpstr>
      <vt:lpstr>The Investigation</vt:lpstr>
      <vt:lpstr>Scope</vt:lpstr>
      <vt:lpstr>Investigator</vt:lpstr>
      <vt:lpstr>Evidence</vt:lpstr>
      <vt:lpstr>Evaluation</vt:lpstr>
      <vt:lpstr>Report</vt:lpstr>
      <vt:lpstr>Report</vt:lpstr>
      <vt:lpstr>Report</vt:lpstr>
      <vt:lpstr>Prompt and Remedial Action </vt:lpstr>
      <vt:lpstr>Prompt and Remedial Action </vt:lpstr>
      <vt:lpstr>PowerPoint Presentation</vt:lpstr>
      <vt:lpstr>Recruitment and Retention</vt:lpstr>
      <vt:lpstr>Recruitment and Retention</vt:lpstr>
      <vt:lpstr>Employee Evaluations</vt:lpstr>
      <vt:lpstr>Personnel Records</vt:lpstr>
      <vt:lpstr>Employee files</vt:lpstr>
      <vt:lpstr>Employee files</vt:lpstr>
      <vt:lpstr>PowerPoint Presentation</vt:lpstr>
      <vt:lpstr>Fmla recordkeeping</vt:lpstr>
      <vt:lpstr>FLSA requirements</vt:lpstr>
      <vt:lpstr>FLSA requirements</vt:lpstr>
      <vt:lpstr>FLSA requirements</vt:lpstr>
      <vt:lpstr>FLSA recordkeeping</vt:lpstr>
      <vt:lpstr>Policies</vt:lpstr>
      <vt:lpstr>Policies</vt:lpstr>
      <vt:lpstr>The Open Records Act</vt:lpstr>
      <vt:lpstr>Not Open . . .</vt:lpstr>
      <vt:lpstr>Not Open . . . </vt:lpstr>
      <vt:lpstr>Not Open . . .</vt:lpstr>
      <vt:lpstr>Investigations</vt:lpstr>
      <vt:lpstr>Investigations</vt:lpstr>
      <vt:lpstr>Investigations</vt:lpstr>
      <vt:lpstr>Open . . .</vt:lpstr>
      <vt:lpstr>Open . . .</vt:lpstr>
      <vt:lpstr>Open . . .</vt:lpstr>
      <vt:lpstr>Discipline</vt:lpstr>
      <vt:lpstr>PowerPoint Presentation</vt:lpstr>
      <vt:lpstr>Disciplinary Document</vt:lpstr>
      <vt:lpstr>Disciplinary Document</vt:lpstr>
      <vt:lpstr>Termination letter</vt:lpstr>
      <vt:lpstr>Don’t . . .</vt:lpstr>
      <vt:lpstr>What not to say!</vt:lpstr>
      <vt:lpstr>What not to say!</vt:lpstr>
      <vt:lpstr>What not to say!</vt:lpstr>
      <vt:lpstr>What not to say!</vt:lpstr>
      <vt:lpstr>Other considerations</vt:lpstr>
      <vt:lpstr>Employee Assistance Program</vt:lpstr>
      <vt:lpstr>OMAG HR Assessments – We’re Here to Help!</vt:lpstr>
      <vt:lpstr>Questions?</vt:lpstr>
      <vt:lpstr>Monica Coleman Assoc. General Counsel HR Director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Personnel Services Update</dc:title>
  <dc:creator>Monica Coleman</dc:creator>
  <cp:lastModifiedBy>Monica Coleman</cp:lastModifiedBy>
  <cp:revision>27</cp:revision>
  <dcterms:created xsi:type="dcterms:W3CDTF">2019-07-25T19:38:15Z</dcterms:created>
  <dcterms:modified xsi:type="dcterms:W3CDTF">2019-09-09T21:04:30Z</dcterms:modified>
</cp:coreProperties>
</file>