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13" r:id="rId2"/>
    <p:sldId id="337" r:id="rId3"/>
    <p:sldId id="345" r:id="rId4"/>
    <p:sldId id="336" r:id="rId5"/>
    <p:sldId id="346" r:id="rId6"/>
    <p:sldId id="338" r:id="rId7"/>
    <p:sldId id="259" r:id="rId8"/>
    <p:sldId id="319" r:id="rId9"/>
    <p:sldId id="322" r:id="rId10"/>
    <p:sldId id="330" r:id="rId11"/>
    <p:sldId id="331" r:id="rId12"/>
    <p:sldId id="326" r:id="rId13"/>
    <p:sldId id="347" r:id="rId14"/>
    <p:sldId id="266" r:id="rId15"/>
    <p:sldId id="280" r:id="rId16"/>
    <p:sldId id="281" r:id="rId17"/>
    <p:sldId id="339" r:id="rId18"/>
    <p:sldId id="343" r:id="rId19"/>
    <p:sldId id="344" r:id="rId20"/>
    <p:sldId id="348" r:id="rId21"/>
    <p:sldId id="334" r:id="rId22"/>
    <p:sldId id="284" r:id="rId23"/>
    <p:sldId id="282" r:id="rId24"/>
    <p:sldId id="325" r:id="rId25"/>
    <p:sldId id="28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1658" autoAdjust="0"/>
  </p:normalViewPr>
  <p:slideViewPr>
    <p:cSldViewPr snapToGrid="0">
      <p:cViewPr varScale="1">
        <p:scale>
          <a:sx n="86" d="100"/>
          <a:sy n="86" d="100"/>
        </p:scale>
        <p:origin x="6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BE3C1-8684-4F33-8858-DA125D54ECED}"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21DA7A2-5697-4E8B-AA50-E9FBC403DC18}">
      <dgm:prSet custT="1"/>
      <dgm:spPr/>
      <dgm:t>
        <a:bodyPr/>
        <a:lstStyle/>
        <a:p>
          <a:pPr>
            <a:defRPr b="1"/>
          </a:pPr>
          <a:r>
            <a:rPr lang="en-US" sz="4400" dirty="0"/>
            <a:t>State Law</a:t>
          </a:r>
        </a:p>
      </dgm:t>
    </dgm:pt>
    <dgm:pt modelId="{413E6C05-A825-4F7E-B20C-BAB67D8939ED}" type="parTrans" cxnId="{9197EBF2-506D-499C-8974-A9CDE938A155}">
      <dgm:prSet/>
      <dgm:spPr/>
      <dgm:t>
        <a:bodyPr/>
        <a:lstStyle/>
        <a:p>
          <a:endParaRPr lang="en-US"/>
        </a:p>
      </dgm:t>
    </dgm:pt>
    <dgm:pt modelId="{5133121A-302F-4461-98BA-58481A2903B3}" type="sibTrans" cxnId="{9197EBF2-506D-499C-8974-A9CDE938A155}">
      <dgm:prSet/>
      <dgm:spPr/>
      <dgm:t>
        <a:bodyPr/>
        <a:lstStyle/>
        <a:p>
          <a:endParaRPr lang="en-US"/>
        </a:p>
      </dgm:t>
    </dgm:pt>
    <dgm:pt modelId="{EC8B0C2D-4A81-4F0F-8671-7A927DDF35B4}">
      <dgm:prSet custT="1"/>
      <dgm:spPr/>
      <dgm:t>
        <a:bodyPr/>
        <a:lstStyle/>
        <a:p>
          <a:pPr>
            <a:buFont typeface="Arial" panose="020B0604020202020204" pitchFamily="34" charset="0"/>
            <a:buChar char="•"/>
          </a:pPr>
          <a:r>
            <a:rPr lang="en-US" sz="3200" dirty="0">
              <a:solidFill>
                <a:schemeClr val="accent2"/>
              </a:solidFill>
            </a:rPr>
            <a:t>Oklahoma Workplace Drug &amp; Alcohol Testing Act</a:t>
          </a:r>
        </a:p>
      </dgm:t>
    </dgm:pt>
    <dgm:pt modelId="{29D11AC3-7EB7-4795-89C7-D1A78F149EEF}" type="parTrans" cxnId="{3BE7A3CE-D090-4B33-90D7-E9E59283D476}">
      <dgm:prSet/>
      <dgm:spPr/>
      <dgm:t>
        <a:bodyPr/>
        <a:lstStyle/>
        <a:p>
          <a:endParaRPr lang="en-US"/>
        </a:p>
      </dgm:t>
    </dgm:pt>
    <dgm:pt modelId="{8CDF7FBB-3182-44D8-8F11-AFC32CA00EE6}" type="sibTrans" cxnId="{3BE7A3CE-D090-4B33-90D7-E9E59283D476}">
      <dgm:prSet/>
      <dgm:spPr/>
      <dgm:t>
        <a:bodyPr/>
        <a:lstStyle/>
        <a:p>
          <a:endParaRPr lang="en-US"/>
        </a:p>
      </dgm:t>
    </dgm:pt>
    <dgm:pt modelId="{8811EC7A-8583-4375-96DC-82488FC2EB15}">
      <dgm:prSet custT="1"/>
      <dgm:spPr/>
      <dgm:t>
        <a:bodyPr/>
        <a:lstStyle/>
        <a:p>
          <a:pPr>
            <a:buFont typeface="Arial" panose="020B0604020202020204" pitchFamily="34" charset="0"/>
            <a:buNone/>
          </a:pPr>
          <a:r>
            <a:rPr lang="en-US" sz="3200" dirty="0">
              <a:solidFill>
                <a:schemeClr val="accent2"/>
              </a:solidFill>
            </a:rPr>
            <a:t>Oklahoma Medical Marijuana Patient Protection Act</a:t>
          </a:r>
        </a:p>
      </dgm:t>
    </dgm:pt>
    <dgm:pt modelId="{4E15F09A-72CA-4DDC-BE3F-BF4893269490}" type="parTrans" cxnId="{F84EC469-175A-493E-966D-B86813676B2D}">
      <dgm:prSet/>
      <dgm:spPr/>
      <dgm:t>
        <a:bodyPr/>
        <a:lstStyle/>
        <a:p>
          <a:endParaRPr lang="en-US"/>
        </a:p>
      </dgm:t>
    </dgm:pt>
    <dgm:pt modelId="{A4CF10E2-1A96-46DC-8F54-C8F512C19B86}" type="sibTrans" cxnId="{F84EC469-175A-493E-966D-B86813676B2D}">
      <dgm:prSet/>
      <dgm:spPr/>
      <dgm:t>
        <a:bodyPr/>
        <a:lstStyle/>
        <a:p>
          <a:endParaRPr lang="en-US"/>
        </a:p>
      </dgm:t>
    </dgm:pt>
    <dgm:pt modelId="{026DD2CA-A145-4B2B-BBE6-B1630A492025}">
      <dgm:prSet custT="1"/>
      <dgm:spPr/>
      <dgm:t>
        <a:bodyPr/>
        <a:lstStyle/>
        <a:p>
          <a:pPr>
            <a:defRPr b="1"/>
          </a:pPr>
          <a:r>
            <a:rPr lang="en-US" sz="4400" dirty="0"/>
            <a:t>Federal Law</a:t>
          </a:r>
        </a:p>
      </dgm:t>
    </dgm:pt>
    <dgm:pt modelId="{03A5767A-3822-4B64-BAAB-8D582B284EA7}" type="parTrans" cxnId="{EE43A04C-904E-4CF0-B7B9-D1EEE0C2F3C6}">
      <dgm:prSet/>
      <dgm:spPr/>
      <dgm:t>
        <a:bodyPr/>
        <a:lstStyle/>
        <a:p>
          <a:endParaRPr lang="en-US"/>
        </a:p>
      </dgm:t>
    </dgm:pt>
    <dgm:pt modelId="{EB92C4EF-F27C-4E9C-B55B-89088EBCC734}" type="sibTrans" cxnId="{EE43A04C-904E-4CF0-B7B9-D1EEE0C2F3C6}">
      <dgm:prSet/>
      <dgm:spPr/>
      <dgm:t>
        <a:bodyPr/>
        <a:lstStyle/>
        <a:p>
          <a:endParaRPr lang="en-US"/>
        </a:p>
      </dgm:t>
    </dgm:pt>
    <dgm:pt modelId="{190F3272-9C90-4A9B-AE03-5544C705D1EE}">
      <dgm:prSet custT="1"/>
      <dgm:spPr/>
      <dgm:t>
        <a:bodyPr/>
        <a:lstStyle/>
        <a:p>
          <a:r>
            <a:rPr lang="en-US" sz="3200" dirty="0">
              <a:solidFill>
                <a:schemeClr val="accent1">
                  <a:lumMod val="75000"/>
                </a:schemeClr>
              </a:solidFill>
            </a:rPr>
            <a:t>DOT Regulations</a:t>
          </a:r>
        </a:p>
      </dgm:t>
    </dgm:pt>
    <dgm:pt modelId="{D92E63E2-ED82-499E-96F4-772BC5519B01}" type="parTrans" cxnId="{790DB1FA-8808-4FB8-9EC2-516EB9634B0F}">
      <dgm:prSet/>
      <dgm:spPr/>
      <dgm:t>
        <a:bodyPr/>
        <a:lstStyle/>
        <a:p>
          <a:endParaRPr lang="en-US"/>
        </a:p>
      </dgm:t>
    </dgm:pt>
    <dgm:pt modelId="{EF5EE13F-F08A-404C-B9B5-2E2C68C9A7D5}" type="sibTrans" cxnId="{790DB1FA-8808-4FB8-9EC2-516EB9634B0F}">
      <dgm:prSet/>
      <dgm:spPr/>
      <dgm:t>
        <a:bodyPr/>
        <a:lstStyle/>
        <a:p>
          <a:endParaRPr lang="en-US"/>
        </a:p>
      </dgm:t>
    </dgm:pt>
    <dgm:pt modelId="{A266F496-FA8A-4782-8A86-3B06D6550CEE}">
      <dgm:prSet custT="1"/>
      <dgm:spPr/>
      <dgm:t>
        <a:bodyPr/>
        <a:lstStyle/>
        <a:p>
          <a:r>
            <a:rPr lang="en-US" sz="3200" dirty="0">
              <a:solidFill>
                <a:schemeClr val="accent1">
                  <a:lumMod val="75000"/>
                </a:schemeClr>
              </a:solidFill>
            </a:rPr>
            <a:t>PHMSA Regulations</a:t>
          </a:r>
          <a:endParaRPr lang="en-US" sz="1700" dirty="0">
            <a:solidFill>
              <a:schemeClr val="accent1">
                <a:lumMod val="75000"/>
              </a:schemeClr>
            </a:solidFill>
          </a:endParaRPr>
        </a:p>
      </dgm:t>
    </dgm:pt>
    <dgm:pt modelId="{66B574BB-11E5-472C-9BF8-453EFBBBF193}" type="parTrans" cxnId="{9DB76BBE-4618-415A-A20D-EABCA58F5BE9}">
      <dgm:prSet/>
      <dgm:spPr/>
      <dgm:t>
        <a:bodyPr/>
        <a:lstStyle/>
        <a:p>
          <a:endParaRPr lang="en-US"/>
        </a:p>
      </dgm:t>
    </dgm:pt>
    <dgm:pt modelId="{85476EAD-4991-4E64-A917-776A2CA693F3}" type="sibTrans" cxnId="{9DB76BBE-4618-415A-A20D-EABCA58F5BE9}">
      <dgm:prSet/>
      <dgm:spPr/>
      <dgm:t>
        <a:bodyPr/>
        <a:lstStyle/>
        <a:p>
          <a:endParaRPr lang="en-US"/>
        </a:p>
      </dgm:t>
    </dgm:pt>
    <dgm:pt modelId="{80FEB8E7-6624-4D71-85A2-0667D20AD751}" type="pres">
      <dgm:prSet presAssocID="{A30BE3C1-8684-4F33-8858-DA125D54ECED}" presName="root" presStyleCnt="0">
        <dgm:presLayoutVars>
          <dgm:dir/>
          <dgm:resizeHandles val="exact"/>
        </dgm:presLayoutVars>
      </dgm:prSet>
      <dgm:spPr/>
    </dgm:pt>
    <dgm:pt modelId="{C7E40B80-D2B1-4AC1-BC97-65AD051DC47C}" type="pres">
      <dgm:prSet presAssocID="{921DA7A2-5697-4E8B-AA50-E9FBC403DC18}" presName="compNode" presStyleCnt="0"/>
      <dgm:spPr/>
    </dgm:pt>
    <dgm:pt modelId="{B1C97DEB-6E03-4328-A1A1-36C867527082}" type="pres">
      <dgm:prSet presAssocID="{921DA7A2-5697-4E8B-AA50-E9FBC403DC18}" presName="iconRect" presStyleLbl="node1" presStyleIdx="0" presStyleCnt="2" custLinFactNeighborY="-335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53174751-8FE4-45E6-AEE0-44853A4F4640}" type="pres">
      <dgm:prSet presAssocID="{921DA7A2-5697-4E8B-AA50-E9FBC403DC18}" presName="iconSpace" presStyleCnt="0"/>
      <dgm:spPr/>
    </dgm:pt>
    <dgm:pt modelId="{1352A3D3-BF48-493D-A6E1-67F9B229E369}" type="pres">
      <dgm:prSet presAssocID="{921DA7A2-5697-4E8B-AA50-E9FBC403DC18}" presName="parTx" presStyleLbl="revTx" presStyleIdx="0" presStyleCnt="4" custLinFactNeighborX="-178" custLinFactNeighborY="-79068">
        <dgm:presLayoutVars>
          <dgm:chMax val="0"/>
          <dgm:chPref val="0"/>
        </dgm:presLayoutVars>
      </dgm:prSet>
      <dgm:spPr/>
    </dgm:pt>
    <dgm:pt modelId="{6E0FCB5E-9740-4434-A7E0-7FD067CCE79B}" type="pres">
      <dgm:prSet presAssocID="{921DA7A2-5697-4E8B-AA50-E9FBC403DC18}" presName="txSpace" presStyleCnt="0"/>
      <dgm:spPr/>
    </dgm:pt>
    <dgm:pt modelId="{CAC7BE56-A33E-4F6F-938C-6352BE3992F4}" type="pres">
      <dgm:prSet presAssocID="{921DA7A2-5697-4E8B-AA50-E9FBC403DC18}" presName="desTx" presStyleLbl="revTx" presStyleIdx="1" presStyleCnt="4" custScaleX="117385" custLinFactNeighborX="2671" custLinFactNeighborY="-43605">
        <dgm:presLayoutVars/>
      </dgm:prSet>
      <dgm:spPr/>
    </dgm:pt>
    <dgm:pt modelId="{D1F776A6-5217-41A3-9155-B1D8DD687AA1}" type="pres">
      <dgm:prSet presAssocID="{5133121A-302F-4461-98BA-58481A2903B3}" presName="sibTrans" presStyleCnt="0"/>
      <dgm:spPr/>
    </dgm:pt>
    <dgm:pt modelId="{391EB73E-1B2D-4CDC-A08A-6D3F711A57CA}" type="pres">
      <dgm:prSet presAssocID="{026DD2CA-A145-4B2B-BBE6-B1630A492025}" presName="compNode" presStyleCnt="0"/>
      <dgm:spPr/>
    </dgm:pt>
    <dgm:pt modelId="{D4BA5882-6CAB-40CA-BD73-9B8CB89B5D75}" type="pres">
      <dgm:prSet presAssocID="{026DD2CA-A145-4B2B-BBE6-B1630A492025}" presName="iconRect" presStyleLbl="node1" presStyleIdx="1" presStyleCnt="2" custLinFactNeighborX="-2034" custLinFactNeighborY="-23680"/>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1DF8A895-0B0D-4488-A785-5B24BD082E2E}" type="pres">
      <dgm:prSet presAssocID="{026DD2CA-A145-4B2B-BBE6-B1630A492025}" presName="iconSpace" presStyleCnt="0"/>
      <dgm:spPr/>
    </dgm:pt>
    <dgm:pt modelId="{645DAB7A-2E8F-4350-8ABA-336EA8282072}" type="pres">
      <dgm:prSet presAssocID="{026DD2CA-A145-4B2B-BBE6-B1630A492025}" presName="parTx" presStyleLbl="revTx" presStyleIdx="2" presStyleCnt="4" custLinFactNeighborX="-1425" custLinFactNeighborY="-78178">
        <dgm:presLayoutVars>
          <dgm:chMax val="0"/>
          <dgm:chPref val="0"/>
        </dgm:presLayoutVars>
      </dgm:prSet>
      <dgm:spPr/>
    </dgm:pt>
    <dgm:pt modelId="{AECA56F5-C0ED-4567-A269-997D3462B1ED}" type="pres">
      <dgm:prSet presAssocID="{026DD2CA-A145-4B2B-BBE6-B1630A492025}" presName="txSpace" presStyleCnt="0"/>
      <dgm:spPr/>
    </dgm:pt>
    <dgm:pt modelId="{5D55D765-1B9D-462E-909A-AF60E58D9929}" type="pres">
      <dgm:prSet presAssocID="{026DD2CA-A145-4B2B-BBE6-B1630A492025}" presName="desTx" presStyleLbl="revTx" presStyleIdx="3" presStyleCnt="4" custLinFactNeighborX="1602" custLinFactNeighborY="-35742">
        <dgm:presLayoutVars/>
      </dgm:prSet>
      <dgm:spPr/>
    </dgm:pt>
  </dgm:ptLst>
  <dgm:cxnLst>
    <dgm:cxn modelId="{13622905-90D0-4764-A5B3-EFBEB436D616}" type="presOf" srcId="{A30BE3C1-8684-4F33-8858-DA125D54ECED}" destId="{80FEB8E7-6624-4D71-85A2-0667D20AD751}" srcOrd="0" destOrd="0" presId="urn:microsoft.com/office/officeart/2018/5/layout/CenteredIconLabelDescriptionList"/>
    <dgm:cxn modelId="{AC59BA2E-C7D3-4EC3-B156-D7174E282999}" type="presOf" srcId="{026DD2CA-A145-4B2B-BBE6-B1630A492025}" destId="{645DAB7A-2E8F-4350-8ABA-336EA8282072}" srcOrd="0" destOrd="0" presId="urn:microsoft.com/office/officeart/2018/5/layout/CenteredIconLabelDescriptionList"/>
    <dgm:cxn modelId="{1E31F731-B94A-41BB-9CDC-66983D791FEE}" type="presOf" srcId="{921DA7A2-5697-4E8B-AA50-E9FBC403DC18}" destId="{1352A3D3-BF48-493D-A6E1-67F9B229E369}" srcOrd="0" destOrd="0" presId="urn:microsoft.com/office/officeart/2018/5/layout/CenteredIconLabelDescriptionList"/>
    <dgm:cxn modelId="{C7C7A03A-AACF-4113-A92F-6ADEDE11CB4E}" type="presOf" srcId="{EC8B0C2D-4A81-4F0F-8671-7A927DDF35B4}" destId="{CAC7BE56-A33E-4F6F-938C-6352BE3992F4}" srcOrd="0" destOrd="0" presId="urn:microsoft.com/office/officeart/2018/5/layout/CenteredIconLabelDescriptionList"/>
    <dgm:cxn modelId="{F84EC469-175A-493E-966D-B86813676B2D}" srcId="{921DA7A2-5697-4E8B-AA50-E9FBC403DC18}" destId="{8811EC7A-8583-4375-96DC-82488FC2EB15}" srcOrd="1" destOrd="0" parTransId="{4E15F09A-72CA-4DDC-BE3F-BF4893269490}" sibTransId="{A4CF10E2-1A96-46DC-8F54-C8F512C19B86}"/>
    <dgm:cxn modelId="{EE43A04C-904E-4CF0-B7B9-D1EEE0C2F3C6}" srcId="{A30BE3C1-8684-4F33-8858-DA125D54ECED}" destId="{026DD2CA-A145-4B2B-BBE6-B1630A492025}" srcOrd="1" destOrd="0" parTransId="{03A5767A-3822-4B64-BAAB-8D582B284EA7}" sibTransId="{EB92C4EF-F27C-4E9C-B55B-89088EBCC734}"/>
    <dgm:cxn modelId="{0A0DF97E-D60E-431C-80C4-8767F2A8B465}" type="presOf" srcId="{190F3272-9C90-4A9B-AE03-5544C705D1EE}" destId="{5D55D765-1B9D-462E-909A-AF60E58D9929}" srcOrd="0" destOrd="0" presId="urn:microsoft.com/office/officeart/2018/5/layout/CenteredIconLabelDescriptionList"/>
    <dgm:cxn modelId="{62C80081-EB69-4BF4-84F5-E4B1FE266FF4}" type="presOf" srcId="{A266F496-FA8A-4782-8A86-3B06D6550CEE}" destId="{5D55D765-1B9D-462E-909A-AF60E58D9929}" srcOrd="0" destOrd="1" presId="urn:microsoft.com/office/officeart/2018/5/layout/CenteredIconLabelDescriptionList"/>
    <dgm:cxn modelId="{9DC2F19B-9473-46F6-9BE5-E166A284FF97}" type="presOf" srcId="{8811EC7A-8583-4375-96DC-82488FC2EB15}" destId="{CAC7BE56-A33E-4F6F-938C-6352BE3992F4}" srcOrd="0" destOrd="1" presId="urn:microsoft.com/office/officeart/2018/5/layout/CenteredIconLabelDescriptionList"/>
    <dgm:cxn modelId="{9DB76BBE-4618-415A-A20D-EABCA58F5BE9}" srcId="{026DD2CA-A145-4B2B-BBE6-B1630A492025}" destId="{A266F496-FA8A-4782-8A86-3B06D6550CEE}" srcOrd="1" destOrd="0" parTransId="{66B574BB-11E5-472C-9BF8-453EFBBBF193}" sibTransId="{85476EAD-4991-4E64-A917-776A2CA693F3}"/>
    <dgm:cxn modelId="{3BE7A3CE-D090-4B33-90D7-E9E59283D476}" srcId="{921DA7A2-5697-4E8B-AA50-E9FBC403DC18}" destId="{EC8B0C2D-4A81-4F0F-8671-7A927DDF35B4}" srcOrd="0" destOrd="0" parTransId="{29D11AC3-7EB7-4795-89C7-D1A78F149EEF}" sibTransId="{8CDF7FBB-3182-44D8-8F11-AFC32CA00EE6}"/>
    <dgm:cxn modelId="{9197EBF2-506D-499C-8974-A9CDE938A155}" srcId="{A30BE3C1-8684-4F33-8858-DA125D54ECED}" destId="{921DA7A2-5697-4E8B-AA50-E9FBC403DC18}" srcOrd="0" destOrd="0" parTransId="{413E6C05-A825-4F7E-B20C-BAB67D8939ED}" sibTransId="{5133121A-302F-4461-98BA-58481A2903B3}"/>
    <dgm:cxn modelId="{790DB1FA-8808-4FB8-9EC2-516EB9634B0F}" srcId="{026DD2CA-A145-4B2B-BBE6-B1630A492025}" destId="{190F3272-9C90-4A9B-AE03-5544C705D1EE}" srcOrd="0" destOrd="0" parTransId="{D92E63E2-ED82-499E-96F4-772BC5519B01}" sibTransId="{EF5EE13F-F08A-404C-B9B5-2E2C68C9A7D5}"/>
    <dgm:cxn modelId="{8834919F-75C9-48CE-AFCC-3F3A49D941C3}" type="presParOf" srcId="{80FEB8E7-6624-4D71-85A2-0667D20AD751}" destId="{C7E40B80-D2B1-4AC1-BC97-65AD051DC47C}" srcOrd="0" destOrd="0" presId="urn:microsoft.com/office/officeart/2018/5/layout/CenteredIconLabelDescriptionList"/>
    <dgm:cxn modelId="{78695892-7D78-4F48-BAB4-BD542F928760}" type="presParOf" srcId="{C7E40B80-D2B1-4AC1-BC97-65AD051DC47C}" destId="{B1C97DEB-6E03-4328-A1A1-36C867527082}" srcOrd="0" destOrd="0" presId="urn:microsoft.com/office/officeart/2018/5/layout/CenteredIconLabelDescriptionList"/>
    <dgm:cxn modelId="{183A50D2-CF00-467D-A2D4-3F4EBF53071B}" type="presParOf" srcId="{C7E40B80-D2B1-4AC1-BC97-65AD051DC47C}" destId="{53174751-8FE4-45E6-AEE0-44853A4F4640}" srcOrd="1" destOrd="0" presId="urn:microsoft.com/office/officeart/2018/5/layout/CenteredIconLabelDescriptionList"/>
    <dgm:cxn modelId="{EDE4B8FB-858C-4CEE-BA20-3A651D785EFE}" type="presParOf" srcId="{C7E40B80-D2B1-4AC1-BC97-65AD051DC47C}" destId="{1352A3D3-BF48-493D-A6E1-67F9B229E369}" srcOrd="2" destOrd="0" presId="urn:microsoft.com/office/officeart/2018/5/layout/CenteredIconLabelDescriptionList"/>
    <dgm:cxn modelId="{922A0794-05F9-4517-A8DA-1BEB6011D0D5}" type="presParOf" srcId="{C7E40B80-D2B1-4AC1-BC97-65AD051DC47C}" destId="{6E0FCB5E-9740-4434-A7E0-7FD067CCE79B}" srcOrd="3" destOrd="0" presId="urn:microsoft.com/office/officeart/2018/5/layout/CenteredIconLabelDescriptionList"/>
    <dgm:cxn modelId="{BA0AD6BF-1174-4034-85CF-ABAD80324452}" type="presParOf" srcId="{C7E40B80-D2B1-4AC1-BC97-65AD051DC47C}" destId="{CAC7BE56-A33E-4F6F-938C-6352BE3992F4}" srcOrd="4" destOrd="0" presId="urn:microsoft.com/office/officeart/2018/5/layout/CenteredIconLabelDescriptionList"/>
    <dgm:cxn modelId="{E0A4BE65-EB8D-4F89-BC37-F76601DE84C2}" type="presParOf" srcId="{80FEB8E7-6624-4D71-85A2-0667D20AD751}" destId="{D1F776A6-5217-41A3-9155-B1D8DD687AA1}" srcOrd="1" destOrd="0" presId="urn:microsoft.com/office/officeart/2018/5/layout/CenteredIconLabelDescriptionList"/>
    <dgm:cxn modelId="{FC318B91-4BCB-46AF-AFAE-2CDF456C0C88}" type="presParOf" srcId="{80FEB8E7-6624-4D71-85A2-0667D20AD751}" destId="{391EB73E-1B2D-4CDC-A08A-6D3F711A57CA}" srcOrd="2" destOrd="0" presId="urn:microsoft.com/office/officeart/2018/5/layout/CenteredIconLabelDescriptionList"/>
    <dgm:cxn modelId="{09AA5108-FE5F-4B3D-B9E2-5B6691E39221}" type="presParOf" srcId="{391EB73E-1B2D-4CDC-A08A-6D3F711A57CA}" destId="{D4BA5882-6CAB-40CA-BD73-9B8CB89B5D75}" srcOrd="0" destOrd="0" presId="urn:microsoft.com/office/officeart/2018/5/layout/CenteredIconLabelDescriptionList"/>
    <dgm:cxn modelId="{FAAF3CF1-893E-45B9-A41F-006138168F79}" type="presParOf" srcId="{391EB73E-1B2D-4CDC-A08A-6D3F711A57CA}" destId="{1DF8A895-0B0D-4488-A785-5B24BD082E2E}" srcOrd="1" destOrd="0" presId="urn:microsoft.com/office/officeart/2018/5/layout/CenteredIconLabelDescriptionList"/>
    <dgm:cxn modelId="{6D9E9365-A970-4C57-A24E-FF896A22BFFF}" type="presParOf" srcId="{391EB73E-1B2D-4CDC-A08A-6D3F711A57CA}" destId="{645DAB7A-2E8F-4350-8ABA-336EA8282072}" srcOrd="2" destOrd="0" presId="urn:microsoft.com/office/officeart/2018/5/layout/CenteredIconLabelDescriptionList"/>
    <dgm:cxn modelId="{58BE8E6B-8D59-4BBA-8A63-381A070B9B5C}" type="presParOf" srcId="{391EB73E-1B2D-4CDC-A08A-6D3F711A57CA}" destId="{AECA56F5-C0ED-4567-A269-997D3462B1ED}" srcOrd="3" destOrd="0" presId="urn:microsoft.com/office/officeart/2018/5/layout/CenteredIconLabelDescriptionList"/>
    <dgm:cxn modelId="{8E254784-F325-4B34-9EDC-338ABCB5EED0}" type="presParOf" srcId="{391EB73E-1B2D-4CDC-A08A-6D3F711A57CA}" destId="{5D55D765-1B9D-462E-909A-AF60E58D992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1C4E1-F660-495B-82DC-8349A7A84486}" type="doc">
      <dgm:prSet loTypeId="urn:microsoft.com/office/officeart/2018/5/layout/IconLeaf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22A7007-E104-4E62-A757-4C00E1EC24C2}">
      <dgm:prSet custT="1"/>
      <dgm:spPr/>
      <dgm:t>
        <a:bodyPr/>
        <a:lstStyle/>
        <a:p>
          <a:pPr>
            <a:lnSpc>
              <a:spcPct val="100000"/>
            </a:lnSpc>
            <a:defRPr cap="all"/>
          </a:pPr>
          <a:r>
            <a:rPr lang="en-US" sz="1400" b="1" dirty="0">
              <a:solidFill>
                <a:srgbClr val="0070C0"/>
              </a:solidFill>
            </a:rPr>
            <a:t>evidence of essential job functions</a:t>
          </a:r>
        </a:p>
      </dgm:t>
    </dgm:pt>
    <dgm:pt modelId="{BD04BFC0-CE7E-402D-97AA-73D63758332E}" type="parTrans" cxnId="{F61AB17C-6877-43B4-B1DB-F0ECB92203B7}">
      <dgm:prSet/>
      <dgm:spPr/>
      <dgm:t>
        <a:bodyPr/>
        <a:lstStyle/>
        <a:p>
          <a:endParaRPr lang="en-US"/>
        </a:p>
      </dgm:t>
    </dgm:pt>
    <dgm:pt modelId="{DE7A2B96-003D-460A-88EC-7780687572E7}" type="sibTrans" cxnId="{F61AB17C-6877-43B4-B1DB-F0ECB92203B7}">
      <dgm:prSet/>
      <dgm:spPr/>
      <dgm:t>
        <a:bodyPr/>
        <a:lstStyle/>
        <a:p>
          <a:endParaRPr lang="en-US"/>
        </a:p>
      </dgm:t>
    </dgm:pt>
    <dgm:pt modelId="{D74A191C-8A05-4CCA-93E1-3766173D39D3}">
      <dgm:prSet custT="1"/>
      <dgm:spPr/>
      <dgm:t>
        <a:bodyPr/>
        <a:lstStyle/>
        <a:p>
          <a:pPr>
            <a:lnSpc>
              <a:spcPct val="100000"/>
            </a:lnSpc>
            <a:defRPr cap="all"/>
          </a:pPr>
          <a:r>
            <a:rPr lang="en-US" sz="1400" b="1" dirty="0">
              <a:solidFill>
                <a:schemeClr val="accent4"/>
              </a:solidFill>
            </a:rPr>
            <a:t>Notice to employee that the position is safety sensitive</a:t>
          </a:r>
        </a:p>
      </dgm:t>
    </dgm:pt>
    <dgm:pt modelId="{4F9F1820-A888-40AA-BC49-59D8926BDBF6}" type="parTrans" cxnId="{DF912DE6-7A65-410F-93BD-3B75311BFBE0}">
      <dgm:prSet/>
      <dgm:spPr/>
      <dgm:t>
        <a:bodyPr/>
        <a:lstStyle/>
        <a:p>
          <a:endParaRPr lang="en-US"/>
        </a:p>
      </dgm:t>
    </dgm:pt>
    <dgm:pt modelId="{EFF3EE56-B54D-442E-95A5-39BC81F97AE7}" type="sibTrans" cxnId="{DF912DE6-7A65-410F-93BD-3B75311BFBE0}">
      <dgm:prSet/>
      <dgm:spPr/>
      <dgm:t>
        <a:bodyPr/>
        <a:lstStyle/>
        <a:p>
          <a:endParaRPr lang="en-US"/>
        </a:p>
      </dgm:t>
    </dgm:pt>
    <dgm:pt modelId="{58D1EAB5-773E-4A64-B583-5D3AFA2B340E}">
      <dgm:prSet custT="1"/>
      <dgm:spPr/>
      <dgm:t>
        <a:bodyPr/>
        <a:lstStyle/>
        <a:p>
          <a:pPr>
            <a:lnSpc>
              <a:spcPct val="100000"/>
            </a:lnSpc>
            <a:defRPr cap="all"/>
          </a:pPr>
          <a:r>
            <a:rPr lang="en-US" sz="1400" b="1" dirty="0">
              <a:solidFill>
                <a:schemeClr val="accent6"/>
              </a:solidFill>
            </a:rPr>
            <a:t>Employee notice of responsibilities &amp; expectations</a:t>
          </a:r>
        </a:p>
      </dgm:t>
    </dgm:pt>
    <dgm:pt modelId="{A7F41A70-536E-463B-84ED-E9402C99029F}" type="parTrans" cxnId="{7317924A-FA0E-48CE-BDE0-76FEA095EBF0}">
      <dgm:prSet/>
      <dgm:spPr/>
      <dgm:t>
        <a:bodyPr/>
        <a:lstStyle/>
        <a:p>
          <a:endParaRPr lang="en-US"/>
        </a:p>
      </dgm:t>
    </dgm:pt>
    <dgm:pt modelId="{146C10ED-83F9-4AA5-9526-D36F97916F70}" type="sibTrans" cxnId="{7317924A-FA0E-48CE-BDE0-76FEA095EBF0}">
      <dgm:prSet/>
      <dgm:spPr/>
      <dgm:t>
        <a:bodyPr/>
        <a:lstStyle/>
        <a:p>
          <a:endParaRPr lang="en-US"/>
        </a:p>
      </dgm:t>
    </dgm:pt>
    <dgm:pt modelId="{02D220E7-4894-482B-A4AD-EBD43DF80A42}">
      <dgm:prSet custT="1"/>
      <dgm:spPr/>
      <dgm:t>
        <a:bodyPr/>
        <a:lstStyle/>
        <a:p>
          <a:pPr>
            <a:lnSpc>
              <a:spcPct val="100000"/>
            </a:lnSpc>
            <a:defRPr cap="all"/>
          </a:pPr>
          <a:r>
            <a:rPr lang="en-US" sz="1400" b="1" dirty="0">
              <a:solidFill>
                <a:schemeClr val="accent2"/>
              </a:solidFill>
            </a:rPr>
            <a:t>Useful in developing a vacancy announcement</a:t>
          </a:r>
        </a:p>
      </dgm:t>
    </dgm:pt>
    <dgm:pt modelId="{AB4C1F32-5EC8-49E9-87B5-7366D03E7632}" type="parTrans" cxnId="{DD4D03DF-548E-4BDA-9C5B-2D134F6A352A}">
      <dgm:prSet/>
      <dgm:spPr/>
      <dgm:t>
        <a:bodyPr/>
        <a:lstStyle/>
        <a:p>
          <a:endParaRPr lang="en-US"/>
        </a:p>
      </dgm:t>
    </dgm:pt>
    <dgm:pt modelId="{4E62D59B-04AA-4CC4-8763-75FF3059EE2F}" type="sibTrans" cxnId="{DD4D03DF-548E-4BDA-9C5B-2D134F6A352A}">
      <dgm:prSet/>
      <dgm:spPr/>
      <dgm:t>
        <a:bodyPr/>
        <a:lstStyle/>
        <a:p>
          <a:endParaRPr lang="en-US"/>
        </a:p>
      </dgm:t>
    </dgm:pt>
    <dgm:pt modelId="{DCA55C0B-3F7A-4493-9AF2-CEE6B3CE43CB}" type="pres">
      <dgm:prSet presAssocID="{A6E1C4E1-F660-495B-82DC-8349A7A84486}" presName="root" presStyleCnt="0">
        <dgm:presLayoutVars>
          <dgm:dir/>
          <dgm:resizeHandles val="exact"/>
        </dgm:presLayoutVars>
      </dgm:prSet>
      <dgm:spPr/>
    </dgm:pt>
    <dgm:pt modelId="{01D027BE-EB39-496D-A0D5-3003D9990136}" type="pres">
      <dgm:prSet presAssocID="{922A7007-E104-4E62-A757-4C00E1EC24C2}" presName="compNode" presStyleCnt="0"/>
      <dgm:spPr/>
    </dgm:pt>
    <dgm:pt modelId="{16708F1D-5218-4AE0-8FAD-E3D9E5A9A0AA}" type="pres">
      <dgm:prSet presAssocID="{922A7007-E104-4E62-A757-4C00E1EC24C2}" presName="iconBgRect" presStyleLbl="bgShp" presStyleIdx="0" presStyleCnt="4"/>
      <dgm:spPr>
        <a:prstGeom prst="round2DiagRect">
          <a:avLst>
            <a:gd name="adj1" fmla="val 29727"/>
            <a:gd name="adj2" fmla="val 0"/>
          </a:avLst>
        </a:prstGeom>
      </dgm:spPr>
    </dgm:pt>
    <dgm:pt modelId="{59F7D576-AA9D-4559-8C8B-F5CAB7411B36}" type="pres">
      <dgm:prSet presAssocID="{922A7007-E104-4E62-A757-4C00E1EC24C2}" presName="iconRect" presStyleLbl="node1" presStyleIdx="0" presStyleCnt="4"/>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E736D981-4882-413F-A47A-EA175BEA0D58}" type="pres">
      <dgm:prSet presAssocID="{922A7007-E104-4E62-A757-4C00E1EC24C2}" presName="spaceRect" presStyleCnt="0"/>
      <dgm:spPr/>
    </dgm:pt>
    <dgm:pt modelId="{E068C123-3101-4316-A408-DECA6888CBD0}" type="pres">
      <dgm:prSet presAssocID="{922A7007-E104-4E62-A757-4C00E1EC24C2}" presName="textRect" presStyleLbl="revTx" presStyleIdx="0" presStyleCnt="4" custScaleY="153579">
        <dgm:presLayoutVars>
          <dgm:chMax val="1"/>
          <dgm:chPref val="1"/>
        </dgm:presLayoutVars>
      </dgm:prSet>
      <dgm:spPr/>
    </dgm:pt>
    <dgm:pt modelId="{75A44324-E2D8-41C5-B9D8-A0992BB019CC}" type="pres">
      <dgm:prSet presAssocID="{DE7A2B96-003D-460A-88EC-7780687572E7}" presName="sibTrans" presStyleCnt="0"/>
      <dgm:spPr/>
    </dgm:pt>
    <dgm:pt modelId="{46829003-853F-46CC-9137-7A46FB080475}" type="pres">
      <dgm:prSet presAssocID="{D74A191C-8A05-4CCA-93E1-3766173D39D3}" presName="compNode" presStyleCnt="0"/>
      <dgm:spPr/>
    </dgm:pt>
    <dgm:pt modelId="{16232D83-40DC-4514-80F3-F2DB0B309908}" type="pres">
      <dgm:prSet presAssocID="{D74A191C-8A05-4CCA-93E1-3766173D39D3}" presName="iconBgRect" presStyleLbl="bgShp" presStyleIdx="1" presStyleCnt="4"/>
      <dgm:spPr>
        <a:prstGeom prst="round2DiagRect">
          <a:avLst>
            <a:gd name="adj1" fmla="val 29727"/>
            <a:gd name="adj2" fmla="val 0"/>
          </a:avLst>
        </a:prstGeom>
      </dgm:spPr>
    </dgm:pt>
    <dgm:pt modelId="{3651E396-4CF6-44F1-BDA6-3E718CAE4E11}" type="pres">
      <dgm:prSet presAssocID="{D74A191C-8A05-4CCA-93E1-3766173D39D3}" presName="iconRect" presStyleLbl="node1" presStyleIdx="1" presStyleCnt="4"/>
      <dgm:spPr>
        <a:blipFill>
          <a:blip xmlns:r="http://schemas.openxmlformats.org/officeDocument/2006/relationships" r:embed="rId3">
            <a:duotone>
              <a:schemeClr val="accent4">
                <a:shade val="45000"/>
                <a:satMod val="135000"/>
              </a:schemeClr>
              <a:prstClr val="white"/>
            </a:duotone>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tract"/>
        </a:ext>
      </dgm:extLst>
    </dgm:pt>
    <dgm:pt modelId="{976135D9-3E5A-4FFF-9B62-0078FA8FB857}" type="pres">
      <dgm:prSet presAssocID="{D74A191C-8A05-4CCA-93E1-3766173D39D3}" presName="spaceRect" presStyleCnt="0"/>
      <dgm:spPr/>
    </dgm:pt>
    <dgm:pt modelId="{7925277E-3922-4798-8609-5EFD1D583107}" type="pres">
      <dgm:prSet presAssocID="{D74A191C-8A05-4CCA-93E1-3766173D39D3}" presName="textRect" presStyleLbl="revTx" presStyleIdx="1" presStyleCnt="4" custScaleY="168798">
        <dgm:presLayoutVars>
          <dgm:chMax val="1"/>
          <dgm:chPref val="1"/>
        </dgm:presLayoutVars>
      </dgm:prSet>
      <dgm:spPr/>
    </dgm:pt>
    <dgm:pt modelId="{0934B299-7CD5-4B97-9E79-A26E17FE5D6D}" type="pres">
      <dgm:prSet presAssocID="{EFF3EE56-B54D-442E-95A5-39BC81F97AE7}" presName="sibTrans" presStyleCnt="0"/>
      <dgm:spPr/>
    </dgm:pt>
    <dgm:pt modelId="{C42138C4-D631-4E70-AB43-AF1F37B426B2}" type="pres">
      <dgm:prSet presAssocID="{58D1EAB5-773E-4A64-B583-5D3AFA2B340E}" presName="compNode" presStyleCnt="0"/>
      <dgm:spPr/>
    </dgm:pt>
    <dgm:pt modelId="{A9F825C1-C565-4650-B751-3F427A466F08}" type="pres">
      <dgm:prSet presAssocID="{58D1EAB5-773E-4A64-B583-5D3AFA2B340E}" presName="iconBgRect" presStyleLbl="bgShp" presStyleIdx="2" presStyleCnt="4"/>
      <dgm:spPr>
        <a:prstGeom prst="round2DiagRect">
          <a:avLst>
            <a:gd name="adj1" fmla="val 29727"/>
            <a:gd name="adj2" fmla="val 0"/>
          </a:avLst>
        </a:prstGeom>
      </dgm:spPr>
    </dgm:pt>
    <dgm:pt modelId="{56C8354D-68C5-409C-B833-2BC6963DCFB5}" type="pres">
      <dgm:prSet presAssocID="{58D1EAB5-773E-4A64-B583-5D3AFA2B340E}" presName="iconRect" presStyleLbl="node1" presStyleIdx="2" presStyleCnt="4"/>
      <dgm:spPr>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5D02E7F0-8397-48FC-82AC-494F4DE3BE70}" type="pres">
      <dgm:prSet presAssocID="{58D1EAB5-773E-4A64-B583-5D3AFA2B340E}" presName="spaceRect" presStyleCnt="0"/>
      <dgm:spPr/>
    </dgm:pt>
    <dgm:pt modelId="{B593610B-7D57-4E7F-AF7C-540ED04AFFF3}" type="pres">
      <dgm:prSet presAssocID="{58D1EAB5-773E-4A64-B583-5D3AFA2B340E}" presName="textRect" presStyleLbl="revTx" presStyleIdx="2" presStyleCnt="4" custScaleY="164307">
        <dgm:presLayoutVars>
          <dgm:chMax val="1"/>
          <dgm:chPref val="1"/>
        </dgm:presLayoutVars>
      </dgm:prSet>
      <dgm:spPr/>
    </dgm:pt>
    <dgm:pt modelId="{6C89457C-D759-44D4-8B9C-24EF9642F7CB}" type="pres">
      <dgm:prSet presAssocID="{146C10ED-83F9-4AA5-9526-D36F97916F70}" presName="sibTrans" presStyleCnt="0"/>
      <dgm:spPr/>
    </dgm:pt>
    <dgm:pt modelId="{03FCE7CE-2039-4C74-8B9C-3BFDF1FBFDEE}" type="pres">
      <dgm:prSet presAssocID="{02D220E7-4894-482B-A4AD-EBD43DF80A42}" presName="compNode" presStyleCnt="0"/>
      <dgm:spPr/>
    </dgm:pt>
    <dgm:pt modelId="{9ADA96B3-B96E-4D93-99E0-52658BC90B29}" type="pres">
      <dgm:prSet presAssocID="{02D220E7-4894-482B-A4AD-EBD43DF80A42}" presName="iconBgRect" presStyleLbl="bgShp" presStyleIdx="3" presStyleCnt="4"/>
      <dgm:spPr>
        <a:prstGeom prst="round2DiagRect">
          <a:avLst>
            <a:gd name="adj1" fmla="val 29727"/>
            <a:gd name="adj2" fmla="val 0"/>
          </a:avLst>
        </a:prstGeom>
      </dgm:spPr>
    </dgm:pt>
    <dgm:pt modelId="{D5E23378-9956-4D63-B0CB-8097DF92260E}" type="pres">
      <dgm:prSet presAssocID="{02D220E7-4894-482B-A4AD-EBD43DF80A42}" presName="iconRect" presStyleLbl="node1" presStyleIdx="3" presStyleCnt="4"/>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st"/>
        </a:ext>
      </dgm:extLst>
    </dgm:pt>
    <dgm:pt modelId="{D5EF2914-5F3B-4A64-BADE-8B45440C2080}" type="pres">
      <dgm:prSet presAssocID="{02D220E7-4894-482B-A4AD-EBD43DF80A42}" presName="spaceRect" presStyleCnt="0"/>
      <dgm:spPr/>
    </dgm:pt>
    <dgm:pt modelId="{1256B89D-2994-4AA7-9668-C16686B5F04F}" type="pres">
      <dgm:prSet presAssocID="{02D220E7-4894-482B-A4AD-EBD43DF80A42}" presName="textRect" presStyleLbl="revTx" presStyleIdx="3" presStyleCnt="4" custScaleY="164562">
        <dgm:presLayoutVars>
          <dgm:chMax val="1"/>
          <dgm:chPref val="1"/>
        </dgm:presLayoutVars>
      </dgm:prSet>
      <dgm:spPr/>
    </dgm:pt>
  </dgm:ptLst>
  <dgm:cxnLst>
    <dgm:cxn modelId="{A9FF4324-B2AF-412B-A7A9-AC41260889E7}" type="presOf" srcId="{D74A191C-8A05-4CCA-93E1-3766173D39D3}" destId="{7925277E-3922-4798-8609-5EFD1D583107}" srcOrd="0" destOrd="0" presId="urn:microsoft.com/office/officeart/2018/5/layout/IconLeafLabelList"/>
    <dgm:cxn modelId="{89FD7338-7742-45F7-B2BC-3FCB29814423}" type="presOf" srcId="{02D220E7-4894-482B-A4AD-EBD43DF80A42}" destId="{1256B89D-2994-4AA7-9668-C16686B5F04F}" srcOrd="0" destOrd="0" presId="urn:microsoft.com/office/officeart/2018/5/layout/IconLeafLabelList"/>
    <dgm:cxn modelId="{7317924A-FA0E-48CE-BDE0-76FEA095EBF0}" srcId="{A6E1C4E1-F660-495B-82DC-8349A7A84486}" destId="{58D1EAB5-773E-4A64-B583-5D3AFA2B340E}" srcOrd="2" destOrd="0" parTransId="{A7F41A70-536E-463B-84ED-E9402C99029F}" sibTransId="{146C10ED-83F9-4AA5-9526-D36F97916F70}"/>
    <dgm:cxn modelId="{D23A4E79-0729-446C-A6AD-6D394F96D039}" type="presOf" srcId="{58D1EAB5-773E-4A64-B583-5D3AFA2B340E}" destId="{B593610B-7D57-4E7F-AF7C-540ED04AFFF3}" srcOrd="0" destOrd="0" presId="urn:microsoft.com/office/officeart/2018/5/layout/IconLeafLabelList"/>
    <dgm:cxn modelId="{F61AB17C-6877-43B4-B1DB-F0ECB92203B7}" srcId="{A6E1C4E1-F660-495B-82DC-8349A7A84486}" destId="{922A7007-E104-4E62-A757-4C00E1EC24C2}" srcOrd="0" destOrd="0" parTransId="{BD04BFC0-CE7E-402D-97AA-73D63758332E}" sibTransId="{DE7A2B96-003D-460A-88EC-7780687572E7}"/>
    <dgm:cxn modelId="{69F9E08B-32F1-4E6E-8664-E5DEDB6EFE0C}" type="presOf" srcId="{922A7007-E104-4E62-A757-4C00E1EC24C2}" destId="{E068C123-3101-4316-A408-DECA6888CBD0}" srcOrd="0" destOrd="0" presId="urn:microsoft.com/office/officeart/2018/5/layout/IconLeafLabelList"/>
    <dgm:cxn modelId="{28FDDCAA-5F8F-4CEB-B712-DDDF3FFC7AB9}" type="presOf" srcId="{A6E1C4E1-F660-495B-82DC-8349A7A84486}" destId="{DCA55C0B-3F7A-4493-9AF2-CEE6B3CE43CB}" srcOrd="0" destOrd="0" presId="urn:microsoft.com/office/officeart/2018/5/layout/IconLeafLabelList"/>
    <dgm:cxn modelId="{DD4D03DF-548E-4BDA-9C5B-2D134F6A352A}" srcId="{A6E1C4E1-F660-495B-82DC-8349A7A84486}" destId="{02D220E7-4894-482B-A4AD-EBD43DF80A42}" srcOrd="3" destOrd="0" parTransId="{AB4C1F32-5EC8-49E9-87B5-7366D03E7632}" sibTransId="{4E62D59B-04AA-4CC4-8763-75FF3059EE2F}"/>
    <dgm:cxn modelId="{DF912DE6-7A65-410F-93BD-3B75311BFBE0}" srcId="{A6E1C4E1-F660-495B-82DC-8349A7A84486}" destId="{D74A191C-8A05-4CCA-93E1-3766173D39D3}" srcOrd="1" destOrd="0" parTransId="{4F9F1820-A888-40AA-BC49-59D8926BDBF6}" sibTransId="{EFF3EE56-B54D-442E-95A5-39BC81F97AE7}"/>
    <dgm:cxn modelId="{C49651B9-2F13-412A-9382-C6978D804793}" type="presParOf" srcId="{DCA55C0B-3F7A-4493-9AF2-CEE6B3CE43CB}" destId="{01D027BE-EB39-496D-A0D5-3003D9990136}" srcOrd="0" destOrd="0" presId="urn:microsoft.com/office/officeart/2018/5/layout/IconLeafLabelList"/>
    <dgm:cxn modelId="{9DB8091D-6998-492C-BEA9-18A4726DC67E}" type="presParOf" srcId="{01D027BE-EB39-496D-A0D5-3003D9990136}" destId="{16708F1D-5218-4AE0-8FAD-E3D9E5A9A0AA}" srcOrd="0" destOrd="0" presId="urn:microsoft.com/office/officeart/2018/5/layout/IconLeafLabelList"/>
    <dgm:cxn modelId="{29B4219F-0F66-4C70-AA62-EB79F5D2A9D8}" type="presParOf" srcId="{01D027BE-EB39-496D-A0D5-3003D9990136}" destId="{59F7D576-AA9D-4559-8C8B-F5CAB7411B36}" srcOrd="1" destOrd="0" presId="urn:microsoft.com/office/officeart/2018/5/layout/IconLeafLabelList"/>
    <dgm:cxn modelId="{E8F38CF9-5759-45F1-956C-1A74829F26FB}" type="presParOf" srcId="{01D027BE-EB39-496D-A0D5-3003D9990136}" destId="{E736D981-4882-413F-A47A-EA175BEA0D58}" srcOrd="2" destOrd="0" presId="urn:microsoft.com/office/officeart/2018/5/layout/IconLeafLabelList"/>
    <dgm:cxn modelId="{3EF77FEC-AFEE-4520-BA4E-EF35973FE4DA}" type="presParOf" srcId="{01D027BE-EB39-496D-A0D5-3003D9990136}" destId="{E068C123-3101-4316-A408-DECA6888CBD0}" srcOrd="3" destOrd="0" presId="urn:microsoft.com/office/officeart/2018/5/layout/IconLeafLabelList"/>
    <dgm:cxn modelId="{2CF91756-3EE0-40E1-A20A-F6EFE108AA8C}" type="presParOf" srcId="{DCA55C0B-3F7A-4493-9AF2-CEE6B3CE43CB}" destId="{75A44324-E2D8-41C5-B9D8-A0992BB019CC}" srcOrd="1" destOrd="0" presId="urn:microsoft.com/office/officeart/2018/5/layout/IconLeafLabelList"/>
    <dgm:cxn modelId="{3C20C29A-0784-4ADC-BF78-E1594ABCDE5A}" type="presParOf" srcId="{DCA55C0B-3F7A-4493-9AF2-CEE6B3CE43CB}" destId="{46829003-853F-46CC-9137-7A46FB080475}" srcOrd="2" destOrd="0" presId="urn:microsoft.com/office/officeart/2018/5/layout/IconLeafLabelList"/>
    <dgm:cxn modelId="{AB00527F-076E-459F-A09F-47542D923121}" type="presParOf" srcId="{46829003-853F-46CC-9137-7A46FB080475}" destId="{16232D83-40DC-4514-80F3-F2DB0B309908}" srcOrd="0" destOrd="0" presId="urn:microsoft.com/office/officeart/2018/5/layout/IconLeafLabelList"/>
    <dgm:cxn modelId="{3D68FEF2-9D6B-4321-8D89-61BAF04FB520}" type="presParOf" srcId="{46829003-853F-46CC-9137-7A46FB080475}" destId="{3651E396-4CF6-44F1-BDA6-3E718CAE4E11}" srcOrd="1" destOrd="0" presId="urn:microsoft.com/office/officeart/2018/5/layout/IconLeafLabelList"/>
    <dgm:cxn modelId="{7638323F-0669-492A-AF2E-01E359E2FB5C}" type="presParOf" srcId="{46829003-853F-46CC-9137-7A46FB080475}" destId="{976135D9-3E5A-4FFF-9B62-0078FA8FB857}" srcOrd="2" destOrd="0" presId="urn:microsoft.com/office/officeart/2018/5/layout/IconLeafLabelList"/>
    <dgm:cxn modelId="{8057C13B-0BA1-40A7-9FA3-B0339D349443}" type="presParOf" srcId="{46829003-853F-46CC-9137-7A46FB080475}" destId="{7925277E-3922-4798-8609-5EFD1D583107}" srcOrd="3" destOrd="0" presId="urn:microsoft.com/office/officeart/2018/5/layout/IconLeafLabelList"/>
    <dgm:cxn modelId="{CD5DC79B-2A5C-4F5B-815D-5E1B01B432CB}" type="presParOf" srcId="{DCA55C0B-3F7A-4493-9AF2-CEE6B3CE43CB}" destId="{0934B299-7CD5-4B97-9E79-A26E17FE5D6D}" srcOrd="3" destOrd="0" presId="urn:microsoft.com/office/officeart/2018/5/layout/IconLeafLabelList"/>
    <dgm:cxn modelId="{4A8251C8-44AB-4DFE-9673-FC936CDC88C8}" type="presParOf" srcId="{DCA55C0B-3F7A-4493-9AF2-CEE6B3CE43CB}" destId="{C42138C4-D631-4E70-AB43-AF1F37B426B2}" srcOrd="4" destOrd="0" presId="urn:microsoft.com/office/officeart/2018/5/layout/IconLeafLabelList"/>
    <dgm:cxn modelId="{3B69FF4A-E887-4ACF-BE4C-43D17FA1C58F}" type="presParOf" srcId="{C42138C4-D631-4E70-AB43-AF1F37B426B2}" destId="{A9F825C1-C565-4650-B751-3F427A466F08}" srcOrd="0" destOrd="0" presId="urn:microsoft.com/office/officeart/2018/5/layout/IconLeafLabelList"/>
    <dgm:cxn modelId="{921A3307-CCB9-439F-9E40-1DB494213209}" type="presParOf" srcId="{C42138C4-D631-4E70-AB43-AF1F37B426B2}" destId="{56C8354D-68C5-409C-B833-2BC6963DCFB5}" srcOrd="1" destOrd="0" presId="urn:microsoft.com/office/officeart/2018/5/layout/IconLeafLabelList"/>
    <dgm:cxn modelId="{B79C9D23-D858-4800-B94C-7632FE3DE5CE}" type="presParOf" srcId="{C42138C4-D631-4E70-AB43-AF1F37B426B2}" destId="{5D02E7F0-8397-48FC-82AC-494F4DE3BE70}" srcOrd="2" destOrd="0" presId="urn:microsoft.com/office/officeart/2018/5/layout/IconLeafLabelList"/>
    <dgm:cxn modelId="{C670ED5C-9A0B-4405-A37B-17903877C9C5}" type="presParOf" srcId="{C42138C4-D631-4E70-AB43-AF1F37B426B2}" destId="{B593610B-7D57-4E7F-AF7C-540ED04AFFF3}" srcOrd="3" destOrd="0" presId="urn:microsoft.com/office/officeart/2018/5/layout/IconLeafLabelList"/>
    <dgm:cxn modelId="{715FF18B-3294-47BF-963B-724F5D8144BE}" type="presParOf" srcId="{DCA55C0B-3F7A-4493-9AF2-CEE6B3CE43CB}" destId="{6C89457C-D759-44D4-8B9C-24EF9642F7CB}" srcOrd="5" destOrd="0" presId="urn:microsoft.com/office/officeart/2018/5/layout/IconLeafLabelList"/>
    <dgm:cxn modelId="{2FEC3801-919D-46AC-B1AA-91D94C3BD629}" type="presParOf" srcId="{DCA55C0B-3F7A-4493-9AF2-CEE6B3CE43CB}" destId="{03FCE7CE-2039-4C74-8B9C-3BFDF1FBFDEE}" srcOrd="6" destOrd="0" presId="urn:microsoft.com/office/officeart/2018/5/layout/IconLeafLabelList"/>
    <dgm:cxn modelId="{CF8D4EC3-8234-4C78-B81F-6765485B607C}" type="presParOf" srcId="{03FCE7CE-2039-4C74-8B9C-3BFDF1FBFDEE}" destId="{9ADA96B3-B96E-4D93-99E0-52658BC90B29}" srcOrd="0" destOrd="0" presId="urn:microsoft.com/office/officeart/2018/5/layout/IconLeafLabelList"/>
    <dgm:cxn modelId="{DFF4E5D9-5067-4238-B66D-87042AADB256}" type="presParOf" srcId="{03FCE7CE-2039-4C74-8B9C-3BFDF1FBFDEE}" destId="{D5E23378-9956-4D63-B0CB-8097DF92260E}" srcOrd="1" destOrd="0" presId="urn:microsoft.com/office/officeart/2018/5/layout/IconLeafLabelList"/>
    <dgm:cxn modelId="{E0D7F561-096A-4898-B846-2758B5E34B4A}" type="presParOf" srcId="{03FCE7CE-2039-4C74-8B9C-3BFDF1FBFDEE}" destId="{D5EF2914-5F3B-4A64-BADE-8B45440C2080}" srcOrd="2" destOrd="0" presId="urn:microsoft.com/office/officeart/2018/5/layout/IconLeafLabelList"/>
    <dgm:cxn modelId="{4F3197A9-E4F2-49DA-9174-AC1D1A9C990E}" type="presParOf" srcId="{03FCE7CE-2039-4C74-8B9C-3BFDF1FBFDEE}" destId="{1256B89D-2994-4AA7-9668-C16686B5F04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97DEB-6E03-4328-A1A1-36C867527082}">
      <dsp:nvSpPr>
        <dsp:cNvPr id="0" name=""/>
        <dsp:cNvSpPr/>
      </dsp:nvSpPr>
      <dsp:spPr>
        <a:xfrm>
          <a:off x="1967016" y="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52A3D3-BF48-493D-A6E1-67F9B229E369}">
      <dsp:nvSpPr>
        <dsp:cNvPr id="0" name=""/>
        <dsp:cNvSpPr/>
      </dsp:nvSpPr>
      <dsp:spPr>
        <a:xfrm>
          <a:off x="556705" y="1597613"/>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b="1"/>
          </a:pPr>
          <a:r>
            <a:rPr lang="en-US" sz="4400" kern="1200" dirty="0"/>
            <a:t>State Law</a:t>
          </a:r>
        </a:p>
      </dsp:txBody>
      <dsp:txXfrm>
        <a:off x="556705" y="1597613"/>
        <a:ext cx="4315781" cy="647367"/>
      </dsp:txXfrm>
    </dsp:sp>
    <dsp:sp modelId="{CAC7BE56-A33E-4F6F-938C-6352BE3992F4}">
      <dsp:nvSpPr>
        <dsp:cNvPr id="0" name=""/>
        <dsp:cNvSpPr/>
      </dsp:nvSpPr>
      <dsp:spPr>
        <a:xfrm>
          <a:off x="304513" y="2357145"/>
          <a:ext cx="5066079" cy="107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kern="1200" dirty="0">
              <a:solidFill>
                <a:schemeClr val="accent2"/>
              </a:solidFill>
            </a:rPr>
            <a:t>Oklahoma Workplace Drug &amp; Alcohol Testing Act</a:t>
          </a:r>
        </a:p>
        <a:p>
          <a:pPr marL="0" lvl="0" indent="0" algn="ctr" defTabSz="1422400">
            <a:lnSpc>
              <a:spcPct val="90000"/>
            </a:lnSpc>
            <a:spcBef>
              <a:spcPct val="0"/>
            </a:spcBef>
            <a:spcAft>
              <a:spcPct val="35000"/>
            </a:spcAft>
            <a:buFont typeface="Arial" panose="020B0604020202020204" pitchFamily="34" charset="0"/>
            <a:buNone/>
          </a:pPr>
          <a:r>
            <a:rPr lang="en-US" sz="3200" kern="1200" dirty="0">
              <a:solidFill>
                <a:schemeClr val="accent2"/>
              </a:solidFill>
            </a:rPr>
            <a:t>Oklahoma Medical Marijuana Patient Protection Act</a:t>
          </a:r>
        </a:p>
      </dsp:txBody>
      <dsp:txXfrm>
        <a:off x="304513" y="2357145"/>
        <a:ext cx="5066079" cy="1074926"/>
      </dsp:txXfrm>
    </dsp:sp>
    <dsp:sp modelId="{D4BA5882-6CAB-40CA-BD73-9B8CB89B5D75}">
      <dsp:nvSpPr>
        <dsp:cNvPr id="0" name=""/>
        <dsp:cNvSpPr/>
      </dsp:nvSpPr>
      <dsp:spPr>
        <a:xfrm>
          <a:off x="7382485" y="92851"/>
          <a:ext cx="1510523" cy="1510523"/>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DAB7A-2E8F-4350-8ABA-336EA8282072}">
      <dsp:nvSpPr>
        <dsp:cNvPr id="0" name=""/>
        <dsp:cNvSpPr/>
      </dsp:nvSpPr>
      <dsp:spPr>
        <a:xfrm>
          <a:off x="5949080" y="1603375"/>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b="1"/>
          </a:pPr>
          <a:r>
            <a:rPr lang="en-US" sz="4400" kern="1200" dirty="0"/>
            <a:t>Federal Law</a:t>
          </a:r>
        </a:p>
      </dsp:txBody>
      <dsp:txXfrm>
        <a:off x="5949080" y="1603375"/>
        <a:ext cx="4315781" cy="647367"/>
      </dsp:txXfrm>
    </dsp:sp>
    <dsp:sp modelId="{5D55D765-1B9D-462E-909A-AF60E58D9929}">
      <dsp:nvSpPr>
        <dsp:cNvPr id="0" name=""/>
        <dsp:cNvSpPr/>
      </dsp:nvSpPr>
      <dsp:spPr>
        <a:xfrm>
          <a:off x="6079718" y="2441666"/>
          <a:ext cx="4315781" cy="107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dirty="0">
              <a:solidFill>
                <a:schemeClr val="accent1">
                  <a:lumMod val="75000"/>
                </a:schemeClr>
              </a:solidFill>
            </a:rPr>
            <a:t>DOT Regulations</a:t>
          </a:r>
        </a:p>
        <a:p>
          <a:pPr marL="0" lvl="0" indent="0" algn="ctr" defTabSz="1422400">
            <a:lnSpc>
              <a:spcPct val="90000"/>
            </a:lnSpc>
            <a:spcBef>
              <a:spcPct val="0"/>
            </a:spcBef>
            <a:spcAft>
              <a:spcPct val="35000"/>
            </a:spcAft>
            <a:buNone/>
          </a:pPr>
          <a:r>
            <a:rPr lang="en-US" sz="3200" kern="1200" dirty="0">
              <a:solidFill>
                <a:schemeClr val="accent1">
                  <a:lumMod val="75000"/>
                </a:schemeClr>
              </a:solidFill>
            </a:rPr>
            <a:t>PHMSA Regulations</a:t>
          </a:r>
          <a:endParaRPr lang="en-US" sz="1700" kern="1200" dirty="0">
            <a:solidFill>
              <a:schemeClr val="accent1">
                <a:lumMod val="75000"/>
              </a:schemeClr>
            </a:solidFill>
          </a:endParaRPr>
        </a:p>
      </dsp:txBody>
      <dsp:txXfrm>
        <a:off x="6079718" y="2441666"/>
        <a:ext cx="4315781" cy="1074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08F1D-5218-4AE0-8FAD-E3D9E5A9A0AA}">
      <dsp:nvSpPr>
        <dsp:cNvPr id="0" name=""/>
        <dsp:cNvSpPr/>
      </dsp:nvSpPr>
      <dsp:spPr>
        <a:xfrm>
          <a:off x="973190" y="890281"/>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7D576-AA9D-4559-8C8B-F5CAB7411B36}">
      <dsp:nvSpPr>
        <dsp:cNvPr id="0" name=""/>
        <dsp:cNvSpPr/>
      </dsp:nvSpPr>
      <dsp:spPr>
        <a:xfrm>
          <a:off x="1242597" y="1159688"/>
          <a:ext cx="725326" cy="725326"/>
        </a:xfrm>
        <a:prstGeom prst="rect">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8C123-3101-4316-A408-DECA6888CBD0}">
      <dsp:nvSpPr>
        <dsp:cNvPr id="0" name=""/>
        <dsp:cNvSpPr/>
      </dsp:nvSpPr>
      <dsp:spPr>
        <a:xfrm>
          <a:off x="569079" y="2355287"/>
          <a:ext cx="2072362" cy="1105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rgbClr val="0070C0"/>
              </a:solidFill>
            </a:rPr>
            <a:t>evidence of essential job functions</a:t>
          </a:r>
        </a:p>
      </dsp:txBody>
      <dsp:txXfrm>
        <a:off x="569079" y="2355287"/>
        <a:ext cx="2072362" cy="1105768"/>
      </dsp:txXfrm>
    </dsp:sp>
    <dsp:sp modelId="{16232D83-40DC-4514-80F3-F2DB0B309908}">
      <dsp:nvSpPr>
        <dsp:cNvPr id="0" name=""/>
        <dsp:cNvSpPr/>
      </dsp:nvSpPr>
      <dsp:spPr>
        <a:xfrm>
          <a:off x="3408216" y="862887"/>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51E396-4CF6-44F1-BDA6-3E718CAE4E11}">
      <dsp:nvSpPr>
        <dsp:cNvPr id="0" name=""/>
        <dsp:cNvSpPr/>
      </dsp:nvSpPr>
      <dsp:spPr>
        <a:xfrm>
          <a:off x="3677623" y="1132294"/>
          <a:ext cx="725326" cy="725326"/>
        </a:xfrm>
        <a:prstGeom prst="rect">
          <a:avLst/>
        </a:prstGeom>
        <a:blipFill>
          <a:blip xmlns:r="http://schemas.openxmlformats.org/officeDocument/2006/relationships" r:embed="rId3">
            <a:duotone>
              <a:schemeClr val="accent4">
                <a:shade val="45000"/>
                <a:satMod val="135000"/>
              </a:schemeClr>
              <a:prstClr val="white"/>
            </a:duotone>
            <a:extLst>
              <a:ext uri="{96DAC541-7B7A-43D3-8B79-37D633B846F1}">
                <asvg:svgBlip xmlns:asvg="http://schemas.microsoft.com/office/drawing/2016/SVG/main" r:embed="rId4"/>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25277E-3922-4798-8609-5EFD1D583107}">
      <dsp:nvSpPr>
        <dsp:cNvPr id="0" name=""/>
        <dsp:cNvSpPr/>
      </dsp:nvSpPr>
      <dsp:spPr>
        <a:xfrm>
          <a:off x="3004105" y="2273104"/>
          <a:ext cx="2072362" cy="121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chemeClr val="accent4"/>
              </a:solidFill>
            </a:rPr>
            <a:t>Notice to employee that the position is safety sensitive</a:t>
          </a:r>
        </a:p>
      </dsp:txBody>
      <dsp:txXfrm>
        <a:off x="3004105" y="2273104"/>
        <a:ext cx="2072362" cy="1215345"/>
      </dsp:txXfrm>
    </dsp:sp>
    <dsp:sp modelId="{A9F825C1-C565-4650-B751-3F427A466F08}">
      <dsp:nvSpPr>
        <dsp:cNvPr id="0" name=""/>
        <dsp:cNvSpPr/>
      </dsp:nvSpPr>
      <dsp:spPr>
        <a:xfrm>
          <a:off x="5843242" y="870971"/>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8354D-68C5-409C-B833-2BC6963DCFB5}">
      <dsp:nvSpPr>
        <dsp:cNvPr id="0" name=""/>
        <dsp:cNvSpPr/>
      </dsp:nvSpPr>
      <dsp:spPr>
        <a:xfrm>
          <a:off x="6112649" y="1140378"/>
          <a:ext cx="725326" cy="725326"/>
        </a:xfrm>
        <a:prstGeom prst="rect">
          <a:avLst/>
        </a:prstGeom>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93610B-7D57-4E7F-AF7C-540ED04AFFF3}">
      <dsp:nvSpPr>
        <dsp:cNvPr id="0" name=""/>
        <dsp:cNvSpPr/>
      </dsp:nvSpPr>
      <dsp:spPr>
        <a:xfrm>
          <a:off x="5439131" y="2297356"/>
          <a:ext cx="2072362" cy="118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chemeClr val="accent6"/>
              </a:solidFill>
            </a:rPr>
            <a:t>Employee notice of responsibilities &amp; expectations</a:t>
          </a:r>
        </a:p>
      </dsp:txBody>
      <dsp:txXfrm>
        <a:off x="5439131" y="2297356"/>
        <a:ext cx="2072362" cy="1183010"/>
      </dsp:txXfrm>
    </dsp:sp>
    <dsp:sp modelId="{9ADA96B3-B96E-4D93-99E0-52658BC90B29}">
      <dsp:nvSpPr>
        <dsp:cNvPr id="0" name=""/>
        <dsp:cNvSpPr/>
      </dsp:nvSpPr>
      <dsp:spPr>
        <a:xfrm>
          <a:off x="8278268" y="870512"/>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23378-9956-4D63-B0CB-8097DF92260E}">
      <dsp:nvSpPr>
        <dsp:cNvPr id="0" name=""/>
        <dsp:cNvSpPr/>
      </dsp:nvSpPr>
      <dsp:spPr>
        <a:xfrm>
          <a:off x="8547675" y="1139919"/>
          <a:ext cx="725326" cy="725326"/>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6B89D-2994-4AA7-9668-C16686B5F04F}">
      <dsp:nvSpPr>
        <dsp:cNvPr id="0" name=""/>
        <dsp:cNvSpPr/>
      </dsp:nvSpPr>
      <dsp:spPr>
        <a:xfrm>
          <a:off x="7874157" y="2295979"/>
          <a:ext cx="2072362" cy="118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chemeClr val="accent2"/>
              </a:solidFill>
            </a:rPr>
            <a:t>Useful in developing a vacancy announcement</a:t>
          </a:r>
        </a:p>
      </dsp:txBody>
      <dsp:txXfrm>
        <a:off x="7874157" y="2295979"/>
        <a:ext cx="2072362" cy="118484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CD639-18AD-4D64-B8FC-97761989D05C}"/>
              </a:ext>
            </a:extLst>
          </p:cNvPr>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a:extLst>
              <a:ext uri="{FF2B5EF4-FFF2-40B4-BE49-F238E27FC236}">
                <a16:creationId xmlns:a16="http://schemas.microsoft.com/office/drawing/2014/main" id="{BC874320-394A-4B0D-8180-2EDA98411988}"/>
              </a:ext>
            </a:extLst>
          </p:cNvPr>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r>
              <a:rPr lang="en-US"/>
              <a:t>7/12/2019</a:t>
            </a:r>
          </a:p>
        </p:txBody>
      </p:sp>
      <p:sp>
        <p:nvSpPr>
          <p:cNvPr id="4" name="Footer Placeholder 3">
            <a:extLst>
              <a:ext uri="{FF2B5EF4-FFF2-40B4-BE49-F238E27FC236}">
                <a16:creationId xmlns:a16="http://schemas.microsoft.com/office/drawing/2014/main" id="{E2A2259A-4002-40EA-B059-A778FE8FF9C9}"/>
              </a:ext>
            </a:extLst>
          </p:cNvPr>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B29F32-39AC-43BC-B7B5-C46C8FA5FD0D}"/>
              </a:ext>
            </a:extLst>
          </p:cNvPr>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100212C7-20AF-4492-87F6-EDE8EB0509A4}" type="slidenum">
              <a:rPr lang="en-US" smtClean="0"/>
              <a:t>‹#›</a:t>
            </a:fld>
            <a:endParaRPr lang="en-US"/>
          </a:p>
        </p:txBody>
      </p:sp>
    </p:spTree>
    <p:extLst>
      <p:ext uri="{BB962C8B-B14F-4D97-AF65-F5344CB8AC3E}">
        <p14:creationId xmlns:p14="http://schemas.microsoft.com/office/powerpoint/2010/main" val="392939178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r>
              <a:rPr lang="en-US"/>
              <a:t>7/12/2019</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E1592930-52C3-4387-966F-0874E42CF164}" type="slidenum">
              <a:rPr lang="en-US" smtClean="0"/>
              <a:t>‹#›</a:t>
            </a:fld>
            <a:endParaRPr lang="en-US"/>
          </a:p>
        </p:txBody>
      </p:sp>
    </p:spTree>
    <p:extLst>
      <p:ext uri="{BB962C8B-B14F-4D97-AF65-F5344CB8AC3E}">
        <p14:creationId xmlns:p14="http://schemas.microsoft.com/office/powerpoint/2010/main" val="13424352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92930-52C3-4387-966F-0874E42CF164}" type="slidenum">
              <a:rPr lang="en-US" smtClean="0"/>
              <a:t>1</a:t>
            </a:fld>
            <a:endParaRPr lang="en-US"/>
          </a:p>
        </p:txBody>
      </p:sp>
      <p:sp>
        <p:nvSpPr>
          <p:cNvPr id="5" name="Date Placeholder 4">
            <a:extLst>
              <a:ext uri="{FF2B5EF4-FFF2-40B4-BE49-F238E27FC236}">
                <a16:creationId xmlns:a16="http://schemas.microsoft.com/office/drawing/2014/main" id="{BEE98AB5-BAB0-489E-AD8A-DFCA56479214}"/>
              </a:ext>
            </a:extLst>
          </p:cNvPr>
          <p:cNvSpPr>
            <a:spLocks noGrp="1"/>
          </p:cNvSpPr>
          <p:nvPr>
            <p:ph type="dt" idx="1"/>
          </p:nvPr>
        </p:nvSpPr>
        <p:spPr/>
        <p:txBody>
          <a:bodyPr/>
          <a:lstStyle/>
          <a:p>
            <a:r>
              <a:rPr lang="en-US"/>
              <a:t>7/12/2019</a:t>
            </a:r>
          </a:p>
        </p:txBody>
      </p:sp>
      <p:sp>
        <p:nvSpPr>
          <p:cNvPr id="6" name="Header Placeholder 5">
            <a:extLst>
              <a:ext uri="{FF2B5EF4-FFF2-40B4-BE49-F238E27FC236}">
                <a16:creationId xmlns:a16="http://schemas.microsoft.com/office/drawing/2014/main" id="{B1637831-1361-4745-918E-CFB9D0DBA24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29376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10</a:t>
            </a:fld>
            <a:endParaRPr lang="en-US"/>
          </a:p>
        </p:txBody>
      </p:sp>
    </p:spTree>
    <p:extLst>
      <p:ext uri="{BB962C8B-B14F-4D97-AF65-F5344CB8AC3E}">
        <p14:creationId xmlns:p14="http://schemas.microsoft.com/office/powerpoint/2010/main" val="341487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Depends--when you say dispatch--your talking employees of the gas dept, if the gas dept employees answers an emergency call and document anything--then yes.  If they take the call (without noting any info) and pass it off to someone-then no.  Answer service personnel taking after hour calls--yes, Police/Sheriff taking after hour emergency calls--no.  We can discuss later. </a:t>
            </a:r>
          </a:p>
          <a:p>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11</a:t>
            </a:fld>
            <a:endParaRPr lang="en-US"/>
          </a:p>
        </p:txBody>
      </p:sp>
    </p:spTree>
    <p:extLst>
      <p:ext uri="{BB962C8B-B14F-4D97-AF65-F5344CB8AC3E}">
        <p14:creationId xmlns:p14="http://schemas.microsoft.com/office/powerpoint/2010/main" val="1412182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12</a:t>
            </a:fld>
            <a:endParaRPr lang="en-US"/>
          </a:p>
        </p:txBody>
      </p:sp>
    </p:spTree>
    <p:extLst>
      <p:ext uri="{BB962C8B-B14F-4D97-AF65-F5344CB8AC3E}">
        <p14:creationId xmlns:p14="http://schemas.microsoft.com/office/powerpoint/2010/main" val="347480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MINDS MAY DIFFER</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13</a:t>
            </a:fld>
            <a:endParaRPr lang="en-US"/>
          </a:p>
        </p:txBody>
      </p:sp>
    </p:spTree>
    <p:extLst>
      <p:ext uri="{BB962C8B-B14F-4D97-AF65-F5344CB8AC3E}">
        <p14:creationId xmlns:p14="http://schemas.microsoft.com/office/powerpoint/2010/main" val="190730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works, utilities, police, fire, parks</a:t>
            </a:r>
          </a:p>
        </p:txBody>
      </p:sp>
      <p:sp>
        <p:nvSpPr>
          <p:cNvPr id="4" name="Slide Number Placeholder 3"/>
          <p:cNvSpPr>
            <a:spLocks noGrp="1"/>
          </p:cNvSpPr>
          <p:nvPr>
            <p:ph type="sldNum" sz="quarter" idx="5"/>
          </p:nvPr>
        </p:nvSpPr>
        <p:spPr/>
        <p:txBody>
          <a:bodyPr/>
          <a:lstStyle/>
          <a:p>
            <a:fld id="{E1592930-52C3-4387-966F-0874E42CF164}" type="slidenum">
              <a:rPr lang="en-US" smtClean="0"/>
              <a:t>14</a:t>
            </a:fld>
            <a:endParaRPr lang="en-US"/>
          </a:p>
        </p:txBody>
      </p:sp>
      <p:sp>
        <p:nvSpPr>
          <p:cNvPr id="5" name="Date Placeholder 4">
            <a:extLst>
              <a:ext uri="{FF2B5EF4-FFF2-40B4-BE49-F238E27FC236}">
                <a16:creationId xmlns:a16="http://schemas.microsoft.com/office/drawing/2014/main" id="{15075ABA-0B61-4712-8221-4297116DEA0C}"/>
              </a:ext>
            </a:extLst>
          </p:cNvPr>
          <p:cNvSpPr>
            <a:spLocks noGrp="1"/>
          </p:cNvSpPr>
          <p:nvPr>
            <p:ph type="dt" idx="1"/>
          </p:nvPr>
        </p:nvSpPr>
        <p:spPr/>
        <p:txBody>
          <a:bodyPr/>
          <a:lstStyle/>
          <a:p>
            <a:r>
              <a:rPr lang="en-US"/>
              <a:t>7/12/2019</a:t>
            </a:r>
          </a:p>
        </p:txBody>
      </p:sp>
      <p:sp>
        <p:nvSpPr>
          <p:cNvPr id="6" name="Header Placeholder 5">
            <a:extLst>
              <a:ext uri="{FF2B5EF4-FFF2-40B4-BE49-F238E27FC236}">
                <a16:creationId xmlns:a16="http://schemas.microsoft.com/office/drawing/2014/main" id="{7F2D6679-CF4D-456A-AB69-3CDC7A3184C1}"/>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50191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92930-52C3-4387-966F-0874E42CF164}" type="slidenum">
              <a:rPr lang="en-US" smtClean="0"/>
              <a:t>15</a:t>
            </a:fld>
            <a:endParaRPr lang="en-US"/>
          </a:p>
        </p:txBody>
      </p:sp>
      <p:sp>
        <p:nvSpPr>
          <p:cNvPr id="5" name="Date Placeholder 4">
            <a:extLst>
              <a:ext uri="{FF2B5EF4-FFF2-40B4-BE49-F238E27FC236}">
                <a16:creationId xmlns:a16="http://schemas.microsoft.com/office/drawing/2014/main" id="{F0413135-080E-497F-B672-C543FE92D6FF}"/>
              </a:ext>
            </a:extLst>
          </p:cNvPr>
          <p:cNvSpPr>
            <a:spLocks noGrp="1"/>
          </p:cNvSpPr>
          <p:nvPr>
            <p:ph type="dt" idx="1"/>
          </p:nvPr>
        </p:nvSpPr>
        <p:spPr/>
        <p:txBody>
          <a:bodyPr/>
          <a:lstStyle/>
          <a:p>
            <a:r>
              <a:rPr lang="en-US"/>
              <a:t>7/12/2019</a:t>
            </a:r>
          </a:p>
        </p:txBody>
      </p:sp>
      <p:sp>
        <p:nvSpPr>
          <p:cNvPr id="6" name="Header Placeholder 5">
            <a:extLst>
              <a:ext uri="{FF2B5EF4-FFF2-40B4-BE49-F238E27FC236}">
                <a16:creationId xmlns:a16="http://schemas.microsoft.com/office/drawing/2014/main" id="{6EA16A39-6F09-4282-9387-1FCE5D6FECC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5334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cities have fitness centers with child care facilities</a:t>
            </a:r>
          </a:p>
        </p:txBody>
      </p:sp>
      <p:sp>
        <p:nvSpPr>
          <p:cNvPr id="4" name="Slide Number Placeholder 3"/>
          <p:cNvSpPr>
            <a:spLocks noGrp="1"/>
          </p:cNvSpPr>
          <p:nvPr>
            <p:ph type="sldNum" sz="quarter" idx="5"/>
          </p:nvPr>
        </p:nvSpPr>
        <p:spPr/>
        <p:txBody>
          <a:bodyPr/>
          <a:lstStyle/>
          <a:p>
            <a:fld id="{E1592930-52C3-4387-966F-0874E42CF164}" type="slidenum">
              <a:rPr lang="en-US" smtClean="0"/>
              <a:t>16</a:t>
            </a:fld>
            <a:endParaRPr lang="en-US"/>
          </a:p>
        </p:txBody>
      </p:sp>
      <p:sp>
        <p:nvSpPr>
          <p:cNvPr id="5" name="Date Placeholder 4">
            <a:extLst>
              <a:ext uri="{FF2B5EF4-FFF2-40B4-BE49-F238E27FC236}">
                <a16:creationId xmlns:a16="http://schemas.microsoft.com/office/drawing/2014/main" id="{AF43215B-88E2-428E-9976-9016E7B70E4D}"/>
              </a:ext>
            </a:extLst>
          </p:cNvPr>
          <p:cNvSpPr>
            <a:spLocks noGrp="1"/>
          </p:cNvSpPr>
          <p:nvPr>
            <p:ph type="dt" idx="1"/>
          </p:nvPr>
        </p:nvSpPr>
        <p:spPr/>
        <p:txBody>
          <a:bodyPr/>
          <a:lstStyle/>
          <a:p>
            <a:r>
              <a:rPr lang="en-US"/>
              <a:t>7/12/2019</a:t>
            </a:r>
          </a:p>
        </p:txBody>
      </p:sp>
      <p:sp>
        <p:nvSpPr>
          <p:cNvPr id="6" name="Header Placeholder 5">
            <a:extLst>
              <a:ext uri="{FF2B5EF4-FFF2-40B4-BE49-F238E27FC236}">
                <a16:creationId xmlns:a16="http://schemas.microsoft.com/office/drawing/2014/main" id="{E3CBC362-0C70-4348-89A3-388AA5A0F1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02089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OSWDA</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17</a:t>
            </a:fld>
            <a:endParaRPr lang="en-US"/>
          </a:p>
        </p:txBody>
      </p:sp>
    </p:spTree>
    <p:extLst>
      <p:ext uri="{BB962C8B-B14F-4D97-AF65-F5344CB8AC3E}">
        <p14:creationId xmlns:p14="http://schemas.microsoft.com/office/powerpoint/2010/main" val="3039487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man Old Style" panose="02050604050505020204" pitchFamily="18" charset="0"/>
              </a:rPr>
              <a:t>1</a:t>
            </a:r>
            <a:r>
              <a:rPr lang="en-US" sz="1200" i="1" dirty="0">
                <a:latin typeface="Bookman Old Style" panose="02050604050505020204" pitchFamily="18" charset="0"/>
              </a:rPr>
              <a:t>9 Solid Waste Dep't Mechanics v. City of Albuquerque, 156 F.3d 1068 (10</a:t>
            </a:r>
            <a:r>
              <a:rPr lang="en-US" sz="1200" i="1" baseline="30000" dirty="0">
                <a:latin typeface="Bookman Old Style" panose="02050604050505020204" pitchFamily="18" charset="0"/>
              </a:rPr>
              <a:t>th</a:t>
            </a:r>
            <a:r>
              <a:rPr lang="en-US" sz="1200" i="1" dirty="0">
                <a:latin typeface="Bookman Old Style" panose="02050604050505020204" pitchFamily="18" charset="0"/>
              </a:rPr>
              <a:t> Cir. 1998)</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18</a:t>
            </a:fld>
            <a:endParaRPr lang="en-US"/>
          </a:p>
        </p:txBody>
      </p:sp>
    </p:spTree>
    <p:extLst>
      <p:ext uri="{BB962C8B-B14F-4D97-AF65-F5344CB8AC3E}">
        <p14:creationId xmlns:p14="http://schemas.microsoft.com/office/powerpoint/2010/main" val="1308199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Bookman Old Style" panose="02050604050505020204" pitchFamily="18" charset="0"/>
              </a:rPr>
              <a:t>Chandler v. Miller, 520 US 305 (1997)</a:t>
            </a:r>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19</a:t>
            </a:fld>
            <a:endParaRPr lang="en-US"/>
          </a:p>
        </p:txBody>
      </p:sp>
    </p:spTree>
    <p:extLst>
      <p:ext uri="{BB962C8B-B14F-4D97-AF65-F5344CB8AC3E}">
        <p14:creationId xmlns:p14="http://schemas.microsoft.com/office/powerpoint/2010/main" val="274045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2</a:t>
            </a:fld>
            <a:endParaRPr lang="en-US"/>
          </a:p>
        </p:txBody>
      </p:sp>
    </p:spTree>
    <p:extLst>
      <p:ext uri="{BB962C8B-B14F-4D97-AF65-F5344CB8AC3E}">
        <p14:creationId xmlns:p14="http://schemas.microsoft.com/office/powerpoint/2010/main" val="336976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20</a:t>
            </a:fld>
            <a:endParaRPr lang="en-US"/>
          </a:p>
        </p:txBody>
      </p:sp>
    </p:spTree>
    <p:extLst>
      <p:ext uri="{BB962C8B-B14F-4D97-AF65-F5344CB8AC3E}">
        <p14:creationId xmlns:p14="http://schemas.microsoft.com/office/powerpoint/2010/main" val="2762377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21</a:t>
            </a:fld>
            <a:endParaRPr lang="en-US"/>
          </a:p>
        </p:txBody>
      </p:sp>
    </p:spTree>
    <p:extLst>
      <p:ext uri="{BB962C8B-B14F-4D97-AF65-F5344CB8AC3E}">
        <p14:creationId xmlns:p14="http://schemas.microsoft.com/office/powerpoint/2010/main" val="3500543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92930-52C3-4387-966F-0874E42CF164}" type="slidenum">
              <a:rPr lang="en-US" smtClean="0"/>
              <a:t>22</a:t>
            </a:fld>
            <a:endParaRPr lang="en-US"/>
          </a:p>
        </p:txBody>
      </p:sp>
      <p:sp>
        <p:nvSpPr>
          <p:cNvPr id="5" name="Date Placeholder 4">
            <a:extLst>
              <a:ext uri="{FF2B5EF4-FFF2-40B4-BE49-F238E27FC236}">
                <a16:creationId xmlns:a16="http://schemas.microsoft.com/office/drawing/2014/main" id="{6CB9D48C-1189-4136-858A-4E0105C235F7}"/>
              </a:ext>
            </a:extLst>
          </p:cNvPr>
          <p:cNvSpPr>
            <a:spLocks noGrp="1"/>
          </p:cNvSpPr>
          <p:nvPr>
            <p:ph type="dt" idx="1"/>
          </p:nvPr>
        </p:nvSpPr>
        <p:spPr/>
        <p:txBody>
          <a:bodyPr/>
          <a:lstStyle/>
          <a:p>
            <a:r>
              <a:rPr lang="en-US"/>
              <a:t>7/12/2019</a:t>
            </a:r>
          </a:p>
        </p:txBody>
      </p:sp>
      <p:sp>
        <p:nvSpPr>
          <p:cNvPr id="6" name="Header Placeholder 5">
            <a:extLst>
              <a:ext uri="{FF2B5EF4-FFF2-40B4-BE49-F238E27FC236}">
                <a16:creationId xmlns:a16="http://schemas.microsoft.com/office/drawing/2014/main" id="{CAF6AAFA-55C7-4AE9-B2E0-5FEA6529B6E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08354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92930-52C3-4387-966F-0874E42CF164}" type="slidenum">
              <a:rPr lang="en-US" smtClean="0"/>
              <a:t>23</a:t>
            </a:fld>
            <a:endParaRPr lang="en-US"/>
          </a:p>
        </p:txBody>
      </p:sp>
      <p:sp>
        <p:nvSpPr>
          <p:cNvPr id="5" name="Date Placeholder 4">
            <a:extLst>
              <a:ext uri="{FF2B5EF4-FFF2-40B4-BE49-F238E27FC236}">
                <a16:creationId xmlns:a16="http://schemas.microsoft.com/office/drawing/2014/main" id="{C01A8998-7CAB-4E9C-BD94-5D49B7942548}"/>
              </a:ext>
            </a:extLst>
          </p:cNvPr>
          <p:cNvSpPr>
            <a:spLocks noGrp="1"/>
          </p:cNvSpPr>
          <p:nvPr>
            <p:ph type="dt" idx="1"/>
          </p:nvPr>
        </p:nvSpPr>
        <p:spPr/>
        <p:txBody>
          <a:bodyPr/>
          <a:lstStyle/>
          <a:p>
            <a:r>
              <a:rPr lang="en-US"/>
              <a:t>7/12/2019</a:t>
            </a:r>
          </a:p>
        </p:txBody>
      </p:sp>
      <p:sp>
        <p:nvSpPr>
          <p:cNvPr id="6" name="Header Placeholder 5">
            <a:extLst>
              <a:ext uri="{FF2B5EF4-FFF2-40B4-BE49-F238E27FC236}">
                <a16:creationId xmlns:a16="http://schemas.microsoft.com/office/drawing/2014/main" id="{54DC7D4F-0150-44FE-8538-D6127C111B5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574372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375" indent="-460375">
              <a:buClr>
                <a:srgbClr val="0070C0"/>
              </a:buClr>
              <a:buFont typeface="Wingdings" panose="05000000000000000000" pitchFamily="2" charset="2"/>
              <a:buChar char="v"/>
            </a:pPr>
            <a:r>
              <a:rPr lang="en-US" sz="1200" dirty="0">
                <a:latin typeface="Bookman Old Style" panose="02050604050505020204" pitchFamily="18" charset="0"/>
              </a:rPr>
              <a:t>Employer can randomly test employees</a:t>
            </a:r>
          </a:p>
          <a:p>
            <a:pPr marL="460375" indent="-460375">
              <a:buClr>
                <a:srgbClr val="0070C0"/>
              </a:buClr>
              <a:buFont typeface="Wingdings" panose="05000000000000000000" pitchFamily="2" charset="2"/>
              <a:buChar char="v"/>
            </a:pPr>
            <a:r>
              <a:rPr lang="en-US" sz="1200" dirty="0">
                <a:latin typeface="Bookman Old Style" panose="02050604050505020204" pitchFamily="18" charset="0"/>
              </a:rPr>
              <a:t>Any marijuana found during drug testing of a safety-sensitive employee will trigger a positive test result</a:t>
            </a:r>
          </a:p>
          <a:p>
            <a:pPr marL="460375" indent="-460375">
              <a:buClr>
                <a:srgbClr val="0070C0"/>
              </a:buClr>
              <a:buFont typeface="Wingdings" panose="05000000000000000000" pitchFamily="2" charset="2"/>
              <a:buChar char="v"/>
            </a:pPr>
            <a:r>
              <a:rPr lang="en-US" sz="1200" dirty="0">
                <a:latin typeface="Bookman Old Style" panose="02050604050505020204" pitchFamily="18" charset="0"/>
              </a:rPr>
              <a:t>Liability issues if you test employees that should not be tested</a:t>
            </a:r>
          </a:p>
          <a:p>
            <a:pPr marL="460375" indent="-460375">
              <a:buClr>
                <a:srgbClr val="0070C0"/>
              </a:buClr>
              <a:buFont typeface="Wingdings" panose="05000000000000000000" pitchFamily="2" charset="2"/>
              <a:buChar char="v"/>
            </a:pPr>
            <a:r>
              <a:rPr lang="en-US" sz="1200" dirty="0">
                <a:latin typeface="Bookman Old Style" panose="02050604050505020204" pitchFamily="18" charset="0"/>
              </a:rPr>
              <a:t>Liability issues an employee is terminated for a positive test when they have a medical marijuana license</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24</a:t>
            </a:fld>
            <a:endParaRPr lang="en-US"/>
          </a:p>
        </p:txBody>
      </p:sp>
    </p:spTree>
    <p:extLst>
      <p:ext uri="{BB962C8B-B14F-4D97-AF65-F5344CB8AC3E}">
        <p14:creationId xmlns:p14="http://schemas.microsoft.com/office/powerpoint/2010/main" val="117746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92930-52C3-4387-966F-0874E42CF164}" type="slidenum">
              <a:rPr lang="en-US" smtClean="0"/>
              <a:t>25</a:t>
            </a:fld>
            <a:endParaRPr lang="en-US"/>
          </a:p>
        </p:txBody>
      </p:sp>
      <p:sp>
        <p:nvSpPr>
          <p:cNvPr id="5" name="Date Placeholder 4">
            <a:extLst>
              <a:ext uri="{FF2B5EF4-FFF2-40B4-BE49-F238E27FC236}">
                <a16:creationId xmlns:a16="http://schemas.microsoft.com/office/drawing/2014/main" id="{5C0C8967-EA39-4BFE-913D-7A2A9F0AEE4C}"/>
              </a:ext>
            </a:extLst>
          </p:cNvPr>
          <p:cNvSpPr>
            <a:spLocks noGrp="1"/>
          </p:cNvSpPr>
          <p:nvPr>
            <p:ph type="dt" idx="1"/>
          </p:nvPr>
        </p:nvSpPr>
        <p:spPr/>
        <p:txBody>
          <a:bodyPr/>
          <a:lstStyle/>
          <a:p>
            <a:r>
              <a:rPr lang="en-US"/>
              <a:t>7/12/2019</a:t>
            </a:r>
          </a:p>
        </p:txBody>
      </p:sp>
      <p:sp>
        <p:nvSpPr>
          <p:cNvPr id="6" name="Header Placeholder 5">
            <a:extLst>
              <a:ext uri="{FF2B5EF4-FFF2-40B4-BE49-F238E27FC236}">
                <a16:creationId xmlns:a16="http://schemas.microsoft.com/office/drawing/2014/main" id="{07B25B72-AD36-464F-A8F2-EC17C9955DC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58469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3</a:t>
            </a:fld>
            <a:endParaRPr lang="en-US"/>
          </a:p>
        </p:txBody>
      </p:sp>
    </p:spTree>
    <p:extLst>
      <p:ext uri="{BB962C8B-B14F-4D97-AF65-F5344CB8AC3E}">
        <p14:creationId xmlns:p14="http://schemas.microsoft.com/office/powerpoint/2010/main" val="63912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4</a:t>
            </a:fld>
            <a:endParaRPr lang="en-US"/>
          </a:p>
        </p:txBody>
      </p:sp>
    </p:spTree>
    <p:extLst>
      <p:ext uri="{BB962C8B-B14F-4D97-AF65-F5344CB8AC3E}">
        <p14:creationId xmlns:p14="http://schemas.microsoft.com/office/powerpoint/2010/main" val="392734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5</a:t>
            </a:fld>
            <a:endParaRPr lang="en-US"/>
          </a:p>
        </p:txBody>
      </p:sp>
    </p:spTree>
    <p:extLst>
      <p:ext uri="{BB962C8B-B14F-4D97-AF65-F5344CB8AC3E}">
        <p14:creationId xmlns:p14="http://schemas.microsoft.com/office/powerpoint/2010/main" val="200826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6</a:t>
            </a:fld>
            <a:endParaRPr lang="en-US"/>
          </a:p>
        </p:txBody>
      </p:sp>
    </p:spTree>
    <p:extLst>
      <p:ext uri="{BB962C8B-B14F-4D97-AF65-F5344CB8AC3E}">
        <p14:creationId xmlns:p14="http://schemas.microsoft.com/office/powerpoint/2010/main" val="369071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An employer who implements a drug or alcohol testing policy or changes its policy, shall provide at least ten (10) days' notice to its employees and shall provide a copy of its policy to each applicant upon his or her acceptance of employment by:</a:t>
            </a:r>
          </a:p>
          <a:p>
            <a:r>
              <a:rPr lang="en-US" dirty="0"/>
              <a:t>1. Hand-delivery of a paper copy of the policy or changes to the policy;</a:t>
            </a:r>
          </a:p>
          <a:p>
            <a:r>
              <a:rPr lang="en-US" dirty="0"/>
              <a:t>2. Mailing a paper copy of the policy or changes to the policy through the U.S. Postal Service or a parcel delivery service to the last address given by the employee or applicant;</a:t>
            </a:r>
          </a:p>
          <a:p>
            <a:r>
              <a:rPr lang="en-US" dirty="0"/>
              <a:t>3. Electronically transmitting a copy of the policy through an e-mail or by posting on the employer’s website or intranet site; or</a:t>
            </a:r>
          </a:p>
          <a:p>
            <a:r>
              <a:rPr lang="en-US" dirty="0"/>
              <a:t>4. Posting a copy in a prominent employee access area.</a:t>
            </a:r>
          </a:p>
          <a:p>
            <a:endParaRPr lang="en-US" dirty="0"/>
          </a:p>
          <a:p>
            <a:pPr defTabSz="914266">
              <a:defRPr/>
            </a:pPr>
            <a:r>
              <a:rPr lang="en-US" b="1" dirty="0"/>
              <a:t>VOLUNTEER – Remuneration </a:t>
            </a:r>
            <a:r>
              <a:rPr lang="en-US" dirty="0"/>
              <a:t>– “totality of </a:t>
            </a:r>
            <a:r>
              <a:rPr lang="en-US" b="0" dirty="0"/>
              <a:t>the circumstances” is it </a:t>
            </a:r>
            <a:r>
              <a:rPr lang="en-US" dirty="0"/>
              <a:t>money to cover expenses? Is it de </a:t>
            </a:r>
            <a:r>
              <a:rPr lang="en-US" dirty="0" err="1"/>
              <a:t>minimus</a:t>
            </a:r>
            <a:r>
              <a:rPr lang="en-US" dirty="0"/>
              <a:t>? Is it equivalent to min wage? This is usually limited to food, drink, travel or any equipment you need to buy. ... You might be classed as an employee or worker rather than a volunteer if you get any other payment, reward or benefit in kind.</a:t>
            </a:r>
          </a:p>
          <a:p>
            <a:endParaRPr lang="en-US" dirty="0"/>
          </a:p>
          <a:p>
            <a:r>
              <a:rPr lang="en-US" dirty="0"/>
              <a:t>FFD – be sure that employee is on notice that drug testing can be done before returning to work after WC injury </a:t>
            </a:r>
          </a:p>
        </p:txBody>
      </p:sp>
      <p:sp>
        <p:nvSpPr>
          <p:cNvPr id="4" name="Slide Number Placeholder 3"/>
          <p:cNvSpPr>
            <a:spLocks noGrp="1"/>
          </p:cNvSpPr>
          <p:nvPr>
            <p:ph type="sldNum" sz="quarter" idx="5"/>
          </p:nvPr>
        </p:nvSpPr>
        <p:spPr/>
        <p:txBody>
          <a:bodyPr/>
          <a:lstStyle/>
          <a:p>
            <a:fld id="{E1592930-52C3-4387-966F-0874E42CF164}" type="slidenum">
              <a:rPr lang="en-US" smtClean="0"/>
              <a:t>7</a:t>
            </a:fld>
            <a:endParaRPr lang="en-US"/>
          </a:p>
        </p:txBody>
      </p:sp>
      <p:sp>
        <p:nvSpPr>
          <p:cNvPr id="5" name="Date Placeholder 4">
            <a:extLst>
              <a:ext uri="{FF2B5EF4-FFF2-40B4-BE49-F238E27FC236}">
                <a16:creationId xmlns:a16="http://schemas.microsoft.com/office/drawing/2014/main" id="{96BE0229-2D75-4274-850E-2EDE17F1A756}"/>
              </a:ext>
            </a:extLst>
          </p:cNvPr>
          <p:cNvSpPr>
            <a:spLocks noGrp="1"/>
          </p:cNvSpPr>
          <p:nvPr>
            <p:ph type="dt" idx="1"/>
          </p:nvPr>
        </p:nvSpPr>
        <p:spPr/>
        <p:txBody>
          <a:bodyPr/>
          <a:lstStyle/>
          <a:p>
            <a:r>
              <a:rPr lang="en-US"/>
              <a:t>7/12/2019</a:t>
            </a:r>
          </a:p>
        </p:txBody>
      </p:sp>
      <p:sp>
        <p:nvSpPr>
          <p:cNvPr id="6" name="Header Placeholder 5">
            <a:extLst>
              <a:ext uri="{FF2B5EF4-FFF2-40B4-BE49-F238E27FC236}">
                <a16:creationId xmlns:a16="http://schemas.microsoft.com/office/drawing/2014/main" id="{D212A1F1-DB23-4B5B-92B9-5D606271223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45240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 and Police – pretty simple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8</a:t>
            </a:fld>
            <a:endParaRPr lang="en-US"/>
          </a:p>
        </p:txBody>
      </p:sp>
    </p:spTree>
    <p:extLst>
      <p:ext uri="{BB962C8B-B14F-4D97-AF65-F5344CB8AC3E}">
        <p14:creationId xmlns:p14="http://schemas.microsoft.com/office/powerpoint/2010/main" val="161847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precedents establish that the proffered special need for drug testing must be substantial—important enough to override the individual's acknowledged privacy interest, sufficiently vital to suppress the Fourth Amendment's normal requirement of individualized suspicion.  </a:t>
            </a:r>
            <a:r>
              <a:rPr lang="en-US" sz="1200" u="sng" kern="1200" dirty="0">
                <a:solidFill>
                  <a:schemeClr val="tx1"/>
                </a:solidFill>
                <a:effectLst/>
                <a:latin typeface="+mn-lt"/>
                <a:ea typeface="+mn-ea"/>
                <a:cs typeface="+mn-cs"/>
              </a:rPr>
              <a:t>Chandler v. Miller</a:t>
            </a:r>
            <a:r>
              <a:rPr lang="en-US" sz="1200" kern="1200" dirty="0">
                <a:solidFill>
                  <a:schemeClr val="tx1"/>
                </a:solidFill>
                <a:effectLst/>
                <a:latin typeface="+mn-lt"/>
                <a:ea typeface="+mn-ea"/>
                <a:cs typeface="+mn-cs"/>
              </a:rPr>
              <a:t>, 520 U.S. 305, 318, 117 S. Ct. 1295, 1303, 137 L. Ed. 2d 513 (1997)</a:t>
            </a:r>
          </a:p>
          <a:p>
            <a:r>
              <a:rPr lang="en-US" sz="1200" kern="1200" dirty="0">
                <a:solidFill>
                  <a:schemeClr val="tx1"/>
                </a:solidFill>
                <a:effectLst/>
                <a:latin typeface="+mn-lt"/>
                <a:ea typeface="+mn-ea"/>
                <a:cs typeface="+mn-cs"/>
              </a:rPr>
              <a:t>That interest presents “special needs” beyond normal law enforcement that may justify departures from the usual warrant and probable-cause requirements. </a:t>
            </a:r>
            <a:r>
              <a:rPr lang="en-US" sz="1200" u="sng" kern="1200" dirty="0">
                <a:solidFill>
                  <a:schemeClr val="tx1"/>
                </a:solidFill>
                <a:effectLst/>
                <a:latin typeface="+mn-lt"/>
                <a:ea typeface="+mn-ea"/>
                <a:cs typeface="+mn-cs"/>
              </a:rPr>
              <a:t>Skinner v. Ry. Labor Executives' </a:t>
            </a:r>
            <a:r>
              <a:rPr lang="en-US" sz="1200" u="sng" kern="1200" dirty="0" err="1">
                <a:solidFill>
                  <a:schemeClr val="tx1"/>
                </a:solidFill>
                <a:effectLst/>
                <a:latin typeface="+mn-lt"/>
                <a:ea typeface="+mn-ea"/>
                <a:cs typeface="+mn-cs"/>
              </a:rPr>
              <a:t>Ass'n</a:t>
            </a:r>
            <a:r>
              <a:rPr lang="en-US" sz="1200" kern="1200" dirty="0">
                <a:solidFill>
                  <a:schemeClr val="tx1"/>
                </a:solidFill>
                <a:effectLst/>
                <a:latin typeface="+mn-lt"/>
                <a:ea typeface="+mn-ea"/>
                <a:cs typeface="+mn-cs"/>
              </a:rPr>
              <a:t>, 489 U.S. 602, 603, 109 S. Ct. 1402, 1406, 103 L. Ed. 2d 639 (1989)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testing program's ultimate validity depends on a comparison of the government interests and privacy interests, the government must also be able to show, as a threshold matter, that its case for </a:t>
            </a:r>
            <a:r>
              <a:rPr lang="en-US" sz="1200" kern="1200" dirty="0" err="1">
                <a:solidFill>
                  <a:schemeClr val="tx1"/>
                </a:solidFill>
                <a:effectLst/>
                <a:latin typeface="+mn-lt"/>
                <a:ea typeface="+mn-ea"/>
                <a:cs typeface="+mn-cs"/>
              </a:rPr>
              <a:t>suspicionless</a:t>
            </a:r>
            <a:r>
              <a:rPr lang="en-US" sz="1200" kern="1200" dirty="0">
                <a:solidFill>
                  <a:schemeClr val="tx1"/>
                </a:solidFill>
                <a:effectLst/>
                <a:latin typeface="+mn-lt"/>
                <a:ea typeface="+mn-ea"/>
                <a:cs typeface="+mn-cs"/>
              </a:rPr>
              <a:t> testing is legitimate. Thus, even if the privacy interest is virtually non-existent, the special need requirement prevents </a:t>
            </a:r>
            <a:r>
              <a:rPr lang="en-US" sz="1200" kern="1200" dirty="0" err="1">
                <a:solidFill>
                  <a:schemeClr val="tx1"/>
                </a:solidFill>
                <a:effectLst/>
                <a:latin typeface="+mn-lt"/>
                <a:ea typeface="+mn-ea"/>
                <a:cs typeface="+mn-cs"/>
              </a:rPr>
              <a:t>suspicionless</a:t>
            </a:r>
            <a:r>
              <a:rPr lang="en-US" sz="1200" kern="1200" dirty="0">
                <a:solidFill>
                  <a:schemeClr val="tx1"/>
                </a:solidFill>
                <a:effectLst/>
                <a:latin typeface="+mn-lt"/>
                <a:ea typeface="+mn-ea"/>
                <a:cs typeface="+mn-cs"/>
              </a:rPr>
              <a:t> searches where the government has failed to show either that it has a real interest in testing or that its test will further its proffered interest.  </a:t>
            </a:r>
            <a:r>
              <a:rPr lang="en-US" sz="1200" u="sng" kern="1200" dirty="0">
                <a:solidFill>
                  <a:schemeClr val="tx1"/>
                </a:solidFill>
                <a:effectLst/>
                <a:latin typeface="+mn-lt"/>
                <a:ea typeface="+mn-ea"/>
                <a:cs typeface="+mn-cs"/>
              </a:rPr>
              <a:t>19 Solid Waste Dep't Mechanics v. City of Albuquerque</a:t>
            </a:r>
            <a:r>
              <a:rPr lang="en-US" sz="1200" kern="1200" dirty="0">
                <a:solidFill>
                  <a:schemeClr val="tx1"/>
                </a:solidFill>
                <a:effectLst/>
                <a:latin typeface="+mn-lt"/>
                <a:ea typeface="+mn-ea"/>
                <a:cs typeface="+mn-cs"/>
              </a:rPr>
              <a:t>, 156 F.3d 1068, 1073 (10th Cir. 1998)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must still conduct the balancing test by weighing the government's interest in conducting </a:t>
            </a:r>
            <a:r>
              <a:rPr lang="en-US" sz="1200" kern="1200" dirty="0" err="1">
                <a:solidFill>
                  <a:schemeClr val="tx1"/>
                </a:solidFill>
                <a:effectLst/>
                <a:latin typeface="+mn-lt"/>
                <a:ea typeface="+mn-ea"/>
                <a:cs typeface="+mn-cs"/>
              </a:rPr>
              <a:t>suspicionless</a:t>
            </a:r>
            <a:r>
              <a:rPr lang="en-US" sz="1200" kern="1200" dirty="0">
                <a:solidFill>
                  <a:schemeClr val="tx1"/>
                </a:solidFill>
                <a:effectLst/>
                <a:latin typeface="+mn-lt"/>
                <a:ea typeface="+mn-ea"/>
                <a:cs typeface="+mn-cs"/>
              </a:rPr>
              <a:t> testing against the privacy interests at stake, which we evaluate by inquiring into the invasiveness of the privacy intrusion and the nature of the individual's privacy expectation. </a:t>
            </a:r>
            <a:r>
              <a:rPr lang="en-US" sz="1200" u="sng" kern="1200" dirty="0">
                <a:solidFill>
                  <a:schemeClr val="tx1"/>
                </a:solidFill>
                <a:effectLst/>
                <a:latin typeface="+mn-lt"/>
                <a:ea typeface="+mn-ea"/>
                <a:cs typeface="+mn-cs"/>
              </a:rPr>
              <a:t>19 Solid Waste Dep't Mechanics v. City of Albuquerque</a:t>
            </a:r>
            <a:r>
              <a:rPr lang="en-US" sz="1200" kern="1200" dirty="0">
                <a:solidFill>
                  <a:schemeClr val="tx1"/>
                </a:solidFill>
                <a:effectLst/>
                <a:latin typeface="+mn-lt"/>
                <a:ea typeface="+mn-ea"/>
                <a:cs typeface="+mn-cs"/>
              </a:rPr>
              <a:t>, 156 F.3d 1068, 1074 (10th Cir. 1998)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note that the City's proffered rationale for adopting its drug-testing program was a concern for workplace and public safety and employee health, and we do not discount this rationale. Indeed, these concerns seem very real to us, unlike the concerns proffered in </a:t>
            </a:r>
            <a:r>
              <a:rPr lang="en-US" sz="1200" i="1" kern="1200" dirty="0">
                <a:solidFill>
                  <a:schemeClr val="tx1"/>
                </a:solidFill>
                <a:effectLst/>
                <a:latin typeface="+mn-lt"/>
                <a:ea typeface="+mn-ea"/>
                <a:cs typeface="+mn-cs"/>
              </a:rPr>
              <a:t>Chandler,</a:t>
            </a:r>
            <a:r>
              <a:rPr lang="en-US" sz="1200" kern="1200" dirty="0">
                <a:solidFill>
                  <a:schemeClr val="tx1"/>
                </a:solidFill>
                <a:effectLst/>
                <a:latin typeface="+mn-lt"/>
                <a:ea typeface="+mn-ea"/>
                <a:cs typeface="+mn-cs"/>
              </a:rPr>
              <a:t> despite the absence of a documented drug problem among the mechanics or any evidence that drug use by the mechanics has resulted in accidents involving the City's trash trucks. The mechanics clearly perform a job in which safety is an important concern. </a:t>
            </a:r>
            <a:r>
              <a:rPr lang="en-US" sz="1200" u="sng" kern="1200" dirty="0">
                <a:solidFill>
                  <a:schemeClr val="tx1"/>
                </a:solidFill>
                <a:effectLst/>
                <a:latin typeface="+mn-lt"/>
                <a:ea typeface="+mn-ea"/>
                <a:cs typeface="+mn-cs"/>
              </a:rPr>
              <a:t>19 Solid Waste Dep't Mechanics v. City of Albuquerque</a:t>
            </a:r>
            <a:r>
              <a:rPr lang="en-US" sz="1200" kern="1200" dirty="0">
                <a:solidFill>
                  <a:schemeClr val="tx1"/>
                </a:solidFill>
                <a:effectLst/>
                <a:latin typeface="+mn-lt"/>
                <a:ea typeface="+mn-ea"/>
                <a:cs typeface="+mn-cs"/>
              </a:rPr>
              <a:t>, 156 F.3d 1068, 1074 (10th Cir. 1998)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we recognize that the City has important safety and health concerns in testing its mechanics for drug use, given that the scheme that the City devised would not effectively detect or deter drug use, we must conclude that the City has failed to show a special need for </a:t>
            </a:r>
            <a:r>
              <a:rPr lang="en-US" sz="1200" kern="1200" dirty="0" err="1">
                <a:solidFill>
                  <a:schemeClr val="tx1"/>
                </a:solidFill>
                <a:effectLst/>
                <a:latin typeface="+mn-lt"/>
                <a:ea typeface="+mn-ea"/>
                <a:cs typeface="+mn-cs"/>
              </a:rPr>
              <a:t>suspicionless</a:t>
            </a:r>
            <a:r>
              <a:rPr lang="en-US" sz="1200" kern="1200" dirty="0">
                <a:solidFill>
                  <a:schemeClr val="tx1"/>
                </a:solidFill>
                <a:effectLst/>
                <a:latin typeface="+mn-lt"/>
                <a:ea typeface="+mn-ea"/>
                <a:cs typeface="+mn-cs"/>
              </a:rPr>
              <a:t> drug testing. Because we find that the program is not *1075 based on a special governmental need, we do not need proceed to balance the parties' respective interests. </a:t>
            </a:r>
            <a:r>
              <a:rPr lang="en-US" sz="1200" u="sng" kern="1200" dirty="0">
                <a:solidFill>
                  <a:schemeClr val="tx1"/>
                </a:solidFill>
                <a:effectLst/>
                <a:latin typeface="+mn-lt"/>
                <a:ea typeface="+mn-ea"/>
                <a:cs typeface="+mn-cs"/>
              </a:rPr>
              <a:t>19 Solid Waste Dep't Mechanics v. City of Albuquerque</a:t>
            </a:r>
            <a:r>
              <a:rPr lang="en-US" sz="1200" kern="1200" dirty="0">
                <a:solidFill>
                  <a:schemeClr val="tx1"/>
                </a:solidFill>
                <a:effectLst/>
                <a:latin typeface="+mn-lt"/>
                <a:ea typeface="+mn-ea"/>
                <a:cs typeface="+mn-cs"/>
              </a:rPr>
              <a:t>, 156 F.3d 1068, 1074–75 (10th Cir. 1998)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there is little evidence of what actually motivated the City to subject mechanics in the Solid Waste Department to </a:t>
            </a:r>
            <a:r>
              <a:rPr lang="en-US" sz="1200" kern="1200" dirty="0" err="1">
                <a:solidFill>
                  <a:schemeClr val="tx1"/>
                </a:solidFill>
                <a:effectLst/>
                <a:latin typeface="+mn-lt"/>
                <a:ea typeface="+mn-ea"/>
                <a:cs typeface="+mn-cs"/>
              </a:rPr>
              <a:t>suspicionless</a:t>
            </a:r>
            <a:r>
              <a:rPr lang="en-US" sz="1200" kern="1200" dirty="0">
                <a:solidFill>
                  <a:schemeClr val="tx1"/>
                </a:solidFill>
                <a:effectLst/>
                <a:latin typeface="+mn-lt"/>
                <a:ea typeface="+mn-ea"/>
                <a:cs typeface="+mn-cs"/>
              </a:rPr>
              <a:t> drug testing. For the most part, we have only the City's arguments as presented to the district court and to this court. At best, there is a general policy statement in the City's Administrative Instruction No. 123 that the City has an “interest in maintaining safe, healthful and efficient working conditions for its employees,” and that “[b]</a:t>
            </a:r>
            <a:r>
              <a:rPr lang="en-US" sz="1200" kern="1200" dirty="0" err="1">
                <a:solidFill>
                  <a:schemeClr val="tx1"/>
                </a:solidFill>
                <a:effectLst/>
                <a:latin typeface="+mn-lt"/>
                <a:ea typeface="+mn-ea"/>
                <a:cs typeface="+mn-cs"/>
              </a:rPr>
              <a:t>eing</a:t>
            </a:r>
            <a:r>
              <a:rPr lang="en-US" sz="1200" kern="1200" dirty="0">
                <a:solidFill>
                  <a:schemeClr val="tx1"/>
                </a:solidFill>
                <a:effectLst/>
                <a:latin typeface="+mn-lt"/>
                <a:ea typeface="+mn-ea"/>
                <a:cs typeface="+mn-cs"/>
              </a:rPr>
              <a:t> under the influence of alcohol, or the presence of certain drugs in the body system, may pose serious safety and health risks not only to the user but to all those in contact with the user.” However, this rationale could arguably be applied to any and all City employees and, in my opinion, it does not rise to the level of a real and immediate interest that could justify </a:t>
            </a:r>
            <a:r>
              <a:rPr lang="en-US" sz="1200" kern="1200" dirty="0" err="1">
                <a:solidFill>
                  <a:schemeClr val="tx1"/>
                </a:solidFill>
                <a:effectLst/>
                <a:latin typeface="+mn-lt"/>
                <a:ea typeface="+mn-ea"/>
                <a:cs typeface="+mn-cs"/>
              </a:rPr>
              <a:t>suspicionless</a:t>
            </a:r>
            <a:r>
              <a:rPr lang="en-US" sz="1200" kern="1200" dirty="0">
                <a:solidFill>
                  <a:schemeClr val="tx1"/>
                </a:solidFill>
                <a:effectLst/>
                <a:latin typeface="+mn-lt"/>
                <a:ea typeface="+mn-ea"/>
                <a:cs typeface="+mn-cs"/>
              </a:rPr>
              <a:t> drug testing.  </a:t>
            </a:r>
            <a:r>
              <a:rPr lang="en-US" sz="1200" u="sng" kern="1200" dirty="0">
                <a:solidFill>
                  <a:schemeClr val="tx1"/>
                </a:solidFill>
                <a:effectLst/>
                <a:latin typeface="+mn-lt"/>
                <a:ea typeface="+mn-ea"/>
                <a:cs typeface="+mn-cs"/>
              </a:rPr>
              <a:t>19 Solid Waste Dep't Mechanics v. City of Albuquerque</a:t>
            </a:r>
            <a:r>
              <a:rPr lang="en-US" sz="1200" kern="1200" dirty="0">
                <a:solidFill>
                  <a:schemeClr val="tx1"/>
                </a:solidFill>
                <a:effectLst/>
                <a:latin typeface="+mn-lt"/>
                <a:ea typeface="+mn-ea"/>
                <a:cs typeface="+mn-cs"/>
              </a:rPr>
              <a:t>, 156 F.3d 1068, 1075 (10th Cir. 1998)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Nor has the City adequately demonstrated plaintiffs' job responsibilities are such that </a:t>
            </a:r>
            <a:r>
              <a:rPr lang="en-US" sz="1200" kern="1200" dirty="0" err="1">
                <a:solidFill>
                  <a:schemeClr val="tx1"/>
                </a:solidFill>
                <a:effectLst/>
                <a:latin typeface="+mn-lt"/>
                <a:ea typeface="+mn-ea"/>
                <a:cs typeface="+mn-cs"/>
              </a:rPr>
              <a:t>suspicionless</a:t>
            </a:r>
            <a:r>
              <a:rPr lang="en-US" sz="1200" kern="1200" dirty="0">
                <a:solidFill>
                  <a:schemeClr val="tx1"/>
                </a:solidFill>
                <a:effectLst/>
                <a:latin typeface="+mn-lt"/>
                <a:ea typeface="+mn-ea"/>
                <a:cs typeface="+mn-cs"/>
              </a:rPr>
              <a:t> drug testing is justified in the absence of a demonstrated problem of drug use. In </a:t>
            </a:r>
            <a:r>
              <a:rPr lang="en-US" sz="1200" i="1" kern="1200" dirty="0">
                <a:solidFill>
                  <a:schemeClr val="tx1"/>
                </a:solidFill>
                <a:effectLst/>
                <a:latin typeface="+mn-lt"/>
                <a:ea typeface="+mn-ea"/>
                <a:cs typeface="+mn-cs"/>
              </a:rPr>
              <a:t>Von </a:t>
            </a:r>
            <a:r>
              <a:rPr lang="en-US" sz="1200" i="1" kern="1200" dirty="0" err="1">
                <a:solidFill>
                  <a:schemeClr val="tx1"/>
                </a:solidFill>
                <a:effectLst/>
                <a:latin typeface="+mn-lt"/>
                <a:ea typeface="+mn-ea"/>
                <a:cs typeface="+mn-cs"/>
              </a:rPr>
              <a:t>Raab</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Supreme Court approved </a:t>
            </a:r>
            <a:r>
              <a:rPr lang="en-US" sz="1200" kern="1200" dirty="0" err="1">
                <a:solidFill>
                  <a:schemeClr val="tx1"/>
                </a:solidFill>
                <a:effectLst/>
                <a:latin typeface="+mn-lt"/>
                <a:ea typeface="+mn-ea"/>
                <a:cs typeface="+mn-cs"/>
              </a:rPr>
              <a:t>suspicionless</a:t>
            </a:r>
            <a:r>
              <a:rPr lang="en-US" sz="1200" kern="1200" dirty="0">
                <a:solidFill>
                  <a:schemeClr val="tx1"/>
                </a:solidFill>
                <a:effectLst/>
                <a:latin typeface="+mn-lt"/>
                <a:ea typeface="+mn-ea"/>
                <a:cs typeface="+mn-cs"/>
              </a:rPr>
              <a:t> drug testing of certain Customs Service employees even though there was no concrete evidence of a problem of drug use among such employees.  </a:t>
            </a:r>
            <a:r>
              <a:rPr lang="en-US" sz="1200" u="sng" kern="1200" dirty="0">
                <a:solidFill>
                  <a:schemeClr val="tx1"/>
                </a:solidFill>
                <a:effectLst/>
                <a:latin typeface="+mn-lt"/>
                <a:ea typeface="+mn-ea"/>
                <a:cs typeface="+mn-cs"/>
              </a:rPr>
              <a:t>19 Solid Waste Dep't Mechanics v. City of Albuquerque</a:t>
            </a:r>
            <a:r>
              <a:rPr lang="en-US" sz="1200" kern="1200" dirty="0">
                <a:solidFill>
                  <a:schemeClr val="tx1"/>
                </a:solidFill>
                <a:effectLst/>
                <a:latin typeface="+mn-lt"/>
                <a:ea typeface="+mn-ea"/>
                <a:cs typeface="+mn-cs"/>
              </a:rPr>
              <a:t>, 156 F.3d 1068, 1075 (10th Cir. 1998)</a:t>
            </a:r>
          </a:p>
          <a:p>
            <a:r>
              <a:rPr lang="en-US" sz="1200" kern="1200" dirty="0">
                <a:solidFill>
                  <a:schemeClr val="tx1"/>
                </a:solidFill>
                <a:effectLst/>
                <a:latin typeface="+mn-lt"/>
                <a:ea typeface="+mn-ea"/>
                <a:cs typeface="+mn-cs"/>
              </a:rPr>
              <a:t>Here, there is a troubling lack of evidence concerning what tasks are actually performed by plaintiffs.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overlooking this problem, I am not convinced the tasks performed and the risks faced by plaintiffs are sufficiently comparable to the employees in </a:t>
            </a:r>
            <a:r>
              <a:rPr lang="en-US" sz="1200" i="1" kern="1200" dirty="0">
                <a:solidFill>
                  <a:schemeClr val="tx1"/>
                </a:solidFill>
                <a:effectLst/>
                <a:latin typeface="+mn-lt"/>
                <a:ea typeface="+mn-ea"/>
                <a:cs typeface="+mn-cs"/>
              </a:rPr>
              <a:t>Von </a:t>
            </a:r>
            <a:r>
              <a:rPr lang="en-US" sz="1200" i="1" kern="1200" dirty="0" err="1">
                <a:solidFill>
                  <a:schemeClr val="tx1"/>
                </a:solidFill>
                <a:effectLst/>
                <a:latin typeface="+mn-lt"/>
                <a:ea typeface="+mn-ea"/>
                <a:cs typeface="+mn-cs"/>
              </a:rPr>
              <a:t>Raab</a:t>
            </a:r>
            <a:r>
              <a:rPr lang="en-US" sz="1200" kern="1200" dirty="0">
                <a:solidFill>
                  <a:schemeClr val="tx1"/>
                </a:solidFill>
                <a:effectLst/>
                <a:latin typeface="+mn-lt"/>
                <a:ea typeface="+mn-ea"/>
                <a:cs typeface="+mn-cs"/>
              </a:rPr>
              <a:t> to allow us to conclude the City has a special interest that justifies departure from the Fourth Amendment's usual requirement of reasonable individualized suspicion. Thus, I agree with the district court's conclusion on this point: “On the record before me, I cannot conclude that solid waste mechanics have a significant impact upon the safety of the public, that they expose other employees to hazardous conditions or that their specific job requirements require responsibility for the safety of others.”  </a:t>
            </a:r>
            <a:r>
              <a:rPr lang="en-US" sz="1200" u="sng" kern="1200" dirty="0">
                <a:solidFill>
                  <a:schemeClr val="tx1"/>
                </a:solidFill>
                <a:effectLst/>
                <a:latin typeface="+mn-lt"/>
                <a:ea typeface="+mn-ea"/>
                <a:cs typeface="+mn-cs"/>
              </a:rPr>
              <a:t>19 Solid Waste Dep't Mechanics v. City of Albuquerque</a:t>
            </a:r>
            <a:r>
              <a:rPr lang="en-US" sz="1200" kern="1200" dirty="0">
                <a:solidFill>
                  <a:schemeClr val="tx1"/>
                </a:solidFill>
                <a:effectLst/>
                <a:latin typeface="+mn-lt"/>
                <a:ea typeface="+mn-ea"/>
                <a:cs typeface="+mn-cs"/>
              </a:rPr>
              <a:t>, 156 F.3d 1068, 1076 (10th Cir. 1998)</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7/12/2019</a:t>
            </a:r>
          </a:p>
        </p:txBody>
      </p:sp>
      <p:sp>
        <p:nvSpPr>
          <p:cNvPr id="6" name="Slide Number Placeholder 5"/>
          <p:cNvSpPr>
            <a:spLocks noGrp="1"/>
          </p:cNvSpPr>
          <p:nvPr>
            <p:ph type="sldNum" sz="quarter" idx="5"/>
          </p:nvPr>
        </p:nvSpPr>
        <p:spPr/>
        <p:txBody>
          <a:bodyPr/>
          <a:lstStyle/>
          <a:p>
            <a:fld id="{E1592930-52C3-4387-966F-0874E42CF164}" type="slidenum">
              <a:rPr lang="en-US" smtClean="0"/>
              <a:t>9</a:t>
            </a:fld>
            <a:endParaRPr lang="en-US"/>
          </a:p>
        </p:txBody>
      </p:sp>
    </p:spTree>
    <p:extLst>
      <p:ext uri="{BB962C8B-B14F-4D97-AF65-F5344CB8AC3E}">
        <p14:creationId xmlns:p14="http://schemas.microsoft.com/office/powerpoint/2010/main" val="2810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D6B1-CD9B-480C-A595-421A96882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1D88C8-77F6-4C09-886D-BE56A97C7D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60F212-0A6A-471D-9695-E0BD0F07C7F6}"/>
              </a:ext>
            </a:extLst>
          </p:cNvPr>
          <p:cNvSpPr>
            <a:spLocks noGrp="1"/>
          </p:cNvSpPr>
          <p:nvPr>
            <p:ph type="dt" sz="half" idx="10"/>
          </p:nvPr>
        </p:nvSpPr>
        <p:spPr/>
        <p:txBody>
          <a:bodyPr/>
          <a:lstStyle/>
          <a:p>
            <a:r>
              <a:rPr lang="en-US"/>
              <a:t>7/12/2019</a:t>
            </a:r>
          </a:p>
        </p:txBody>
      </p:sp>
      <p:sp>
        <p:nvSpPr>
          <p:cNvPr id="5" name="Footer Placeholder 4">
            <a:extLst>
              <a:ext uri="{FF2B5EF4-FFF2-40B4-BE49-F238E27FC236}">
                <a16:creationId xmlns:a16="http://schemas.microsoft.com/office/drawing/2014/main" id="{F46E8D62-1A1D-4EE7-A535-F04C43AF5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B167C-45D1-4A54-941C-44D1989317E4}"/>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291473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DFA3-0B22-4522-8F16-926EAFE7EB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CC1B5-6D98-4AB3-8DA9-99BED36EBD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FBDC1-122F-488F-8C88-CA01B86EFF83}"/>
              </a:ext>
            </a:extLst>
          </p:cNvPr>
          <p:cNvSpPr>
            <a:spLocks noGrp="1"/>
          </p:cNvSpPr>
          <p:nvPr>
            <p:ph type="dt" sz="half" idx="10"/>
          </p:nvPr>
        </p:nvSpPr>
        <p:spPr/>
        <p:txBody>
          <a:bodyPr/>
          <a:lstStyle/>
          <a:p>
            <a:r>
              <a:rPr lang="en-US"/>
              <a:t>7/12/2019</a:t>
            </a:r>
          </a:p>
        </p:txBody>
      </p:sp>
      <p:sp>
        <p:nvSpPr>
          <p:cNvPr id="5" name="Footer Placeholder 4">
            <a:extLst>
              <a:ext uri="{FF2B5EF4-FFF2-40B4-BE49-F238E27FC236}">
                <a16:creationId xmlns:a16="http://schemas.microsoft.com/office/drawing/2014/main" id="{31A7055A-E5CE-4B5A-81B5-67E432A43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A8A26-7120-44A9-B504-5BE72BEDFBAB}"/>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312437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91984-7374-4A25-8375-38C9CAD270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11B8A2-6C8D-4174-BC06-CDBB53FFD3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98907-62C4-4E65-9E51-E01CC808843C}"/>
              </a:ext>
            </a:extLst>
          </p:cNvPr>
          <p:cNvSpPr>
            <a:spLocks noGrp="1"/>
          </p:cNvSpPr>
          <p:nvPr>
            <p:ph type="dt" sz="half" idx="10"/>
          </p:nvPr>
        </p:nvSpPr>
        <p:spPr/>
        <p:txBody>
          <a:bodyPr/>
          <a:lstStyle/>
          <a:p>
            <a:r>
              <a:rPr lang="en-US"/>
              <a:t>7/12/2019</a:t>
            </a:r>
          </a:p>
        </p:txBody>
      </p:sp>
      <p:sp>
        <p:nvSpPr>
          <p:cNvPr id="5" name="Footer Placeholder 4">
            <a:extLst>
              <a:ext uri="{FF2B5EF4-FFF2-40B4-BE49-F238E27FC236}">
                <a16:creationId xmlns:a16="http://schemas.microsoft.com/office/drawing/2014/main" id="{D821B171-4810-41C2-BF28-774C6566C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AFE43-7CFB-4381-B5DB-34998B234270}"/>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320836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B476-D3E5-45ED-8D63-4D856843B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CA4DD3-F424-413B-9BB3-5ADDE3959E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A1F50-83BF-40C5-AB2A-6CF8BB302F04}"/>
              </a:ext>
            </a:extLst>
          </p:cNvPr>
          <p:cNvSpPr>
            <a:spLocks noGrp="1"/>
          </p:cNvSpPr>
          <p:nvPr>
            <p:ph type="dt" sz="half" idx="10"/>
          </p:nvPr>
        </p:nvSpPr>
        <p:spPr/>
        <p:txBody>
          <a:bodyPr/>
          <a:lstStyle/>
          <a:p>
            <a:r>
              <a:rPr lang="en-US"/>
              <a:t>7/12/2019</a:t>
            </a:r>
          </a:p>
        </p:txBody>
      </p:sp>
      <p:sp>
        <p:nvSpPr>
          <p:cNvPr id="5" name="Footer Placeholder 4">
            <a:extLst>
              <a:ext uri="{FF2B5EF4-FFF2-40B4-BE49-F238E27FC236}">
                <a16:creationId xmlns:a16="http://schemas.microsoft.com/office/drawing/2014/main" id="{668DFCB0-6E48-4490-A8BC-CF7269E5D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F8015-8E74-4224-9218-126A6CF6F3FA}"/>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247108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5276-A304-4221-AD3D-364A541BE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E02AE5-8D2B-4D64-A2BA-37F3EC03C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1E3962-6CB1-49AA-A164-552F133299A2}"/>
              </a:ext>
            </a:extLst>
          </p:cNvPr>
          <p:cNvSpPr>
            <a:spLocks noGrp="1"/>
          </p:cNvSpPr>
          <p:nvPr>
            <p:ph type="dt" sz="half" idx="10"/>
          </p:nvPr>
        </p:nvSpPr>
        <p:spPr/>
        <p:txBody>
          <a:bodyPr/>
          <a:lstStyle/>
          <a:p>
            <a:r>
              <a:rPr lang="en-US"/>
              <a:t>7/12/2019</a:t>
            </a:r>
          </a:p>
        </p:txBody>
      </p:sp>
      <p:sp>
        <p:nvSpPr>
          <p:cNvPr id="5" name="Footer Placeholder 4">
            <a:extLst>
              <a:ext uri="{FF2B5EF4-FFF2-40B4-BE49-F238E27FC236}">
                <a16:creationId xmlns:a16="http://schemas.microsoft.com/office/drawing/2014/main" id="{D9D51D38-4DD9-4FFD-B7B1-6628A455F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373A6-023C-4DDC-B480-F0FDAA698423}"/>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218603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55B0-EC73-40A3-B543-1B38BFAA1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B8427-C00D-4AE0-BFCD-2A64D811CB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E67F2D-C45D-416E-9727-CB0C005D01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A403A8-F6D5-4094-939C-BFD02DD29176}"/>
              </a:ext>
            </a:extLst>
          </p:cNvPr>
          <p:cNvSpPr>
            <a:spLocks noGrp="1"/>
          </p:cNvSpPr>
          <p:nvPr>
            <p:ph type="dt" sz="half" idx="10"/>
          </p:nvPr>
        </p:nvSpPr>
        <p:spPr/>
        <p:txBody>
          <a:bodyPr/>
          <a:lstStyle/>
          <a:p>
            <a:r>
              <a:rPr lang="en-US"/>
              <a:t>7/12/2019</a:t>
            </a:r>
          </a:p>
        </p:txBody>
      </p:sp>
      <p:sp>
        <p:nvSpPr>
          <p:cNvPr id="6" name="Footer Placeholder 5">
            <a:extLst>
              <a:ext uri="{FF2B5EF4-FFF2-40B4-BE49-F238E27FC236}">
                <a16:creationId xmlns:a16="http://schemas.microsoft.com/office/drawing/2014/main" id="{9166CE19-DE41-46C0-A2CD-751941371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F6B33-F6F2-4635-9ABF-D1649EA45B95}"/>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228830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1830-B927-49F9-AA93-02B7B81E64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0F2FA-E7E6-46C4-B18A-1DF15451A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F614BC-0EA6-4345-B0D1-254DAB3CE1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CA31BE-380A-459D-86EC-91F81EB947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47F3C7-9C18-4E3D-81E4-FA7E129978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E3E733-F839-479B-83B5-844204F1F9F1}"/>
              </a:ext>
            </a:extLst>
          </p:cNvPr>
          <p:cNvSpPr>
            <a:spLocks noGrp="1"/>
          </p:cNvSpPr>
          <p:nvPr>
            <p:ph type="dt" sz="half" idx="10"/>
          </p:nvPr>
        </p:nvSpPr>
        <p:spPr/>
        <p:txBody>
          <a:bodyPr/>
          <a:lstStyle/>
          <a:p>
            <a:r>
              <a:rPr lang="en-US"/>
              <a:t>7/12/2019</a:t>
            </a:r>
          </a:p>
        </p:txBody>
      </p:sp>
      <p:sp>
        <p:nvSpPr>
          <p:cNvPr id="8" name="Footer Placeholder 7">
            <a:extLst>
              <a:ext uri="{FF2B5EF4-FFF2-40B4-BE49-F238E27FC236}">
                <a16:creationId xmlns:a16="http://schemas.microsoft.com/office/drawing/2014/main" id="{48A979A7-6DE1-425A-A8D6-214DB32255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6426AD-310F-4508-8166-2578B0DA2339}"/>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129740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C86A-8E29-4F44-A100-B2329777C3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9BDF06-94C2-481C-9332-97993A6051A8}"/>
              </a:ext>
            </a:extLst>
          </p:cNvPr>
          <p:cNvSpPr>
            <a:spLocks noGrp="1"/>
          </p:cNvSpPr>
          <p:nvPr>
            <p:ph type="dt" sz="half" idx="10"/>
          </p:nvPr>
        </p:nvSpPr>
        <p:spPr/>
        <p:txBody>
          <a:bodyPr/>
          <a:lstStyle/>
          <a:p>
            <a:r>
              <a:rPr lang="en-US"/>
              <a:t>7/12/2019</a:t>
            </a:r>
          </a:p>
        </p:txBody>
      </p:sp>
      <p:sp>
        <p:nvSpPr>
          <p:cNvPr id="4" name="Footer Placeholder 3">
            <a:extLst>
              <a:ext uri="{FF2B5EF4-FFF2-40B4-BE49-F238E27FC236}">
                <a16:creationId xmlns:a16="http://schemas.microsoft.com/office/drawing/2014/main" id="{8F5815BB-3994-4EDA-B1A4-E9D6B76BC3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8B8DAA-1B15-4216-8512-B0C9A347ECE1}"/>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257539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A4317-21D7-44F3-8857-CF79D0457F93}"/>
              </a:ext>
            </a:extLst>
          </p:cNvPr>
          <p:cNvSpPr>
            <a:spLocks noGrp="1"/>
          </p:cNvSpPr>
          <p:nvPr>
            <p:ph type="dt" sz="half" idx="10"/>
          </p:nvPr>
        </p:nvSpPr>
        <p:spPr/>
        <p:txBody>
          <a:bodyPr/>
          <a:lstStyle/>
          <a:p>
            <a:r>
              <a:rPr lang="en-US"/>
              <a:t>7/12/2019</a:t>
            </a:r>
          </a:p>
        </p:txBody>
      </p:sp>
      <p:sp>
        <p:nvSpPr>
          <p:cNvPr id="3" name="Footer Placeholder 2">
            <a:extLst>
              <a:ext uri="{FF2B5EF4-FFF2-40B4-BE49-F238E27FC236}">
                <a16:creationId xmlns:a16="http://schemas.microsoft.com/office/drawing/2014/main" id="{C6CD8E52-3F30-4128-ADE0-3D460C77FE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799AE9-D9EC-451A-A308-B0455F128BE6}"/>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142496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B569-6DE3-4B80-926E-E0393051A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19DE32-2E14-49D5-981B-B26F43D0B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69F8F9-FF5F-4594-B706-1F2182208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EB753B-6F12-43BA-9025-D78085E893B6}"/>
              </a:ext>
            </a:extLst>
          </p:cNvPr>
          <p:cNvSpPr>
            <a:spLocks noGrp="1"/>
          </p:cNvSpPr>
          <p:nvPr>
            <p:ph type="dt" sz="half" idx="10"/>
          </p:nvPr>
        </p:nvSpPr>
        <p:spPr/>
        <p:txBody>
          <a:bodyPr/>
          <a:lstStyle/>
          <a:p>
            <a:r>
              <a:rPr lang="en-US"/>
              <a:t>7/12/2019</a:t>
            </a:r>
          </a:p>
        </p:txBody>
      </p:sp>
      <p:sp>
        <p:nvSpPr>
          <p:cNvPr id="6" name="Footer Placeholder 5">
            <a:extLst>
              <a:ext uri="{FF2B5EF4-FFF2-40B4-BE49-F238E27FC236}">
                <a16:creationId xmlns:a16="http://schemas.microsoft.com/office/drawing/2014/main" id="{763FE96F-7166-47FE-A955-D6BBE5DE1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BEEA3-7608-43DE-9D27-576059226EC2}"/>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360806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83AB8-7247-4956-BDDD-4AD4AE6216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110B6A-C4D2-41E2-94ED-3383717B1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5E2DC4-7AD1-4D20-9ADF-1273EA469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9346D4-26C8-412E-BC52-A63B593F1B3A}"/>
              </a:ext>
            </a:extLst>
          </p:cNvPr>
          <p:cNvSpPr>
            <a:spLocks noGrp="1"/>
          </p:cNvSpPr>
          <p:nvPr>
            <p:ph type="dt" sz="half" idx="10"/>
          </p:nvPr>
        </p:nvSpPr>
        <p:spPr/>
        <p:txBody>
          <a:bodyPr/>
          <a:lstStyle/>
          <a:p>
            <a:r>
              <a:rPr lang="en-US"/>
              <a:t>7/12/2019</a:t>
            </a:r>
          </a:p>
        </p:txBody>
      </p:sp>
      <p:sp>
        <p:nvSpPr>
          <p:cNvPr id="6" name="Footer Placeholder 5">
            <a:extLst>
              <a:ext uri="{FF2B5EF4-FFF2-40B4-BE49-F238E27FC236}">
                <a16:creationId xmlns:a16="http://schemas.microsoft.com/office/drawing/2014/main" id="{D08C9777-56C7-428D-9B9A-991DAA317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9231B-B733-4595-868F-0436D9C6DFBF}"/>
              </a:ext>
            </a:extLst>
          </p:cNvPr>
          <p:cNvSpPr>
            <a:spLocks noGrp="1"/>
          </p:cNvSpPr>
          <p:nvPr>
            <p:ph type="sldNum" sz="quarter" idx="12"/>
          </p:nvPr>
        </p:nvSpPr>
        <p:spPr/>
        <p:txBody>
          <a:bodyPr/>
          <a:lstStyle/>
          <a:p>
            <a:fld id="{551320D9-1D41-431E-AE79-AE99C97E986C}" type="slidenum">
              <a:rPr lang="en-US" smtClean="0"/>
              <a:t>‹#›</a:t>
            </a:fld>
            <a:endParaRPr lang="en-US"/>
          </a:p>
        </p:txBody>
      </p:sp>
    </p:spTree>
    <p:extLst>
      <p:ext uri="{BB962C8B-B14F-4D97-AF65-F5344CB8AC3E}">
        <p14:creationId xmlns:p14="http://schemas.microsoft.com/office/powerpoint/2010/main" val="329879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DE203-A6D9-4770-A40A-81CDF0A54E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F67C04-168A-463E-B529-83D66DD72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571B3-8E9E-4176-9607-0FAE9F7562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7/12/2019</a:t>
            </a:r>
          </a:p>
        </p:txBody>
      </p:sp>
      <p:sp>
        <p:nvSpPr>
          <p:cNvPr id="5" name="Footer Placeholder 4">
            <a:extLst>
              <a:ext uri="{FF2B5EF4-FFF2-40B4-BE49-F238E27FC236}">
                <a16:creationId xmlns:a16="http://schemas.microsoft.com/office/drawing/2014/main" id="{3B213D36-BA3A-454E-AC1B-84BB09F68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E89FF9-B6CA-4345-962C-CBA2DF579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320D9-1D41-431E-AE79-AE99C97E986C}" type="slidenum">
              <a:rPr lang="en-US" smtClean="0"/>
              <a:t>‹#›</a:t>
            </a:fld>
            <a:endParaRPr lang="en-US"/>
          </a:p>
        </p:txBody>
      </p:sp>
    </p:spTree>
    <p:extLst>
      <p:ext uri="{BB962C8B-B14F-4D97-AF65-F5344CB8AC3E}">
        <p14:creationId xmlns:p14="http://schemas.microsoft.com/office/powerpoint/2010/main" val="1306666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hyperlink" Target="mailto:spaulson@omag.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omhrp.org/" TargetMode="External"/><Relationship Id="rId4" Type="http://schemas.openxmlformats.org/officeDocument/2006/relationships/hyperlink" Target="http://www.omag.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5">
          <a:fgClr>
            <a:schemeClr val="accent6"/>
          </a:fgClr>
          <a:bgClr>
            <a:schemeClr val="bg1"/>
          </a:bgClr>
        </a:patt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3296B7-6E97-417D-BDF7-9DA956ACEF8E}"/>
              </a:ext>
            </a:extLst>
          </p:cNvPr>
          <p:cNvSpPr txBox="1"/>
          <p:nvPr/>
        </p:nvSpPr>
        <p:spPr>
          <a:xfrm>
            <a:off x="647865" y="4992257"/>
            <a:ext cx="10995103" cy="1133863"/>
          </a:xfrm>
          <a:prstGeom prst="rect">
            <a:avLst/>
          </a:prstGeom>
        </p:spPr>
        <p:txBody>
          <a:bodyPr vert="horz" lIns="91440" tIns="45720" rIns="91440" bIns="45720" rtlCol="0" anchor="b" anchorCtr="1">
            <a:normAutofit/>
          </a:bodyPr>
          <a:lstStyle/>
          <a:p>
            <a:pPr algn="ctr" defTabSz="914400">
              <a:lnSpc>
                <a:spcPct val="85000"/>
              </a:lnSpc>
              <a:spcBef>
                <a:spcPct val="0"/>
              </a:spcBef>
              <a:spcAft>
                <a:spcPts val="600"/>
              </a:spcAft>
            </a:pPr>
            <a:r>
              <a:rPr lang="en-US" sz="3600" b="1" cap="all" spc="-50" dirty="0">
                <a:solidFill>
                  <a:schemeClr val="accent6">
                    <a:lumMod val="50000"/>
                  </a:schemeClr>
                </a:solidFill>
                <a:latin typeface="Calisto MT" panose="02040603050505030304" pitchFamily="18" charset="0"/>
                <a:ea typeface="+mj-ea"/>
                <a:cs typeface="+mj-cs"/>
              </a:rPr>
              <a:t>The Impact of Medical Marijuana on </a:t>
            </a:r>
          </a:p>
          <a:p>
            <a:pPr algn="ctr" defTabSz="914400">
              <a:lnSpc>
                <a:spcPct val="85000"/>
              </a:lnSpc>
              <a:spcBef>
                <a:spcPct val="0"/>
              </a:spcBef>
              <a:spcAft>
                <a:spcPts val="600"/>
              </a:spcAft>
            </a:pPr>
            <a:r>
              <a:rPr lang="en-US" sz="3600" b="1" i="1" cap="all" spc="-50" dirty="0">
                <a:solidFill>
                  <a:schemeClr val="accent6">
                    <a:lumMod val="50000"/>
                  </a:schemeClr>
                </a:solidFill>
                <a:latin typeface="Calisto MT" panose="02040603050505030304" pitchFamily="18" charset="0"/>
                <a:ea typeface="+mj-ea"/>
                <a:cs typeface="+mj-cs"/>
              </a:rPr>
              <a:t>Safety Sensitive </a:t>
            </a:r>
            <a:r>
              <a:rPr lang="en-US" sz="3600" b="1" cap="all" spc="-50" dirty="0">
                <a:solidFill>
                  <a:schemeClr val="accent6">
                    <a:lumMod val="50000"/>
                  </a:schemeClr>
                </a:solidFill>
                <a:latin typeface="Calisto MT" panose="02040603050505030304" pitchFamily="18" charset="0"/>
                <a:ea typeface="+mj-ea"/>
                <a:cs typeface="+mj-cs"/>
              </a:rPr>
              <a:t>Positions</a:t>
            </a:r>
          </a:p>
        </p:txBody>
      </p:sp>
      <p:pic>
        <p:nvPicPr>
          <p:cNvPr id="2" name="Picture 1" descr="A picture containing clothing, lit&#10;&#10;Description automatically generated">
            <a:extLst>
              <a:ext uri="{FF2B5EF4-FFF2-40B4-BE49-F238E27FC236}">
                <a16:creationId xmlns:a16="http://schemas.microsoft.com/office/drawing/2014/main" id="{134A4196-7655-413C-8627-1B2BD1067638}"/>
              </a:ext>
            </a:extLst>
          </p:cNvPr>
          <p:cNvPicPr>
            <a:picLocks noChangeAspect="1"/>
          </p:cNvPicPr>
          <p:nvPr/>
        </p:nvPicPr>
        <p:blipFill>
          <a:blip r:embed="rId3"/>
          <a:stretch>
            <a:fillRect/>
          </a:stretch>
        </p:blipFill>
        <p:spPr>
          <a:xfrm>
            <a:off x="112342" y="6445148"/>
            <a:ext cx="1426526" cy="311829"/>
          </a:xfrm>
          <a:prstGeom prst="rect">
            <a:avLst/>
          </a:prstGeom>
        </p:spPr>
      </p:pic>
      <p:sp>
        <p:nvSpPr>
          <p:cNvPr id="8" name="TextBox 7">
            <a:extLst>
              <a:ext uri="{FF2B5EF4-FFF2-40B4-BE49-F238E27FC236}">
                <a16:creationId xmlns:a16="http://schemas.microsoft.com/office/drawing/2014/main" id="{8EC6C4D1-6E60-4C4B-94A6-452BD84306E2}"/>
              </a:ext>
            </a:extLst>
          </p:cNvPr>
          <p:cNvSpPr txBox="1"/>
          <p:nvPr/>
        </p:nvSpPr>
        <p:spPr>
          <a:xfrm>
            <a:off x="2733144" y="6053006"/>
            <a:ext cx="6824546" cy="461665"/>
          </a:xfrm>
          <a:prstGeom prst="rect">
            <a:avLst/>
          </a:prstGeom>
          <a:noFill/>
        </p:spPr>
        <p:txBody>
          <a:bodyPr wrap="square" rtlCol="0">
            <a:spAutoFit/>
          </a:bodyPr>
          <a:lstStyle/>
          <a:p>
            <a:r>
              <a:rPr lang="en-US" sz="2400" dirty="0">
                <a:solidFill>
                  <a:schemeClr val="accent6">
                    <a:lumMod val="50000"/>
                  </a:schemeClr>
                </a:solidFill>
              </a:rPr>
              <a:t>Presented by:  Suzie Paulson, OMAG General Counsel </a:t>
            </a:r>
          </a:p>
        </p:txBody>
      </p:sp>
      <p:pic>
        <p:nvPicPr>
          <p:cNvPr id="6" name="Picture 5">
            <a:extLst>
              <a:ext uri="{FF2B5EF4-FFF2-40B4-BE49-F238E27FC236}">
                <a16:creationId xmlns:a16="http://schemas.microsoft.com/office/drawing/2014/main" id="{F78931D4-E85D-427A-854E-D6DE8E9DFBE4}"/>
              </a:ext>
            </a:extLst>
          </p:cNvPr>
          <p:cNvPicPr>
            <a:picLocks noChangeAspect="1"/>
          </p:cNvPicPr>
          <p:nvPr/>
        </p:nvPicPr>
        <p:blipFill>
          <a:blip r:embed="rId4">
            <a:alphaModFix amt="97000"/>
            <a:extLst>
              <a:ext uri="{BEBA8EAE-BF5A-486C-A8C5-ECC9F3942E4B}">
                <a14:imgProps xmlns:a14="http://schemas.microsoft.com/office/drawing/2010/main">
                  <a14:imgLayer r:embed="rId5">
                    <a14:imgEffect>
                      <a14:sharpenSoften amount="25000"/>
                    </a14:imgEffect>
                    <a14:imgEffect>
                      <a14:saturation sat="204000"/>
                    </a14:imgEffect>
                    <a14:imgEffect>
                      <a14:brightnessContrast bright="4000" contrast="38000"/>
                    </a14:imgEffect>
                  </a14:imgLayer>
                </a14:imgProps>
              </a:ext>
            </a:extLst>
          </a:blip>
          <a:stretch>
            <a:fillRect/>
          </a:stretch>
        </p:blipFill>
        <p:spPr>
          <a:xfrm>
            <a:off x="1933575" y="73062"/>
            <a:ext cx="8324850" cy="4238625"/>
          </a:xfrm>
          <a:prstGeom prst="rect">
            <a:avLst/>
          </a:prstGeom>
        </p:spPr>
      </p:pic>
      <p:pic>
        <p:nvPicPr>
          <p:cNvPr id="10" name="Picture 9">
            <a:extLst>
              <a:ext uri="{FF2B5EF4-FFF2-40B4-BE49-F238E27FC236}">
                <a16:creationId xmlns:a16="http://schemas.microsoft.com/office/drawing/2014/main" id="{CC20FC67-4100-4979-BDFF-664F0A91B9AD}"/>
              </a:ext>
            </a:extLst>
          </p:cNvPr>
          <p:cNvPicPr>
            <a:picLocks noChangeAspect="1"/>
          </p:cNvPicPr>
          <p:nvPr/>
        </p:nvPicPr>
        <p:blipFill>
          <a:blip r:embed="rId6">
            <a:alphaModFix amt="97000"/>
          </a:blip>
          <a:stretch>
            <a:fillRect/>
          </a:stretch>
        </p:blipFill>
        <p:spPr>
          <a:xfrm>
            <a:off x="2090058" y="1155976"/>
            <a:ext cx="2754707" cy="2754707"/>
          </a:xfrm>
          <a:prstGeom prst="rect">
            <a:avLst/>
          </a:prstGeom>
        </p:spPr>
      </p:pic>
    </p:spTree>
    <p:extLst>
      <p:ext uri="{BB962C8B-B14F-4D97-AF65-F5344CB8AC3E}">
        <p14:creationId xmlns:p14="http://schemas.microsoft.com/office/powerpoint/2010/main" val="249176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7F07-8D17-4112-8F64-B37B2F2C6110}"/>
              </a:ext>
            </a:extLst>
          </p:cNvPr>
          <p:cNvSpPr>
            <a:spLocks noGrp="1"/>
          </p:cNvSpPr>
          <p:nvPr>
            <p:ph type="title"/>
          </p:nvPr>
        </p:nvSpPr>
        <p:spPr>
          <a:xfrm>
            <a:off x="1913468" y="365125"/>
            <a:ext cx="9440332" cy="1325563"/>
          </a:xfrm>
        </p:spPr>
        <p:txBody>
          <a:bodyPr>
            <a:normAutofit/>
          </a:bodyPr>
          <a:lstStyle/>
          <a:p>
            <a:r>
              <a:rPr lang="en-US" sz="5400" b="1" dirty="0">
                <a:solidFill>
                  <a:schemeClr val="accent6"/>
                </a:solidFill>
                <a:latin typeface="Bahnschrift SemiLight" panose="020B0502040204020203" pitchFamily="34" charset="0"/>
              </a:rPr>
              <a:t>Federal Law:  DOT (FMCSA)</a:t>
            </a:r>
            <a:endParaRPr lang="en-US" sz="5400" dirty="0">
              <a:solidFill>
                <a:schemeClr val="accent6"/>
              </a:solidFill>
            </a:endParaRPr>
          </a:p>
        </p:txBody>
      </p:sp>
      <p:pic>
        <p:nvPicPr>
          <p:cNvPr id="7" name="Graphic 6" descr="Truck">
            <a:extLst>
              <a:ext uri="{FF2B5EF4-FFF2-40B4-BE49-F238E27FC236}">
                <a16:creationId xmlns:a16="http://schemas.microsoft.com/office/drawing/2014/main" id="{BC90F3DB-AEE4-47FD-A5A0-AB7C5E5C70C2}"/>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890" y="365125"/>
            <a:ext cx="1221121" cy="1221121"/>
          </a:xfrm>
          <a:prstGeom prst="rect">
            <a:avLst/>
          </a:prstGeom>
        </p:spPr>
      </p:pic>
      <p:sp>
        <p:nvSpPr>
          <p:cNvPr id="3" name="Content Placeholder 2">
            <a:extLst>
              <a:ext uri="{FF2B5EF4-FFF2-40B4-BE49-F238E27FC236}">
                <a16:creationId xmlns:a16="http://schemas.microsoft.com/office/drawing/2014/main" id="{B38B9653-9981-421B-877B-CBE044CDBAD2}"/>
              </a:ext>
            </a:extLst>
          </p:cNvPr>
          <p:cNvSpPr>
            <a:spLocks noGrp="1"/>
          </p:cNvSpPr>
          <p:nvPr>
            <p:ph idx="1"/>
          </p:nvPr>
        </p:nvSpPr>
        <p:spPr>
          <a:xfrm>
            <a:off x="622407" y="1690688"/>
            <a:ext cx="11134164" cy="4856109"/>
          </a:xfrm>
        </p:spPr>
        <p:txBody>
          <a:bodyPr>
            <a:normAutofit fontScale="62500" lnSpcReduction="20000"/>
          </a:bodyPr>
          <a:lstStyle/>
          <a:p>
            <a:pPr marL="0" indent="0" algn="ctr">
              <a:lnSpc>
                <a:spcPct val="120000"/>
              </a:lnSpc>
              <a:buNone/>
            </a:pPr>
            <a:r>
              <a:rPr lang="en-US" sz="5800" b="1" dirty="0">
                <a:latin typeface="Bookman Old Style" panose="02050604050505020204" pitchFamily="18" charset="0"/>
              </a:rPr>
              <a:t>Commercial Drivers License (CDL) holders </a:t>
            </a:r>
            <a:r>
              <a:rPr lang="en-US" sz="5800" dirty="0">
                <a:latin typeface="Bookman Old Style" panose="02050604050505020204" pitchFamily="18" charset="0"/>
              </a:rPr>
              <a:t>who operate Commercial Motor Vehicles </a:t>
            </a:r>
            <a:endParaRPr lang="en-US" sz="5100" dirty="0">
              <a:latin typeface="Bookman Old Style" panose="02050604050505020204" pitchFamily="18" charset="0"/>
            </a:endParaRPr>
          </a:p>
          <a:p>
            <a:pPr marL="0" indent="0" algn="ctr">
              <a:lnSpc>
                <a:spcPct val="120000"/>
              </a:lnSpc>
              <a:buNone/>
            </a:pPr>
            <a:r>
              <a:rPr lang="en-US" sz="4600" dirty="0">
                <a:latin typeface="Bookman Old Style" panose="02050604050505020204" pitchFamily="18" charset="0"/>
              </a:rPr>
              <a:t>(See 49 CFR Part 382)</a:t>
            </a:r>
            <a:endParaRPr lang="en-US" sz="5100" dirty="0">
              <a:latin typeface="Bookman Old Style" panose="02050604050505020204" pitchFamily="18" charset="0"/>
            </a:endParaRPr>
          </a:p>
          <a:p>
            <a:pPr marL="0" indent="0">
              <a:lnSpc>
                <a:spcPct val="120000"/>
              </a:lnSpc>
              <a:buNone/>
            </a:pPr>
            <a:endParaRPr lang="en-US" sz="5100" dirty="0">
              <a:latin typeface="Bookman Old Style" panose="02050604050505020204" pitchFamily="18" charset="0"/>
            </a:endParaRPr>
          </a:p>
          <a:p>
            <a:pPr marL="0" indent="0">
              <a:lnSpc>
                <a:spcPct val="120000"/>
              </a:lnSpc>
              <a:buNone/>
            </a:pPr>
            <a:endParaRPr lang="en-US" sz="5100" dirty="0">
              <a:latin typeface="Bookman Old Style" panose="02050604050505020204" pitchFamily="18" charset="0"/>
            </a:endParaRPr>
          </a:p>
          <a:p>
            <a:pPr marL="460375" indent="-460375">
              <a:lnSpc>
                <a:spcPct val="120000"/>
              </a:lnSpc>
              <a:buClr>
                <a:srgbClr val="0070C0"/>
              </a:buClr>
              <a:buFont typeface="Wingdings" panose="05000000000000000000" pitchFamily="2" charset="2"/>
              <a:buChar char="v"/>
            </a:pPr>
            <a:r>
              <a:rPr lang="en-US" sz="5100" dirty="0">
                <a:latin typeface="Bookman Old Style" panose="02050604050505020204" pitchFamily="18" charset="0"/>
              </a:rPr>
              <a:t>Possession of a Commercial Driver's License (CDL) </a:t>
            </a:r>
            <a:r>
              <a:rPr lang="en-US" sz="5100" i="1" dirty="0">
                <a:latin typeface="Bookman Old Style" panose="02050604050505020204" pitchFamily="18" charset="0"/>
              </a:rPr>
              <a:t>by itself</a:t>
            </a:r>
            <a:r>
              <a:rPr lang="en-US" sz="5100" dirty="0">
                <a:latin typeface="Bookman Old Style" panose="02050604050505020204" pitchFamily="18" charset="0"/>
              </a:rPr>
              <a:t>, is not a safety-sensitive function.</a:t>
            </a:r>
          </a:p>
        </p:txBody>
      </p:sp>
    </p:spTree>
    <p:extLst>
      <p:ext uri="{BB962C8B-B14F-4D97-AF65-F5344CB8AC3E}">
        <p14:creationId xmlns:p14="http://schemas.microsoft.com/office/powerpoint/2010/main" val="424794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1F5A-2DF7-4655-A7D0-482B99752D20}"/>
              </a:ext>
            </a:extLst>
          </p:cNvPr>
          <p:cNvSpPr>
            <a:spLocks noGrp="1"/>
          </p:cNvSpPr>
          <p:nvPr>
            <p:ph type="title"/>
          </p:nvPr>
        </p:nvSpPr>
        <p:spPr>
          <a:xfrm>
            <a:off x="1913468" y="365125"/>
            <a:ext cx="9440332" cy="1325563"/>
          </a:xfrm>
        </p:spPr>
        <p:txBody>
          <a:bodyPr>
            <a:normAutofit/>
          </a:bodyPr>
          <a:lstStyle/>
          <a:p>
            <a:r>
              <a:rPr lang="en-US" sz="5400" b="1" dirty="0">
                <a:solidFill>
                  <a:schemeClr val="accent6"/>
                </a:solidFill>
                <a:latin typeface="Bahnschrift SemiLight" panose="020B0502040204020203" pitchFamily="34" charset="0"/>
              </a:rPr>
              <a:t>Federal Law:  DOT (PHMSA)</a:t>
            </a:r>
          </a:p>
        </p:txBody>
      </p:sp>
      <p:pic>
        <p:nvPicPr>
          <p:cNvPr id="5" name="Graphic 4" descr="Tools">
            <a:extLst>
              <a:ext uri="{FF2B5EF4-FFF2-40B4-BE49-F238E27FC236}">
                <a16:creationId xmlns:a16="http://schemas.microsoft.com/office/drawing/2014/main" id="{098B88E9-1143-4997-816A-92A63899927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E47EC1E9-FDB9-4162-A942-FD9F16548F4A}"/>
              </a:ext>
            </a:extLst>
          </p:cNvPr>
          <p:cNvSpPr>
            <a:spLocks noGrp="1"/>
          </p:cNvSpPr>
          <p:nvPr>
            <p:ph idx="1"/>
          </p:nvPr>
        </p:nvSpPr>
        <p:spPr>
          <a:xfrm>
            <a:off x="838200" y="1825625"/>
            <a:ext cx="10515600" cy="4351338"/>
          </a:xfrm>
        </p:spPr>
        <p:txBody>
          <a:bodyPr>
            <a:normAutofit lnSpcReduction="10000"/>
          </a:bodyPr>
          <a:lstStyle/>
          <a:p>
            <a:pPr marL="0" indent="0" algn="ctr">
              <a:buNone/>
            </a:pPr>
            <a:r>
              <a:rPr lang="en-US" sz="4000" b="1" dirty="0">
                <a:latin typeface="Bookman Old Style" panose="02050604050505020204" pitchFamily="18" charset="0"/>
              </a:rPr>
              <a:t>Pipeline: </a:t>
            </a:r>
            <a:r>
              <a:rPr lang="en-US" sz="4000" dirty="0">
                <a:latin typeface="Bookman Old Style" panose="02050604050505020204" pitchFamily="18" charset="0"/>
              </a:rPr>
              <a:t>Operations, maintenance and emergency response of pipeline facilities. </a:t>
            </a:r>
          </a:p>
          <a:p>
            <a:pPr marL="0" indent="0" algn="ctr">
              <a:buNone/>
            </a:pPr>
            <a:r>
              <a:rPr lang="en-US" sz="3200" dirty="0">
                <a:latin typeface="Bookman Old Style" panose="02050604050505020204" pitchFamily="18" charset="0"/>
              </a:rPr>
              <a:t>(See 49 CFR Part 199)</a:t>
            </a:r>
          </a:p>
          <a:p>
            <a:pPr marL="0" indent="0">
              <a:buNone/>
            </a:pP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a:p>
            <a:pPr marL="457200" indent="-457200">
              <a:buClr>
                <a:srgbClr val="0070C0"/>
              </a:buClr>
              <a:buFont typeface="Wingdings" panose="05000000000000000000" pitchFamily="2" charset="2"/>
              <a:buChar char="v"/>
            </a:pPr>
            <a:r>
              <a:rPr lang="en-US" sz="3200" dirty="0">
                <a:latin typeface="Bookman Old Style" panose="02050604050505020204" pitchFamily="18" charset="0"/>
              </a:rPr>
              <a:t>Employees in a gas department that answer emergency calls and document information are safety sensitive.</a:t>
            </a:r>
          </a:p>
          <a:p>
            <a:endParaRPr lang="en-US" dirty="0"/>
          </a:p>
        </p:txBody>
      </p:sp>
    </p:spTree>
    <p:extLst>
      <p:ext uri="{BB962C8B-B14F-4D97-AF65-F5344CB8AC3E}">
        <p14:creationId xmlns:p14="http://schemas.microsoft.com/office/powerpoint/2010/main" val="286739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068D-190A-4D49-A99A-5F8D4C2F5E02}"/>
              </a:ext>
            </a:extLst>
          </p:cNvPr>
          <p:cNvSpPr>
            <a:spLocks noGrp="1"/>
          </p:cNvSpPr>
          <p:nvPr>
            <p:ph type="title"/>
          </p:nvPr>
        </p:nvSpPr>
        <p:spPr>
          <a:xfrm>
            <a:off x="838200" y="365125"/>
            <a:ext cx="10515600" cy="1325563"/>
          </a:xfrm>
        </p:spPr>
        <p:txBody>
          <a:bodyPr>
            <a:normAutofit/>
          </a:bodyPr>
          <a:lstStyle/>
          <a:p>
            <a:pPr algn="ctr"/>
            <a:endParaRPr lang="en-US" b="1" dirty="0"/>
          </a:p>
        </p:txBody>
      </p:sp>
      <p:sp>
        <p:nvSpPr>
          <p:cNvPr id="3" name="Content Placeholder 2">
            <a:extLst>
              <a:ext uri="{FF2B5EF4-FFF2-40B4-BE49-F238E27FC236}">
                <a16:creationId xmlns:a16="http://schemas.microsoft.com/office/drawing/2014/main" id="{E102980E-C49B-40BC-898D-A54DE9248D78}"/>
              </a:ext>
            </a:extLst>
          </p:cNvPr>
          <p:cNvSpPr>
            <a:spLocks noGrp="1"/>
          </p:cNvSpPr>
          <p:nvPr>
            <p:ph idx="1"/>
          </p:nvPr>
        </p:nvSpPr>
        <p:spPr>
          <a:xfrm>
            <a:off x="769044" y="1810257"/>
            <a:ext cx="10515600" cy="4351338"/>
          </a:xfrm>
          <a:solidFill>
            <a:schemeClr val="accent6"/>
          </a:solidFill>
        </p:spPr>
        <p:txBody>
          <a:bodyPr>
            <a:normAutofit/>
          </a:bodyPr>
          <a:lstStyle/>
          <a:p>
            <a:pPr marL="0" indent="0" algn="ctr">
              <a:buNone/>
            </a:pPr>
            <a:r>
              <a:rPr lang="en-US" sz="6000" b="1" dirty="0">
                <a:solidFill>
                  <a:schemeClr val="bg1"/>
                </a:solidFill>
                <a:latin typeface="Bahnschrift Light SemiCondensed" panose="020B0502040204020203" pitchFamily="34" charset="0"/>
              </a:rPr>
              <a:t>Oklahoma Medical Marijuana &amp; </a:t>
            </a:r>
          </a:p>
          <a:p>
            <a:pPr marL="0" indent="0" algn="ctr">
              <a:buNone/>
            </a:pPr>
            <a:r>
              <a:rPr lang="en-US" sz="6000" b="1" dirty="0">
                <a:solidFill>
                  <a:schemeClr val="bg1"/>
                </a:solidFill>
                <a:latin typeface="Bahnschrift Light SemiCondensed" panose="020B0502040204020203" pitchFamily="34" charset="0"/>
              </a:rPr>
              <a:t>Patient Protection Act</a:t>
            </a:r>
          </a:p>
          <a:p>
            <a:pPr marL="0" indent="0" algn="ctr">
              <a:buNone/>
            </a:pPr>
            <a:r>
              <a:rPr lang="en-US" sz="6000" b="1" dirty="0">
                <a:solidFill>
                  <a:schemeClr val="bg1"/>
                </a:solidFill>
                <a:latin typeface="Bahnschrift Light SemiCondensed" panose="020B0502040204020203" pitchFamily="34" charset="0"/>
              </a:rPr>
              <a:t>(OMMPPA)</a:t>
            </a:r>
          </a:p>
          <a:p>
            <a:pPr marL="0" indent="0" algn="ctr">
              <a:buNone/>
            </a:pPr>
            <a:endParaRPr lang="en-US" sz="6000" b="1"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5081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068D-190A-4D49-A99A-5F8D4C2F5E02}"/>
              </a:ext>
            </a:extLst>
          </p:cNvPr>
          <p:cNvSpPr>
            <a:spLocks noGrp="1"/>
          </p:cNvSpPr>
          <p:nvPr>
            <p:ph type="title"/>
          </p:nvPr>
        </p:nvSpPr>
        <p:spPr>
          <a:xfrm>
            <a:off x="838200" y="365125"/>
            <a:ext cx="10515600" cy="1325563"/>
          </a:xfrm>
        </p:spPr>
        <p:txBody>
          <a:bodyPr>
            <a:normAutofit fontScale="90000"/>
          </a:bodyPr>
          <a:lstStyle/>
          <a:p>
            <a:pPr algn="ctr"/>
            <a:r>
              <a:rPr lang="en-US" sz="5400" b="1" dirty="0">
                <a:solidFill>
                  <a:schemeClr val="bg1"/>
                </a:solidFill>
                <a:latin typeface="Bahnschrift Light SemiCondensed" panose="020B0502040204020203" pitchFamily="34" charset="0"/>
              </a:rPr>
              <a:t>OMMPPA - 9 Safety Sensitive Categories</a:t>
            </a:r>
            <a:endParaRPr lang="en-US" sz="5400" b="1" dirty="0"/>
          </a:p>
        </p:txBody>
      </p:sp>
      <p:sp>
        <p:nvSpPr>
          <p:cNvPr id="3" name="Content Placeholder 2">
            <a:extLst>
              <a:ext uri="{FF2B5EF4-FFF2-40B4-BE49-F238E27FC236}">
                <a16:creationId xmlns:a16="http://schemas.microsoft.com/office/drawing/2014/main" id="{E102980E-C49B-40BC-898D-A54DE9248D78}"/>
              </a:ext>
            </a:extLst>
          </p:cNvPr>
          <p:cNvSpPr>
            <a:spLocks noGrp="1"/>
          </p:cNvSpPr>
          <p:nvPr>
            <p:ph idx="1"/>
          </p:nvPr>
        </p:nvSpPr>
        <p:spPr>
          <a:xfrm>
            <a:off x="769044" y="1810257"/>
            <a:ext cx="10515600" cy="4351338"/>
          </a:xfrm>
          <a:solidFill>
            <a:schemeClr val="accent6"/>
          </a:solidFill>
        </p:spPr>
        <p:txBody>
          <a:bodyPr>
            <a:normAutofit/>
          </a:bodyPr>
          <a:lstStyle/>
          <a:p>
            <a:pPr marL="0" indent="0" algn="ctr">
              <a:buNone/>
            </a:pPr>
            <a:r>
              <a:rPr lang="en-US" sz="5400" b="1" dirty="0">
                <a:solidFill>
                  <a:srgbClr val="0070C0"/>
                </a:solidFill>
                <a:latin typeface="Bahnschrift Light SemiCondensed" panose="020B0502040204020203" pitchFamily="34" charset="0"/>
              </a:rPr>
              <a:t>Keep in Mind</a:t>
            </a:r>
          </a:p>
          <a:p>
            <a:pPr marL="692150" indent="-692150">
              <a:buClr>
                <a:schemeClr val="accent2"/>
              </a:buClr>
              <a:buFont typeface="Wingdings" panose="05000000000000000000" pitchFamily="2" charset="2"/>
              <a:buChar char="v"/>
            </a:pPr>
            <a:r>
              <a:rPr lang="en-US" sz="4400" dirty="0">
                <a:solidFill>
                  <a:schemeClr val="bg1"/>
                </a:solidFill>
                <a:latin typeface="Bahnschrift Light SemiCondensed" panose="020B0502040204020203" pitchFamily="34" charset="0"/>
              </a:rPr>
              <a:t>New safety sensitive categories</a:t>
            </a:r>
          </a:p>
          <a:p>
            <a:pPr marL="692150" indent="-692150">
              <a:buClr>
                <a:schemeClr val="accent2"/>
              </a:buClr>
              <a:buFont typeface="Wingdings" panose="05000000000000000000" pitchFamily="2" charset="2"/>
              <a:buChar char="v"/>
            </a:pPr>
            <a:r>
              <a:rPr lang="en-US" sz="4400" dirty="0">
                <a:solidFill>
                  <a:schemeClr val="bg1"/>
                </a:solidFill>
                <a:latin typeface="Bahnschrift Light SemiCondensed" panose="020B0502040204020203" pitchFamily="34" charset="0"/>
              </a:rPr>
              <a:t>Open to interpretation (by judges/juries)</a:t>
            </a:r>
          </a:p>
          <a:p>
            <a:pPr marL="692150" indent="-692150">
              <a:buClr>
                <a:schemeClr val="accent2"/>
              </a:buClr>
              <a:buFont typeface="Wingdings" panose="05000000000000000000" pitchFamily="2" charset="2"/>
              <a:buChar char="v"/>
            </a:pPr>
            <a:r>
              <a:rPr lang="en-US" sz="4400" dirty="0">
                <a:solidFill>
                  <a:schemeClr val="bg1"/>
                </a:solidFill>
                <a:latin typeface="Bahnschrift Light SemiCondensed" panose="020B0502040204020203" pitchFamily="34" charset="0"/>
              </a:rPr>
              <a:t>May change in next legislative session</a:t>
            </a:r>
          </a:p>
          <a:p>
            <a:pPr marL="692150" indent="-692150">
              <a:buClr>
                <a:schemeClr val="accent2"/>
              </a:buClr>
              <a:buFont typeface="Wingdings" panose="05000000000000000000" pitchFamily="2" charset="2"/>
              <a:buChar char="v"/>
            </a:pPr>
            <a:r>
              <a:rPr lang="en-US" sz="4400" dirty="0">
                <a:solidFill>
                  <a:schemeClr val="bg1"/>
                </a:solidFill>
                <a:latin typeface="Bahnschrift Light SemiCondensed" panose="020B0502040204020203" pitchFamily="34" charset="0"/>
              </a:rPr>
              <a:t>Don’t line up with OSWDA or DOT regulations</a:t>
            </a:r>
          </a:p>
          <a:p>
            <a:pPr algn="ctr">
              <a:buFont typeface="Wingdings" panose="05000000000000000000" pitchFamily="2" charset="2"/>
              <a:buChar char="v"/>
            </a:pPr>
            <a:endParaRPr lang="en-US" sz="6000" b="1"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54351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08D85-69D7-425D-B87B-032C787B15CF}"/>
              </a:ext>
            </a:extLst>
          </p:cNvPr>
          <p:cNvSpPr>
            <a:spLocks noGrp="1"/>
          </p:cNvSpPr>
          <p:nvPr>
            <p:ph type="title"/>
          </p:nvPr>
        </p:nvSpPr>
        <p:spPr>
          <a:xfrm>
            <a:off x="838200" y="963877"/>
            <a:ext cx="3494362" cy="4930246"/>
          </a:xfrm>
        </p:spPr>
        <p:txBody>
          <a:bodyPr>
            <a:normAutofit/>
          </a:bodyPr>
          <a:lstStyle/>
          <a:p>
            <a:pPr algn="r">
              <a:spcAft>
                <a:spcPts val="600"/>
              </a:spcAft>
            </a:pPr>
            <a:r>
              <a:rPr lang="en-US" sz="6600" dirty="0">
                <a:solidFill>
                  <a:schemeClr val="accent6"/>
                </a:solidFill>
                <a:latin typeface="Bernard MT Condensed" panose="02050806060905020404" pitchFamily="18" charset="0"/>
              </a:rPr>
              <a:t>Safety Sensitive Duties: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144878-1D94-4FBD-B75E-041ED677C237}"/>
              </a:ext>
            </a:extLst>
          </p:cNvPr>
          <p:cNvSpPr>
            <a:spLocks noGrp="1"/>
          </p:cNvSpPr>
          <p:nvPr>
            <p:ph idx="1"/>
          </p:nvPr>
        </p:nvSpPr>
        <p:spPr>
          <a:xfrm>
            <a:off x="4976031" y="524107"/>
            <a:ext cx="6894400" cy="5921298"/>
          </a:xfrm>
        </p:spPr>
        <p:txBody>
          <a:bodyPr anchor="ctr">
            <a:normAutofit fontScale="70000" lnSpcReduction="20000"/>
          </a:bodyPr>
          <a:lstStyle/>
          <a:p>
            <a:pPr marL="457200" indent="-457200">
              <a:lnSpc>
                <a:spcPct val="120000"/>
              </a:lnSpc>
              <a:spcBef>
                <a:spcPts val="1200"/>
              </a:spcBef>
              <a:buNone/>
              <a:tabLst>
                <a:tab pos="457200" algn="l"/>
              </a:tabLst>
            </a:pPr>
            <a:r>
              <a:rPr lang="en-US" sz="3600" dirty="0">
                <a:latin typeface="Book Antiqua" panose="02040602050305030304" pitchFamily="18" charset="0"/>
              </a:rPr>
              <a:t>a.</a:t>
            </a:r>
            <a:r>
              <a:rPr lang="en-US" sz="2400" dirty="0"/>
              <a:t>	</a:t>
            </a:r>
            <a:r>
              <a:rPr lang="en-US" sz="3600" dirty="0">
                <a:latin typeface="Book Antiqua" panose="02040602050305030304" pitchFamily="18" charset="0"/>
              </a:rPr>
              <a:t>the handling, packaging, processing, storage, disposal or transport of hazardous materials</a:t>
            </a:r>
          </a:p>
          <a:p>
            <a:pPr marL="457200" indent="-457200">
              <a:lnSpc>
                <a:spcPct val="120000"/>
              </a:lnSpc>
              <a:spcBef>
                <a:spcPts val="1200"/>
              </a:spcBef>
              <a:buNone/>
              <a:tabLst>
                <a:tab pos="457200" algn="l"/>
              </a:tabLst>
            </a:pPr>
            <a:r>
              <a:rPr lang="en-US" sz="3600" dirty="0">
                <a:latin typeface="Book Antiqua" panose="02040602050305030304" pitchFamily="18" charset="0"/>
              </a:rPr>
              <a:t>b. 	the</a:t>
            </a:r>
            <a:r>
              <a:rPr lang="en-US" sz="3600" b="1" dirty="0">
                <a:latin typeface="Book Antiqua" panose="02040602050305030304" pitchFamily="18" charset="0"/>
              </a:rPr>
              <a:t> operation of a motor vehicle, other vehicle, equipment, machinery or power tools</a:t>
            </a:r>
          </a:p>
          <a:p>
            <a:pPr marL="457200" indent="-457200">
              <a:lnSpc>
                <a:spcPct val="120000"/>
              </a:lnSpc>
              <a:spcBef>
                <a:spcPts val="1200"/>
              </a:spcBef>
              <a:buNone/>
              <a:tabLst>
                <a:tab pos="457200" algn="l"/>
              </a:tabLst>
            </a:pPr>
            <a:r>
              <a:rPr lang="en-US" sz="3600" dirty="0">
                <a:latin typeface="Book Antiqua" panose="02040602050305030304" pitchFamily="18" charset="0"/>
              </a:rPr>
              <a:t>c. 	</a:t>
            </a:r>
            <a:r>
              <a:rPr lang="en-US" sz="3600" b="1" dirty="0">
                <a:latin typeface="Book Antiqua" panose="02040602050305030304" pitchFamily="18" charset="0"/>
              </a:rPr>
              <a:t>repairing, maintaining or monitoring the performance or operation of any equipment</a:t>
            </a:r>
            <a:r>
              <a:rPr lang="en-US" sz="3600" dirty="0">
                <a:latin typeface="Book Antiqua" panose="02040602050305030304" pitchFamily="18" charset="0"/>
              </a:rPr>
              <a:t>, machinery or manufacturing process, the malfunction or disruption of which could result in injury or property damage</a:t>
            </a:r>
          </a:p>
          <a:p>
            <a:pPr marL="0" indent="0">
              <a:buNone/>
            </a:pPr>
            <a:endParaRPr lang="en-US" sz="2400" dirty="0"/>
          </a:p>
        </p:txBody>
      </p:sp>
    </p:spTree>
    <p:extLst>
      <p:ext uri="{BB962C8B-B14F-4D97-AF65-F5344CB8AC3E}">
        <p14:creationId xmlns:p14="http://schemas.microsoft.com/office/powerpoint/2010/main" val="218814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D7878-9DA5-466C-B9B7-D420B9561134}"/>
              </a:ext>
            </a:extLst>
          </p:cNvPr>
          <p:cNvSpPr>
            <a:spLocks noGrp="1"/>
          </p:cNvSpPr>
          <p:nvPr>
            <p:ph type="title"/>
          </p:nvPr>
        </p:nvSpPr>
        <p:spPr>
          <a:xfrm>
            <a:off x="838200" y="963877"/>
            <a:ext cx="3494362" cy="4930246"/>
          </a:xfrm>
        </p:spPr>
        <p:txBody>
          <a:bodyPr>
            <a:normAutofit/>
          </a:bodyPr>
          <a:lstStyle/>
          <a:p>
            <a:pPr algn="r">
              <a:spcAft>
                <a:spcPts val="600"/>
              </a:spcAft>
            </a:pPr>
            <a:r>
              <a:rPr lang="en-US" sz="6600" dirty="0">
                <a:solidFill>
                  <a:schemeClr val="accent6"/>
                </a:solidFill>
                <a:latin typeface="Bernard MT Condensed" panose="02050806060905020404" pitchFamily="18" charset="0"/>
              </a:rPr>
              <a:t>Safety Sensitive Duties: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7CD789-51F6-4620-8A2F-79644111DEE6}"/>
              </a:ext>
            </a:extLst>
          </p:cNvPr>
          <p:cNvSpPr>
            <a:spLocks noGrp="1"/>
          </p:cNvSpPr>
          <p:nvPr>
            <p:ph idx="1"/>
          </p:nvPr>
        </p:nvSpPr>
        <p:spPr>
          <a:xfrm>
            <a:off x="4912613" y="423746"/>
            <a:ext cx="6957819" cy="5854391"/>
          </a:xfrm>
        </p:spPr>
        <p:txBody>
          <a:bodyPr anchor="ctr">
            <a:normAutofit/>
          </a:bodyPr>
          <a:lstStyle/>
          <a:p>
            <a:pPr marL="457200" indent="-457200">
              <a:lnSpc>
                <a:spcPct val="120000"/>
              </a:lnSpc>
              <a:spcBef>
                <a:spcPts val="1200"/>
              </a:spcBef>
              <a:buNone/>
              <a:tabLst>
                <a:tab pos="457200" algn="l"/>
              </a:tabLst>
            </a:pPr>
            <a:r>
              <a:rPr lang="en-US" sz="2500" dirty="0">
                <a:latin typeface="Book Antiqua" panose="02040602050305030304" pitchFamily="18" charset="0"/>
              </a:rPr>
              <a:t>d. 	performing </a:t>
            </a:r>
            <a:r>
              <a:rPr lang="en-US" sz="2500" b="1" dirty="0">
                <a:latin typeface="Book Antiqua" panose="02040602050305030304" pitchFamily="18" charset="0"/>
              </a:rPr>
              <a:t>firefighting duties</a:t>
            </a:r>
          </a:p>
          <a:p>
            <a:pPr marL="457200" indent="-457200">
              <a:lnSpc>
                <a:spcPct val="120000"/>
              </a:lnSpc>
              <a:spcBef>
                <a:spcPts val="1200"/>
              </a:spcBef>
              <a:buNone/>
              <a:tabLst>
                <a:tab pos="457200" algn="l"/>
              </a:tabLst>
            </a:pPr>
            <a:r>
              <a:rPr lang="en-US" sz="2500" dirty="0">
                <a:latin typeface="Book Antiqua" panose="02040602050305030304" pitchFamily="18" charset="0"/>
              </a:rPr>
              <a:t>e. 	the </a:t>
            </a:r>
            <a:r>
              <a:rPr lang="en-US" sz="2500" b="1" dirty="0">
                <a:latin typeface="Book Antiqua" panose="02040602050305030304" pitchFamily="18" charset="0"/>
              </a:rPr>
              <a:t>operation, maintenance or oversight </a:t>
            </a:r>
            <a:r>
              <a:rPr lang="en-US" sz="2500" dirty="0">
                <a:latin typeface="Book Antiqua" panose="02040602050305030304" pitchFamily="18" charset="0"/>
              </a:rPr>
              <a:t>of critical services and infrastructure including, but not limited to, </a:t>
            </a:r>
            <a:r>
              <a:rPr lang="en-US" sz="2500" b="1" dirty="0">
                <a:latin typeface="Book Antiqua" panose="02040602050305030304" pitchFamily="18" charset="0"/>
              </a:rPr>
              <a:t>electric, gas, and water utilities, power generation or distribution</a:t>
            </a:r>
          </a:p>
          <a:p>
            <a:pPr marL="457200" indent="-457200">
              <a:lnSpc>
                <a:spcPct val="120000"/>
              </a:lnSpc>
              <a:spcBef>
                <a:spcPts val="1200"/>
              </a:spcBef>
              <a:buNone/>
              <a:tabLst>
                <a:tab pos="457200" algn="l"/>
              </a:tabLst>
            </a:pPr>
            <a:r>
              <a:rPr lang="en-US" sz="2500" dirty="0">
                <a:latin typeface="Book Antiqua" panose="02040602050305030304" pitchFamily="18" charset="0"/>
              </a:rPr>
              <a:t>f. 	the extraction, compression, processing, manufacturing, </a:t>
            </a:r>
            <a:r>
              <a:rPr lang="en-US" sz="2500" b="1" dirty="0">
                <a:latin typeface="Book Antiqua" panose="02040602050305030304" pitchFamily="18" charset="0"/>
              </a:rPr>
              <a:t>handling</a:t>
            </a:r>
            <a:r>
              <a:rPr lang="en-US" sz="2500" dirty="0">
                <a:latin typeface="Book Antiqua" panose="02040602050305030304" pitchFamily="18" charset="0"/>
              </a:rPr>
              <a:t>, packaging, storage, disposal, treatment or transport of potentially </a:t>
            </a:r>
            <a:r>
              <a:rPr lang="en-US" sz="2500" b="1" dirty="0">
                <a:latin typeface="Book Antiqua" panose="02040602050305030304" pitchFamily="18" charset="0"/>
              </a:rPr>
              <a:t>volatile, flammable, combustible materials</a:t>
            </a:r>
            <a:r>
              <a:rPr lang="en-US" sz="2500" dirty="0">
                <a:latin typeface="Book Antiqua" panose="02040602050305030304" pitchFamily="18" charset="0"/>
              </a:rPr>
              <a:t>, elements, chemicals or any other highly regulated component</a:t>
            </a:r>
          </a:p>
        </p:txBody>
      </p:sp>
    </p:spTree>
    <p:extLst>
      <p:ext uri="{BB962C8B-B14F-4D97-AF65-F5344CB8AC3E}">
        <p14:creationId xmlns:p14="http://schemas.microsoft.com/office/powerpoint/2010/main" val="626843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D7878-9DA5-466C-B9B7-D420B9561134}"/>
              </a:ext>
            </a:extLst>
          </p:cNvPr>
          <p:cNvSpPr>
            <a:spLocks noGrp="1"/>
          </p:cNvSpPr>
          <p:nvPr>
            <p:ph type="title"/>
          </p:nvPr>
        </p:nvSpPr>
        <p:spPr>
          <a:xfrm>
            <a:off x="838200" y="963877"/>
            <a:ext cx="3494362" cy="4930246"/>
          </a:xfrm>
        </p:spPr>
        <p:txBody>
          <a:bodyPr>
            <a:normAutofit/>
          </a:bodyPr>
          <a:lstStyle/>
          <a:p>
            <a:pPr algn="r">
              <a:spcAft>
                <a:spcPts val="600"/>
              </a:spcAft>
            </a:pPr>
            <a:r>
              <a:rPr lang="en-US" sz="6600" dirty="0">
                <a:solidFill>
                  <a:schemeClr val="accent6"/>
                </a:solidFill>
                <a:latin typeface="Bernard MT Condensed" panose="02050806060905020404" pitchFamily="18" charset="0"/>
              </a:rPr>
              <a:t>Safety Sensitive Duties: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7CD789-51F6-4620-8A2F-79644111DEE6}"/>
              </a:ext>
            </a:extLst>
          </p:cNvPr>
          <p:cNvSpPr>
            <a:spLocks noGrp="1"/>
          </p:cNvSpPr>
          <p:nvPr>
            <p:ph idx="1"/>
          </p:nvPr>
        </p:nvSpPr>
        <p:spPr>
          <a:xfrm>
            <a:off x="4912613" y="1650379"/>
            <a:ext cx="6957819" cy="3233855"/>
          </a:xfrm>
        </p:spPr>
        <p:txBody>
          <a:bodyPr anchor="ctr">
            <a:normAutofit/>
          </a:bodyPr>
          <a:lstStyle/>
          <a:p>
            <a:pPr marL="457200" indent="-457200">
              <a:lnSpc>
                <a:spcPct val="120000"/>
              </a:lnSpc>
              <a:spcBef>
                <a:spcPts val="1200"/>
              </a:spcBef>
              <a:buNone/>
              <a:tabLst>
                <a:tab pos="457200" algn="l"/>
              </a:tabLst>
            </a:pPr>
            <a:r>
              <a:rPr lang="en-US" sz="2500" dirty="0">
                <a:latin typeface="Book Antiqua" panose="02040602050305030304" pitchFamily="18" charset="0"/>
              </a:rPr>
              <a:t>g.	dispensing pharmaceuticals</a:t>
            </a:r>
          </a:p>
          <a:p>
            <a:pPr marL="457200" indent="-457200">
              <a:lnSpc>
                <a:spcPct val="120000"/>
              </a:lnSpc>
              <a:spcBef>
                <a:spcPts val="1200"/>
              </a:spcBef>
              <a:buNone/>
              <a:tabLst>
                <a:tab pos="457200" algn="l"/>
              </a:tabLst>
            </a:pPr>
            <a:r>
              <a:rPr lang="en-US" sz="2500" dirty="0">
                <a:latin typeface="Book Antiqua" panose="02040602050305030304" pitchFamily="18" charset="0"/>
              </a:rPr>
              <a:t>h.	</a:t>
            </a:r>
            <a:r>
              <a:rPr lang="en-US" sz="2500" b="1" dirty="0">
                <a:latin typeface="Book Antiqua" panose="02040602050305030304" pitchFamily="18" charset="0"/>
              </a:rPr>
              <a:t>carrying a firearm</a:t>
            </a:r>
            <a:r>
              <a:rPr lang="en-US" sz="2500" dirty="0">
                <a:latin typeface="Book Antiqua" panose="02040602050305030304" pitchFamily="18" charset="0"/>
              </a:rPr>
              <a:t>, or</a:t>
            </a:r>
          </a:p>
          <a:p>
            <a:pPr marL="514350" indent="-514350">
              <a:lnSpc>
                <a:spcPct val="120000"/>
              </a:lnSpc>
              <a:spcBef>
                <a:spcPts val="1200"/>
              </a:spcBef>
              <a:buAutoNum type="romanLcPeriod"/>
              <a:tabLst>
                <a:tab pos="457200" algn="l"/>
              </a:tabLst>
            </a:pPr>
            <a:r>
              <a:rPr lang="en-US" sz="2500" dirty="0">
                <a:latin typeface="Book Antiqua" panose="02040602050305030304" pitchFamily="18" charset="0"/>
              </a:rPr>
              <a:t>direct patient care or </a:t>
            </a:r>
            <a:r>
              <a:rPr lang="en-US" sz="2500" b="1" dirty="0">
                <a:latin typeface="Book Antiqua" panose="02040602050305030304" pitchFamily="18" charset="0"/>
              </a:rPr>
              <a:t>direct child care</a:t>
            </a:r>
            <a:endParaRPr lang="en-US" sz="2500" dirty="0">
              <a:latin typeface="Book Antiqua" panose="02040602050305030304" pitchFamily="18" charset="0"/>
            </a:endParaRPr>
          </a:p>
          <a:p>
            <a:pPr marL="0" indent="0">
              <a:lnSpc>
                <a:spcPct val="120000"/>
              </a:lnSpc>
              <a:spcBef>
                <a:spcPts val="1200"/>
              </a:spcBef>
              <a:buNone/>
              <a:tabLst>
                <a:tab pos="457200" algn="l"/>
              </a:tabLst>
            </a:pPr>
            <a:endParaRPr lang="en-US" sz="2000" b="1" dirty="0">
              <a:solidFill>
                <a:schemeClr val="tx1">
                  <a:lumMod val="65000"/>
                  <a:lumOff val="35000"/>
                </a:schemeClr>
              </a:solidFill>
              <a:latin typeface="Book Antiqua" panose="02040602050305030304" pitchFamily="18" charset="0"/>
            </a:endParaRPr>
          </a:p>
        </p:txBody>
      </p:sp>
    </p:spTree>
    <p:extLst>
      <p:ext uri="{BB962C8B-B14F-4D97-AF65-F5344CB8AC3E}">
        <p14:creationId xmlns:p14="http://schemas.microsoft.com/office/powerpoint/2010/main" val="1809046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FA7F1C-1AF7-49BB-9FE4-245303143F37}"/>
              </a:ext>
            </a:extLst>
          </p:cNvPr>
          <p:cNvSpPr>
            <a:spLocks noGrp="1"/>
          </p:cNvSpPr>
          <p:nvPr>
            <p:ph idx="1"/>
          </p:nvPr>
        </p:nvSpPr>
        <p:spPr>
          <a:xfrm>
            <a:off x="1848465" y="3587704"/>
            <a:ext cx="8495070" cy="904005"/>
          </a:xfrm>
        </p:spPr>
        <p:txBody>
          <a:bodyPr vert="horz" lIns="91440" tIns="45720" rIns="91440" bIns="45720" rtlCol="0">
            <a:noAutofit/>
          </a:bodyPr>
          <a:lstStyle/>
          <a:p>
            <a:pPr marL="0" indent="0" algn="ctr">
              <a:buNone/>
            </a:pPr>
            <a:r>
              <a:rPr lang="en-US" sz="6000" dirty="0">
                <a:solidFill>
                  <a:schemeClr val="bg1"/>
                </a:solidFill>
                <a:latin typeface="Bernard MT Condensed" panose="02050806060905020404" pitchFamily="18" charset="0"/>
                <a:ea typeface="+mj-ea"/>
                <a:cs typeface="+mj-cs"/>
              </a:rPr>
              <a:t>How many of you think driving a car directly affects the safety of others?</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Group success">
            <a:extLst>
              <a:ext uri="{FF2B5EF4-FFF2-40B4-BE49-F238E27FC236}">
                <a16:creationId xmlns:a16="http://schemas.microsoft.com/office/drawing/2014/main" id="{2E94F5AD-AD34-45BF-AD43-4A730EF11E0E}"/>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98875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FA7F1C-1AF7-49BB-9FE4-245303143F37}"/>
              </a:ext>
            </a:extLst>
          </p:cNvPr>
          <p:cNvSpPr>
            <a:spLocks noGrp="1"/>
          </p:cNvSpPr>
          <p:nvPr>
            <p:ph idx="1"/>
          </p:nvPr>
        </p:nvSpPr>
        <p:spPr>
          <a:xfrm>
            <a:off x="702528" y="3587704"/>
            <a:ext cx="10615960" cy="904005"/>
          </a:xfrm>
        </p:spPr>
        <p:txBody>
          <a:bodyPr vert="horz" lIns="91440" tIns="45720" rIns="91440" bIns="45720" rtlCol="0">
            <a:noAutofit/>
          </a:bodyPr>
          <a:lstStyle/>
          <a:p>
            <a:pPr marL="0" indent="0" algn="ctr">
              <a:buNone/>
            </a:pPr>
            <a:r>
              <a:rPr lang="en-US" sz="6000" dirty="0">
                <a:solidFill>
                  <a:schemeClr val="bg1"/>
                </a:solidFill>
                <a:latin typeface="Bernard MT Condensed" panose="02050806060905020404" pitchFamily="18" charset="0"/>
                <a:ea typeface="+mj-ea"/>
                <a:cs typeface="+mj-cs"/>
              </a:rPr>
              <a:t>How many think that driving a vehicle has a significant impact upon the safety of the public?</a:t>
            </a:r>
          </a:p>
          <a:p>
            <a:pPr marL="0" indent="0" algn="ctr">
              <a:buNone/>
            </a:pPr>
            <a:endParaRPr lang="en-US" sz="6000" dirty="0">
              <a:solidFill>
                <a:schemeClr val="bg1"/>
              </a:solidFill>
              <a:latin typeface="Bernard MT Condensed" panose="02050806060905020404" pitchFamily="18" charset="0"/>
              <a:ea typeface="+mj-ea"/>
              <a:cs typeface="+mj-cs"/>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Group success">
            <a:extLst>
              <a:ext uri="{FF2B5EF4-FFF2-40B4-BE49-F238E27FC236}">
                <a16:creationId xmlns:a16="http://schemas.microsoft.com/office/drawing/2014/main" id="{2E94F5AD-AD34-45BF-AD43-4A730EF11E0E}"/>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2742719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FA7F1C-1AF7-49BB-9FE4-245303143F37}"/>
              </a:ext>
            </a:extLst>
          </p:cNvPr>
          <p:cNvSpPr>
            <a:spLocks noGrp="1"/>
          </p:cNvSpPr>
          <p:nvPr>
            <p:ph idx="1"/>
          </p:nvPr>
        </p:nvSpPr>
        <p:spPr>
          <a:xfrm>
            <a:off x="702528" y="3587704"/>
            <a:ext cx="10615960" cy="904005"/>
          </a:xfrm>
        </p:spPr>
        <p:txBody>
          <a:bodyPr vert="horz" lIns="91440" tIns="45720" rIns="91440" bIns="45720" rtlCol="0">
            <a:noAutofit/>
          </a:bodyPr>
          <a:lstStyle/>
          <a:p>
            <a:pPr marL="0" indent="0" algn="ctr">
              <a:buNone/>
            </a:pPr>
            <a:r>
              <a:rPr lang="en-US" sz="6000" dirty="0">
                <a:solidFill>
                  <a:schemeClr val="bg1"/>
                </a:solidFill>
                <a:latin typeface="Bernard MT Condensed" panose="02050806060905020404" pitchFamily="18" charset="0"/>
                <a:ea typeface="+mj-ea"/>
                <a:cs typeface="+mj-cs"/>
              </a:rPr>
              <a:t>How many think that driving a vehicle should subject you to a </a:t>
            </a:r>
            <a:r>
              <a:rPr lang="en-US" sz="6000" dirty="0" err="1">
                <a:solidFill>
                  <a:schemeClr val="bg1"/>
                </a:solidFill>
                <a:latin typeface="Bernard MT Condensed" panose="02050806060905020404" pitchFamily="18" charset="0"/>
                <a:ea typeface="+mj-ea"/>
                <a:cs typeface="+mj-cs"/>
              </a:rPr>
              <a:t>suspicionless</a:t>
            </a:r>
            <a:r>
              <a:rPr lang="en-US" sz="6000" dirty="0">
                <a:solidFill>
                  <a:schemeClr val="bg1"/>
                </a:solidFill>
                <a:latin typeface="Bernard MT Condensed" panose="02050806060905020404" pitchFamily="18" charset="0"/>
                <a:ea typeface="+mj-ea"/>
                <a:cs typeface="+mj-cs"/>
              </a:rPr>
              <a:t> search?</a:t>
            </a:r>
          </a:p>
          <a:p>
            <a:pPr marL="0" indent="0" algn="ctr">
              <a:buNone/>
            </a:pPr>
            <a:endParaRPr lang="en-US" sz="6000" dirty="0">
              <a:solidFill>
                <a:schemeClr val="bg1"/>
              </a:solidFill>
              <a:latin typeface="Bernard MT Condensed" panose="02050806060905020404" pitchFamily="18" charset="0"/>
              <a:ea typeface="+mj-ea"/>
              <a:cs typeface="+mj-cs"/>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Group success">
            <a:extLst>
              <a:ext uri="{FF2B5EF4-FFF2-40B4-BE49-F238E27FC236}">
                <a16:creationId xmlns:a16="http://schemas.microsoft.com/office/drawing/2014/main" id="{2E94F5AD-AD34-45BF-AD43-4A730EF11E0E}"/>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271026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0874-2F1E-4AFD-8BDF-A409B0C5FA5A}"/>
              </a:ext>
            </a:extLst>
          </p:cNvPr>
          <p:cNvSpPr>
            <a:spLocks noGrp="1"/>
          </p:cNvSpPr>
          <p:nvPr>
            <p:ph type="title"/>
          </p:nvPr>
        </p:nvSpPr>
        <p:spPr>
          <a:xfrm>
            <a:off x="838200" y="365125"/>
            <a:ext cx="11002896" cy="1686512"/>
          </a:xfrm>
        </p:spPr>
        <p:txBody>
          <a:bodyPr>
            <a:normAutofit/>
          </a:bodyPr>
          <a:lstStyle/>
          <a:p>
            <a:pPr marL="0" indent="0" algn="ctr"/>
            <a:r>
              <a:rPr lang="en-US" sz="5400" b="1" dirty="0">
                <a:solidFill>
                  <a:schemeClr val="accent6"/>
                </a:solidFill>
                <a:latin typeface="Bahnschrift Light SemiCondensed" panose="020B0502040204020203" pitchFamily="34" charset="0"/>
              </a:rPr>
              <a:t>Oklahoma Medical Marijuana &amp; </a:t>
            </a:r>
            <a:br>
              <a:rPr lang="en-US" sz="5400" b="1" dirty="0">
                <a:solidFill>
                  <a:schemeClr val="accent6"/>
                </a:solidFill>
                <a:latin typeface="Bahnschrift Light SemiCondensed" panose="020B0502040204020203" pitchFamily="34" charset="0"/>
              </a:rPr>
            </a:br>
            <a:r>
              <a:rPr lang="en-US" sz="5400" b="1" dirty="0">
                <a:solidFill>
                  <a:schemeClr val="accent6"/>
                </a:solidFill>
                <a:latin typeface="Bahnschrift Light SemiCondensed" panose="020B0502040204020203" pitchFamily="34" charset="0"/>
              </a:rPr>
              <a:t>Patient Protection Act</a:t>
            </a:r>
            <a:endParaRPr lang="en-US" sz="5400" dirty="0">
              <a:solidFill>
                <a:schemeClr val="accent6"/>
              </a:solidFill>
            </a:endParaRPr>
          </a:p>
        </p:txBody>
      </p:sp>
      <p:sp>
        <p:nvSpPr>
          <p:cNvPr id="3" name="Content Placeholder 2">
            <a:extLst>
              <a:ext uri="{FF2B5EF4-FFF2-40B4-BE49-F238E27FC236}">
                <a16:creationId xmlns:a16="http://schemas.microsoft.com/office/drawing/2014/main" id="{CE0C2A21-8DE9-4213-8CF4-5F29A5B620C1}"/>
              </a:ext>
            </a:extLst>
          </p:cNvPr>
          <p:cNvSpPr>
            <a:spLocks noGrp="1"/>
          </p:cNvSpPr>
          <p:nvPr>
            <p:ph idx="1"/>
          </p:nvPr>
        </p:nvSpPr>
        <p:spPr>
          <a:xfrm>
            <a:off x="838200" y="2120793"/>
            <a:ext cx="10515600" cy="4056170"/>
          </a:xfrm>
        </p:spPr>
        <p:txBody>
          <a:bodyPr>
            <a:normAutofit/>
          </a:bodyPr>
          <a:lstStyle/>
          <a:p>
            <a:pPr marL="0" indent="0" algn="ctr">
              <a:buNone/>
            </a:pPr>
            <a:r>
              <a:rPr lang="en-US" sz="3600" b="1" u="sng" dirty="0">
                <a:solidFill>
                  <a:srgbClr val="0070C0"/>
                </a:solidFill>
                <a:latin typeface="Bookman Old Style" panose="02050604050505020204" pitchFamily="18" charset="0"/>
              </a:rPr>
              <a:t>Allows employers</a:t>
            </a:r>
            <a:r>
              <a:rPr lang="en-US" sz="3600" dirty="0">
                <a:latin typeface="Bookman Old Style" panose="02050604050505020204" pitchFamily="18" charset="0"/>
              </a:rPr>
              <a:t> to lawfully refuse to hire applicants for safety-sensitive jobs or to discipline or discharge employees who work in safety-sensitive jobs </a:t>
            </a:r>
            <a:r>
              <a:rPr lang="en-US" sz="3600" b="1" u="sng" dirty="0">
                <a:solidFill>
                  <a:srgbClr val="0070C0"/>
                </a:solidFill>
                <a:latin typeface="Bookman Old Style" panose="02050604050505020204" pitchFamily="18" charset="0"/>
              </a:rPr>
              <a:t>if they test positive for marijuana</a:t>
            </a:r>
            <a:r>
              <a:rPr lang="en-US" sz="3600" dirty="0">
                <a:latin typeface="Bookman Old Style" panose="02050604050505020204" pitchFamily="18" charset="0"/>
              </a:rPr>
              <a:t>, even if they have a valid license to use medical marijuana. </a:t>
            </a:r>
          </a:p>
        </p:txBody>
      </p:sp>
    </p:spTree>
    <p:extLst>
      <p:ext uri="{BB962C8B-B14F-4D97-AF65-F5344CB8AC3E}">
        <p14:creationId xmlns:p14="http://schemas.microsoft.com/office/powerpoint/2010/main" val="391342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10F0-AF03-483A-9CDA-8C895C1AB1ED}"/>
              </a:ext>
            </a:extLst>
          </p:cNvPr>
          <p:cNvSpPr>
            <a:spLocks noGrp="1"/>
          </p:cNvSpPr>
          <p:nvPr>
            <p:ph type="title"/>
          </p:nvPr>
        </p:nvSpPr>
        <p:spPr>
          <a:xfrm>
            <a:off x="838200" y="365125"/>
            <a:ext cx="10515600" cy="1325563"/>
          </a:xfrm>
        </p:spPr>
        <p:txBody>
          <a:bodyPr>
            <a:noAutofit/>
          </a:bodyPr>
          <a:lstStyle/>
          <a:p>
            <a:pPr algn="ctr"/>
            <a:r>
              <a:rPr lang="en-US" sz="4800" dirty="0">
                <a:solidFill>
                  <a:srgbClr val="0070C0"/>
                </a:solidFill>
                <a:latin typeface="Bernard MT Condensed" panose="02050806060905020404" pitchFamily="18" charset="0"/>
              </a:rPr>
              <a:t>JOB DESCRIPTIONS HAVE MANY FUNCTIONS</a:t>
            </a:r>
          </a:p>
        </p:txBody>
      </p:sp>
      <p:graphicFrame>
        <p:nvGraphicFramePr>
          <p:cNvPr id="5" name="Content Placeholder 2">
            <a:extLst>
              <a:ext uri="{FF2B5EF4-FFF2-40B4-BE49-F238E27FC236}">
                <a16:creationId xmlns:a16="http://schemas.microsoft.com/office/drawing/2014/main" id="{ED5F77BF-B943-406B-B05D-1C039874AE1D}"/>
              </a:ext>
            </a:extLst>
          </p:cNvPr>
          <p:cNvGraphicFramePr>
            <a:graphicFrameLocks noGrp="1"/>
          </p:cNvGraphicFramePr>
          <p:nvPr>
            <p:ph idx="1"/>
            <p:extLst>
              <p:ext uri="{D42A27DB-BD31-4B8C-83A1-F6EECF244321}">
                <p14:modId xmlns:p14="http://schemas.microsoft.com/office/powerpoint/2010/main" val="27177498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95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D33D0-E557-4BA2-A274-8FBAA737A8CF}"/>
              </a:ext>
            </a:extLst>
          </p:cNvPr>
          <p:cNvSpPr>
            <a:spLocks noGrp="1"/>
          </p:cNvSpPr>
          <p:nvPr>
            <p:ph type="title"/>
          </p:nvPr>
        </p:nvSpPr>
        <p:spPr>
          <a:xfrm>
            <a:off x="699247" y="627564"/>
            <a:ext cx="7911353" cy="1325563"/>
          </a:xfrm>
        </p:spPr>
        <p:txBody>
          <a:bodyPr>
            <a:normAutofit/>
          </a:bodyPr>
          <a:lstStyle/>
          <a:p>
            <a:pPr algn="ctr"/>
            <a:r>
              <a:rPr lang="en-US" sz="6000" dirty="0">
                <a:solidFill>
                  <a:schemeClr val="accent2"/>
                </a:solidFill>
                <a:latin typeface="Bernard MT Condensed" panose="02050806060905020404" pitchFamily="18" charset="0"/>
              </a:rPr>
              <a:t>Job Descriptions</a:t>
            </a:r>
          </a:p>
        </p:txBody>
      </p:sp>
      <p:sp>
        <p:nvSpPr>
          <p:cNvPr id="3" name="Content Placeholder 2">
            <a:extLst>
              <a:ext uri="{FF2B5EF4-FFF2-40B4-BE49-F238E27FC236}">
                <a16:creationId xmlns:a16="http://schemas.microsoft.com/office/drawing/2014/main" id="{C958F2B3-3594-4BC9-9487-E0F1C89357ED}"/>
              </a:ext>
            </a:extLst>
          </p:cNvPr>
          <p:cNvSpPr>
            <a:spLocks noGrp="1"/>
          </p:cNvSpPr>
          <p:nvPr>
            <p:ph idx="1"/>
          </p:nvPr>
        </p:nvSpPr>
        <p:spPr>
          <a:xfrm>
            <a:off x="699246" y="2278173"/>
            <a:ext cx="8022131" cy="3450613"/>
          </a:xfrm>
        </p:spPr>
        <p:txBody>
          <a:bodyPr anchor="ctr">
            <a:normAutofit/>
          </a:bodyPr>
          <a:lstStyle/>
          <a:p>
            <a:pPr marL="0" indent="0" algn="ctr">
              <a:buNone/>
            </a:pPr>
            <a:r>
              <a:rPr lang="en-US" sz="3600" dirty="0">
                <a:latin typeface="Bookman Old Style" panose="02050604050505020204" pitchFamily="18" charset="0"/>
              </a:rPr>
              <a:t>Though an employer may use its own terminology to describe job categories, it is the </a:t>
            </a:r>
            <a:r>
              <a:rPr lang="en-US" sz="3600" b="1" dirty="0">
                <a:solidFill>
                  <a:schemeClr val="accent6"/>
                </a:solidFill>
                <a:latin typeface="Bookman Old Style" panose="02050604050505020204" pitchFamily="18" charset="0"/>
              </a:rPr>
              <a:t>actual performance of the functions </a:t>
            </a:r>
            <a:r>
              <a:rPr lang="en-US" sz="3600" dirty="0">
                <a:latin typeface="Bookman Old Style" panose="02050604050505020204" pitchFamily="18" charset="0"/>
              </a:rPr>
              <a:t>which determines if an employee is safety-sensitive.</a:t>
            </a:r>
          </a:p>
          <a:p>
            <a:endParaRPr lang="en-US" sz="2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ist">
            <a:extLst>
              <a:ext uri="{FF2B5EF4-FFF2-40B4-BE49-F238E27FC236}">
                <a16:creationId xmlns:a16="http://schemas.microsoft.com/office/drawing/2014/main" id="{0D3CAD5E-61D2-4E5F-87E0-55FC35F9449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75372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16FB-A254-45A1-93E0-E8B3B6D887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767281-68C9-4012-AE3E-D67DD688814F}"/>
              </a:ext>
            </a:extLst>
          </p:cNvPr>
          <p:cNvSpPr>
            <a:spLocks noGrp="1"/>
          </p:cNvSpPr>
          <p:nvPr>
            <p:ph idx="1"/>
          </p:nvPr>
        </p:nvSpPr>
        <p:spPr>
          <a:xfrm>
            <a:off x="838200" y="1048215"/>
            <a:ext cx="10515600" cy="5128748"/>
          </a:xfrm>
        </p:spPr>
        <p:txBody>
          <a:bodyPr>
            <a:normAutofit/>
          </a:bodyPr>
          <a:lstStyle/>
          <a:p>
            <a:pPr marL="0" indent="0" algn="ctr">
              <a:buNone/>
            </a:pPr>
            <a:r>
              <a:rPr lang="en-US" sz="6000" dirty="0">
                <a:solidFill>
                  <a:schemeClr val="tx1">
                    <a:lumMod val="65000"/>
                    <a:lumOff val="35000"/>
                  </a:schemeClr>
                </a:solidFill>
                <a:latin typeface="Bernard MT Condensed" panose="02050806060905020404" pitchFamily="18" charset="0"/>
                <a:ea typeface="+mj-ea"/>
                <a:cs typeface="+mj-cs"/>
              </a:rPr>
              <a:t>DO NOT JUST TYPE </a:t>
            </a:r>
          </a:p>
          <a:p>
            <a:pPr marL="0" indent="0" algn="ctr">
              <a:buNone/>
            </a:pPr>
            <a:endParaRPr lang="en-US" sz="1900" dirty="0">
              <a:solidFill>
                <a:schemeClr val="accent6"/>
              </a:solidFill>
              <a:latin typeface="Bernard MT Condensed" panose="02050806060905020404" pitchFamily="18" charset="0"/>
              <a:ea typeface="+mj-ea"/>
              <a:cs typeface="+mj-cs"/>
            </a:endParaRPr>
          </a:p>
          <a:p>
            <a:pPr marL="0" indent="0" algn="ctr">
              <a:buNone/>
            </a:pPr>
            <a:r>
              <a:rPr lang="en-US" sz="7200" dirty="0">
                <a:solidFill>
                  <a:srgbClr val="FF0000"/>
                </a:solidFill>
                <a:latin typeface="Bernard MT Condensed" panose="02050806060905020404" pitchFamily="18" charset="0"/>
                <a:ea typeface="+mj-ea"/>
                <a:cs typeface="+mj-cs"/>
              </a:rPr>
              <a:t>“SAFETY SENSITIVE”</a:t>
            </a:r>
          </a:p>
          <a:p>
            <a:pPr marL="0" indent="0" algn="ctr">
              <a:buNone/>
            </a:pPr>
            <a:endParaRPr lang="en-US" sz="2000" dirty="0">
              <a:solidFill>
                <a:srgbClr val="FF0000"/>
              </a:solidFill>
              <a:latin typeface="Bernard MT Condensed" panose="02050806060905020404" pitchFamily="18" charset="0"/>
              <a:ea typeface="+mj-ea"/>
              <a:cs typeface="+mj-cs"/>
            </a:endParaRPr>
          </a:p>
          <a:p>
            <a:pPr marL="0" indent="0" algn="ctr">
              <a:buNone/>
            </a:pPr>
            <a:r>
              <a:rPr lang="en-US" sz="6000" dirty="0">
                <a:solidFill>
                  <a:schemeClr val="tx1">
                    <a:lumMod val="65000"/>
                    <a:lumOff val="35000"/>
                  </a:schemeClr>
                </a:solidFill>
                <a:latin typeface="Bernard MT Condensed" panose="02050806060905020404" pitchFamily="18" charset="0"/>
                <a:ea typeface="+mj-ea"/>
                <a:cs typeface="+mj-cs"/>
              </a:rPr>
              <a:t>ON THE JOB DESCRIPTION </a:t>
            </a:r>
          </a:p>
          <a:p>
            <a:pPr marL="0" indent="0" algn="ctr">
              <a:buNone/>
            </a:pPr>
            <a:r>
              <a:rPr lang="en-US" sz="6000" dirty="0">
                <a:solidFill>
                  <a:schemeClr val="tx1">
                    <a:lumMod val="65000"/>
                    <a:lumOff val="35000"/>
                  </a:schemeClr>
                </a:solidFill>
                <a:latin typeface="Bernard MT Condensed" panose="02050806060905020404" pitchFamily="18" charset="0"/>
                <a:ea typeface="+mj-ea"/>
                <a:cs typeface="+mj-cs"/>
              </a:rPr>
              <a:t>AND CALL IT GOOD!</a:t>
            </a:r>
          </a:p>
        </p:txBody>
      </p:sp>
    </p:spTree>
    <p:extLst>
      <p:ext uri="{BB962C8B-B14F-4D97-AF65-F5344CB8AC3E}">
        <p14:creationId xmlns:p14="http://schemas.microsoft.com/office/powerpoint/2010/main" val="3454719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49B00C-B70D-44BB-8140-B417E9D4030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6000" dirty="0">
                <a:solidFill>
                  <a:schemeClr val="accent6"/>
                </a:solidFill>
                <a:latin typeface="Bernard MT Condensed" panose="02050806060905020404" pitchFamily="18" charset="0"/>
              </a:rPr>
              <a:t>Job Description</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F8DE5B-14B1-49B9-ACA3-A859C83E7313}"/>
              </a:ext>
            </a:extLst>
          </p:cNvPr>
          <p:cNvSpPr/>
          <p:nvPr/>
        </p:nvSpPr>
        <p:spPr>
          <a:xfrm>
            <a:off x="5006544" y="637390"/>
            <a:ext cx="7047924" cy="4893647"/>
          </a:xfrm>
          <a:prstGeom prst="rect">
            <a:avLst/>
          </a:prstGeom>
        </p:spPr>
        <p:txBody>
          <a:bodyPr wrap="square">
            <a:spAutoFit/>
          </a:bodyPr>
          <a:lstStyle/>
          <a:p>
            <a:r>
              <a:rPr lang="en-US" sz="2600" b="1" dirty="0">
                <a:solidFill>
                  <a:schemeClr val="tx1">
                    <a:lumMod val="65000"/>
                    <a:lumOff val="35000"/>
                  </a:schemeClr>
                </a:solidFill>
                <a:latin typeface="Arial Narrow" panose="020B0606020202030204" pitchFamily="34" charset="0"/>
                <a:cs typeface="Arial" panose="020B0604020202020204" pitchFamily="34" charset="0"/>
              </a:rPr>
              <a:t>NOTICE: </a:t>
            </a:r>
            <a:r>
              <a:rPr lang="en-US" sz="2600" dirty="0">
                <a:solidFill>
                  <a:schemeClr val="tx1">
                    <a:lumMod val="65000"/>
                    <a:lumOff val="35000"/>
                  </a:schemeClr>
                </a:solidFill>
                <a:latin typeface="Arial Narrow" panose="020B0606020202030204" pitchFamily="34" charset="0"/>
                <a:cs typeface="Arial" panose="020B0604020202020204" pitchFamily="34" charset="0"/>
              </a:rPr>
              <a:t>This classification is a “safety sensitive” position as defined by the United States Department of Transportation drug and alcohol testing regulations, the Oklahoma Standards for Workplace Drug and Alcohol Testing Act and/or Oklahoma Medical Marijuana laws.  As a “safety sensitive” classification, you will be subject to drug and alcohol testing, including random testing.  Marijuana is one of the substances included in the drug panel screening.  Possession of a medical marijuana license will not excuse you from the testing process, or the consequences of testing positive for marijuana.  </a:t>
            </a:r>
          </a:p>
        </p:txBody>
      </p:sp>
      <p:sp>
        <p:nvSpPr>
          <p:cNvPr id="4" name="Content Placeholder 3">
            <a:extLst>
              <a:ext uri="{FF2B5EF4-FFF2-40B4-BE49-F238E27FC236}">
                <a16:creationId xmlns:a16="http://schemas.microsoft.com/office/drawing/2014/main" id="{A36F7D44-9077-40DA-82EC-2B37D7A1CD8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10883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D6E7-E4A7-45E6-A78F-75BC58284E0F}"/>
              </a:ext>
            </a:extLst>
          </p:cNvPr>
          <p:cNvSpPr>
            <a:spLocks noGrp="1"/>
          </p:cNvSpPr>
          <p:nvPr>
            <p:ph type="title"/>
          </p:nvPr>
        </p:nvSpPr>
        <p:spPr>
          <a:xfrm>
            <a:off x="736860" y="274099"/>
            <a:ext cx="7474172" cy="985989"/>
          </a:xfrm>
        </p:spPr>
        <p:txBody>
          <a:bodyPr>
            <a:normAutofit/>
          </a:bodyPr>
          <a:lstStyle/>
          <a:p>
            <a:r>
              <a:rPr lang="en-US" sz="6000" b="1" dirty="0">
                <a:solidFill>
                  <a:schemeClr val="accent4"/>
                </a:solidFill>
                <a:latin typeface="Bahnschrift Light SemiCondensed" panose="020B0502040204020203" pitchFamily="34" charset="0"/>
              </a:rPr>
              <a:t>Why is this important?</a:t>
            </a:r>
          </a:p>
        </p:txBody>
      </p:sp>
      <p:sp>
        <p:nvSpPr>
          <p:cNvPr id="3" name="Content Placeholder 2">
            <a:extLst>
              <a:ext uri="{FF2B5EF4-FFF2-40B4-BE49-F238E27FC236}">
                <a16:creationId xmlns:a16="http://schemas.microsoft.com/office/drawing/2014/main" id="{7841EBE1-37FB-40F6-A30E-250AE0D182F0}"/>
              </a:ext>
            </a:extLst>
          </p:cNvPr>
          <p:cNvSpPr>
            <a:spLocks noGrp="1"/>
          </p:cNvSpPr>
          <p:nvPr>
            <p:ph idx="1"/>
          </p:nvPr>
        </p:nvSpPr>
        <p:spPr>
          <a:xfrm>
            <a:off x="620699" y="1494263"/>
            <a:ext cx="8206548" cy="5207620"/>
          </a:xfrm>
        </p:spPr>
        <p:txBody>
          <a:bodyPr anchor="ctr">
            <a:normAutofit/>
          </a:bodyPr>
          <a:lstStyle/>
          <a:p>
            <a:pPr marL="684213" indent="-684213">
              <a:lnSpc>
                <a:spcPct val="100000"/>
              </a:lnSpc>
              <a:buClr>
                <a:srgbClr val="0070C0"/>
              </a:buClr>
              <a:buFont typeface="Wingdings" panose="05000000000000000000" pitchFamily="2" charset="2"/>
              <a:buChar char="v"/>
            </a:pPr>
            <a:r>
              <a:rPr lang="en-US" sz="3400" dirty="0">
                <a:latin typeface="Bookman Old Style" panose="02050604050505020204" pitchFamily="18" charset="0"/>
              </a:rPr>
              <a:t>The City is the government!</a:t>
            </a:r>
          </a:p>
          <a:p>
            <a:pPr marL="684213" indent="-684213">
              <a:lnSpc>
                <a:spcPct val="100000"/>
              </a:lnSpc>
              <a:buClr>
                <a:srgbClr val="0070C0"/>
              </a:buClr>
              <a:buFont typeface="Wingdings" panose="05000000000000000000" pitchFamily="2" charset="2"/>
              <a:buChar char="v"/>
            </a:pPr>
            <a:r>
              <a:rPr lang="en-US" sz="3400" dirty="0">
                <a:latin typeface="Bookman Old Style" panose="02050604050505020204" pitchFamily="18" charset="0"/>
              </a:rPr>
              <a:t>4</a:t>
            </a:r>
            <a:r>
              <a:rPr lang="en-US" sz="3400" baseline="30000" dirty="0">
                <a:latin typeface="Bookman Old Style" panose="02050604050505020204" pitchFamily="18" charset="0"/>
              </a:rPr>
              <a:t>th</a:t>
            </a:r>
            <a:r>
              <a:rPr lang="en-US" sz="3400" dirty="0">
                <a:latin typeface="Bookman Old Style" panose="02050604050505020204" pitchFamily="18" charset="0"/>
              </a:rPr>
              <a:t> Amendment unreasonable search and seizure </a:t>
            </a:r>
          </a:p>
          <a:p>
            <a:pPr marL="684213" indent="-684213">
              <a:lnSpc>
                <a:spcPct val="100000"/>
              </a:lnSpc>
              <a:buClr>
                <a:srgbClr val="0070C0"/>
              </a:buClr>
              <a:buFont typeface="Wingdings" panose="05000000000000000000" pitchFamily="2" charset="2"/>
              <a:buChar char="v"/>
            </a:pPr>
            <a:r>
              <a:rPr lang="en-US" sz="3400" dirty="0">
                <a:latin typeface="Bookman Old Style" panose="02050604050505020204" pitchFamily="18" charset="0"/>
              </a:rPr>
              <a:t>Violation of employees privacy rights</a:t>
            </a:r>
          </a:p>
          <a:p>
            <a:pPr marL="684213" indent="-684213">
              <a:lnSpc>
                <a:spcPct val="100000"/>
              </a:lnSpc>
              <a:buClr>
                <a:srgbClr val="0070C0"/>
              </a:buClr>
              <a:buFont typeface="Wingdings" panose="05000000000000000000" pitchFamily="2" charset="2"/>
              <a:buChar char="v"/>
            </a:pPr>
            <a:r>
              <a:rPr lang="en-US" sz="3400" dirty="0">
                <a:latin typeface="Bookman Old Style" panose="02050604050505020204" pitchFamily="18" charset="0"/>
              </a:rPr>
              <a:t>No caps on damages</a:t>
            </a:r>
          </a:p>
          <a:p>
            <a:pPr marL="684213" indent="-684213">
              <a:lnSpc>
                <a:spcPct val="100000"/>
              </a:lnSpc>
              <a:buClr>
                <a:srgbClr val="0070C0"/>
              </a:buClr>
              <a:buFont typeface="Wingdings" panose="05000000000000000000" pitchFamily="2" charset="2"/>
              <a:buChar char="v"/>
            </a:pPr>
            <a:r>
              <a:rPr lang="en-US" sz="3400" dirty="0">
                <a:latin typeface="Bookman Old Style" panose="02050604050505020204" pitchFamily="18" charset="0"/>
              </a:rPr>
              <a:t>City, Council, and employees can be sued and liable</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Gavel">
            <a:extLst>
              <a:ext uri="{FF2B5EF4-FFF2-40B4-BE49-F238E27FC236}">
                <a16:creationId xmlns:a16="http://schemas.microsoft.com/office/drawing/2014/main" id="{AB5791DA-69BD-4535-9DE9-CE0138211079}"/>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689501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1793-5A9C-4855-B93A-D82D16B485F3}"/>
              </a:ext>
            </a:extLst>
          </p:cNvPr>
          <p:cNvSpPr>
            <a:spLocks noGrp="1"/>
          </p:cNvSpPr>
          <p:nvPr>
            <p:ph type="title"/>
          </p:nvPr>
        </p:nvSpPr>
        <p:spPr>
          <a:xfrm>
            <a:off x="838200" y="3735660"/>
            <a:ext cx="10515600" cy="2225946"/>
          </a:xfrm>
        </p:spPr>
        <p:txBody>
          <a:bodyPr>
            <a:normAutofit fontScale="90000"/>
          </a:bodyPr>
          <a:lstStyle/>
          <a:p>
            <a:pPr algn="ctr"/>
            <a:r>
              <a:rPr lang="en-US" dirty="0">
                <a:latin typeface="Bodoni MT" panose="02070603080606020203" pitchFamily="18" charset="0"/>
              </a:rPr>
              <a:t>Suzie Paulson, General Counsel</a:t>
            </a:r>
            <a:br>
              <a:rPr lang="en-US" dirty="0">
                <a:latin typeface="Bodoni MT" panose="02070603080606020203" pitchFamily="18" charset="0"/>
              </a:rPr>
            </a:br>
            <a:r>
              <a:rPr lang="en-US" dirty="0">
                <a:latin typeface="Bodoni MT" panose="02070603080606020203" pitchFamily="18" charset="0"/>
              </a:rPr>
              <a:t>3650 S. Boulevard</a:t>
            </a:r>
            <a:br>
              <a:rPr lang="en-US" dirty="0">
                <a:latin typeface="Bodoni MT" panose="02070603080606020203" pitchFamily="18" charset="0"/>
              </a:rPr>
            </a:br>
            <a:r>
              <a:rPr lang="en-US" dirty="0">
                <a:latin typeface="Bodoni MT" panose="02070603080606020203" pitchFamily="18" charset="0"/>
              </a:rPr>
              <a:t>Edmond, OK  73013</a:t>
            </a:r>
            <a:br>
              <a:rPr lang="en-US" dirty="0">
                <a:latin typeface="Bodoni MT" panose="02070603080606020203" pitchFamily="18" charset="0"/>
              </a:rPr>
            </a:br>
            <a:r>
              <a:rPr lang="en-US" dirty="0">
                <a:latin typeface="Bodoni MT" panose="02070603080606020203" pitchFamily="18" charset="0"/>
              </a:rPr>
              <a:t>405-657-1444</a:t>
            </a:r>
            <a:br>
              <a:rPr lang="en-US" dirty="0">
                <a:latin typeface="Bodoni MT" panose="02070603080606020203" pitchFamily="18" charset="0"/>
              </a:rPr>
            </a:br>
            <a:r>
              <a:rPr lang="en-US" dirty="0">
                <a:latin typeface="Bodoni MT" panose="02070603080606020203" pitchFamily="18" charset="0"/>
                <a:hlinkClick r:id="rId3"/>
              </a:rPr>
              <a:t>spaulson@omag.org</a:t>
            </a:r>
            <a:br>
              <a:rPr lang="en-US" dirty="0">
                <a:latin typeface="Bodoni MT" panose="02070603080606020203" pitchFamily="18" charset="0"/>
              </a:rPr>
            </a:br>
            <a:r>
              <a:rPr lang="en-US" dirty="0">
                <a:latin typeface="Bodoni MT" panose="02070603080606020203" pitchFamily="18" charset="0"/>
                <a:hlinkClick r:id="rId4"/>
              </a:rPr>
              <a:t>www.omag.org</a:t>
            </a:r>
            <a:r>
              <a:rPr lang="en-US" dirty="0">
                <a:latin typeface="Bodoni MT" panose="02070603080606020203" pitchFamily="18" charset="0"/>
              </a:rPr>
              <a:t> and </a:t>
            </a:r>
            <a:r>
              <a:rPr lang="en-US" dirty="0">
                <a:latin typeface="Bodoni MT" panose="02070603080606020203" pitchFamily="18" charset="0"/>
                <a:hlinkClick r:id="rId5"/>
              </a:rPr>
              <a:t>www.omhrp.org</a:t>
            </a:r>
            <a:br>
              <a:rPr lang="en-US" dirty="0">
                <a:latin typeface="Bodoni MT" panose="02070603080606020203" pitchFamily="18" charset="0"/>
              </a:rPr>
            </a:br>
            <a:endParaRPr lang="en-US" dirty="0">
              <a:latin typeface="Bodoni MT" panose="02070603080606020203" pitchFamily="18" charset="0"/>
            </a:endParaRPr>
          </a:p>
        </p:txBody>
      </p:sp>
      <p:pic>
        <p:nvPicPr>
          <p:cNvPr id="10" name="Content Placeholder 9">
            <a:extLst>
              <a:ext uri="{FF2B5EF4-FFF2-40B4-BE49-F238E27FC236}">
                <a16:creationId xmlns:a16="http://schemas.microsoft.com/office/drawing/2014/main" id="{262AAF3E-A300-4115-8BCF-2D7AB92AF41C}"/>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728438" y="629253"/>
            <a:ext cx="8933985" cy="1790562"/>
          </a:xfrm>
        </p:spPr>
      </p:pic>
    </p:spTree>
    <p:extLst>
      <p:ext uri="{BB962C8B-B14F-4D97-AF65-F5344CB8AC3E}">
        <p14:creationId xmlns:p14="http://schemas.microsoft.com/office/powerpoint/2010/main" val="150272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AD9D-AC1E-419A-9264-910A344C2DEE}"/>
              </a:ext>
            </a:extLst>
          </p:cNvPr>
          <p:cNvSpPr>
            <a:spLocks noGrp="1"/>
          </p:cNvSpPr>
          <p:nvPr>
            <p:ph type="title"/>
          </p:nvPr>
        </p:nvSpPr>
        <p:spPr>
          <a:xfrm>
            <a:off x="1136428" y="627564"/>
            <a:ext cx="7474172"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4910E64C-B80D-4942-9478-30CC8F5BB65A}"/>
              </a:ext>
            </a:extLst>
          </p:cNvPr>
          <p:cNvSpPr>
            <a:spLocks noGrp="1"/>
          </p:cNvSpPr>
          <p:nvPr>
            <p:ph idx="1"/>
          </p:nvPr>
        </p:nvSpPr>
        <p:spPr>
          <a:xfrm>
            <a:off x="501805" y="627564"/>
            <a:ext cx="8370477" cy="5090822"/>
          </a:xfrm>
        </p:spPr>
        <p:txBody>
          <a:bodyPr anchor="ctr">
            <a:normAutofit/>
          </a:bodyPr>
          <a:lstStyle/>
          <a:p>
            <a:pPr marL="0" indent="0" algn="ctr">
              <a:buNone/>
            </a:pPr>
            <a:r>
              <a:rPr lang="en-US" sz="4800" b="1" dirty="0">
                <a:solidFill>
                  <a:srgbClr val="FF0000"/>
                </a:solidFill>
                <a:latin typeface="Bookman Old Style" panose="02050604050505020204" pitchFamily="18" charset="0"/>
              </a:rPr>
              <a:t>Do </a:t>
            </a:r>
            <a:r>
              <a:rPr lang="en-US" sz="5400" b="1" u="sng" dirty="0">
                <a:solidFill>
                  <a:srgbClr val="FF0000"/>
                </a:solidFill>
                <a:latin typeface="Bookman Old Style" panose="02050604050505020204" pitchFamily="18" charset="0"/>
              </a:rPr>
              <a:t>NOT</a:t>
            </a:r>
            <a:r>
              <a:rPr lang="en-US" sz="4800" b="1" dirty="0">
                <a:solidFill>
                  <a:srgbClr val="FF0000"/>
                </a:solidFill>
                <a:latin typeface="Bookman Old Style" panose="02050604050505020204" pitchFamily="18" charset="0"/>
              </a:rPr>
              <a:t> ask or require an applicant or employee to produce a Medical Marijuana license!</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Warning">
            <a:extLst>
              <a:ext uri="{FF2B5EF4-FFF2-40B4-BE49-F238E27FC236}">
                <a16:creationId xmlns:a16="http://schemas.microsoft.com/office/drawing/2014/main" id="{97E60ACD-D688-4ECA-B9A5-6860C5119829}"/>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7815" y="2670245"/>
            <a:ext cx="1483161" cy="1344193"/>
          </a:xfrm>
          <a:prstGeom prst="rect">
            <a:avLst/>
          </a:prstGeom>
        </p:spPr>
      </p:pic>
    </p:spTree>
    <p:extLst>
      <p:ext uri="{BB962C8B-B14F-4D97-AF65-F5344CB8AC3E}">
        <p14:creationId xmlns:p14="http://schemas.microsoft.com/office/powerpoint/2010/main" val="241142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C1B79-9D46-43EA-90D7-8CABEC2409AC}"/>
              </a:ext>
            </a:extLst>
          </p:cNvPr>
          <p:cNvSpPr>
            <a:spLocks noGrp="1"/>
          </p:cNvSpPr>
          <p:nvPr>
            <p:ph type="title"/>
          </p:nvPr>
        </p:nvSpPr>
        <p:spPr>
          <a:xfrm>
            <a:off x="730623" y="320040"/>
            <a:ext cx="10515600" cy="1325563"/>
          </a:xfrm>
        </p:spPr>
        <p:txBody>
          <a:bodyPr>
            <a:normAutofit/>
          </a:bodyPr>
          <a:lstStyle/>
          <a:p>
            <a:r>
              <a:rPr lang="en-US" sz="6000" b="1" dirty="0">
                <a:solidFill>
                  <a:schemeClr val="accent6"/>
                </a:solidFill>
                <a:latin typeface="Bahnschrift Light SemiCondensed" panose="020B0502040204020203" pitchFamily="34" charset="0"/>
              </a:rPr>
              <a:t>To start with . . .</a:t>
            </a:r>
          </a:p>
        </p:txBody>
      </p:sp>
      <p:sp>
        <p:nvSpPr>
          <p:cNvPr id="16" name="Content Placeholder 2">
            <a:extLst>
              <a:ext uri="{FF2B5EF4-FFF2-40B4-BE49-F238E27FC236}">
                <a16:creationId xmlns:a16="http://schemas.microsoft.com/office/drawing/2014/main" id="{07AF2992-87CD-4B1F-A25E-FE4F9D2F8668}"/>
              </a:ext>
            </a:extLst>
          </p:cNvPr>
          <p:cNvSpPr>
            <a:spLocks noGrp="1"/>
          </p:cNvSpPr>
          <p:nvPr>
            <p:ph idx="1"/>
          </p:nvPr>
        </p:nvSpPr>
        <p:spPr>
          <a:xfrm>
            <a:off x="730623" y="1493118"/>
            <a:ext cx="10895320" cy="4853893"/>
          </a:xfrm>
        </p:spPr>
        <p:txBody>
          <a:bodyPr>
            <a:noAutofit/>
          </a:bodyPr>
          <a:lstStyle/>
          <a:p>
            <a:pPr marL="460375" indent="-460375">
              <a:lnSpc>
                <a:spcPct val="100000"/>
              </a:lnSpc>
              <a:buClr>
                <a:srgbClr val="0070C0"/>
              </a:buClr>
              <a:buFont typeface="Wingdings" panose="05000000000000000000" pitchFamily="2" charset="2"/>
              <a:buChar char="v"/>
            </a:pPr>
            <a:r>
              <a:rPr lang="en-US" sz="3400" dirty="0">
                <a:latin typeface="Bookman Old Style" panose="02050604050505020204" pitchFamily="18" charset="0"/>
              </a:rPr>
              <a:t>Safety sensitive exceptions should be construed narrowly to limit the overall number of job positions who qualify</a:t>
            </a:r>
          </a:p>
          <a:p>
            <a:pPr marL="460375" indent="-460375">
              <a:lnSpc>
                <a:spcPct val="100000"/>
              </a:lnSpc>
              <a:buClr>
                <a:srgbClr val="0070C0"/>
              </a:buClr>
              <a:buFont typeface="Wingdings" panose="05000000000000000000" pitchFamily="2" charset="2"/>
              <a:buChar char="v"/>
            </a:pPr>
            <a:r>
              <a:rPr lang="en-US" sz="3400" dirty="0">
                <a:latin typeface="Bookman Old Style" panose="02050604050505020204" pitchFamily="18" charset="0"/>
              </a:rPr>
              <a:t>Analyze the job duties of each position against the safety sensitive examples provided in the State and Federal law</a:t>
            </a:r>
          </a:p>
          <a:p>
            <a:pPr marL="460375" indent="-460375">
              <a:lnSpc>
                <a:spcPct val="100000"/>
              </a:lnSpc>
              <a:buClr>
                <a:srgbClr val="0070C0"/>
              </a:buClr>
              <a:buFont typeface="Wingdings" panose="05000000000000000000" pitchFamily="2" charset="2"/>
              <a:buChar char="v"/>
            </a:pPr>
            <a:r>
              <a:rPr lang="en-US" sz="3400" dirty="0">
                <a:latin typeface="Bookman Old Style" panose="02050604050505020204" pitchFamily="18" charset="0"/>
              </a:rPr>
              <a:t>Ensure that duties considered are actual job duties of the particular position</a:t>
            </a:r>
          </a:p>
        </p:txBody>
      </p:sp>
    </p:spTree>
    <p:extLst>
      <p:ext uri="{BB962C8B-B14F-4D97-AF65-F5344CB8AC3E}">
        <p14:creationId xmlns:p14="http://schemas.microsoft.com/office/powerpoint/2010/main" val="248582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C1B79-9D46-43EA-90D7-8CABEC2409AC}"/>
              </a:ext>
            </a:extLst>
          </p:cNvPr>
          <p:cNvSpPr>
            <a:spLocks noGrp="1"/>
          </p:cNvSpPr>
          <p:nvPr>
            <p:ph type="title"/>
          </p:nvPr>
        </p:nvSpPr>
        <p:spPr>
          <a:xfrm>
            <a:off x="730623" y="320040"/>
            <a:ext cx="10515600" cy="1325563"/>
          </a:xfrm>
        </p:spPr>
        <p:txBody>
          <a:bodyPr>
            <a:normAutofit/>
          </a:bodyPr>
          <a:lstStyle/>
          <a:p>
            <a:r>
              <a:rPr lang="en-US" sz="6000" b="1" dirty="0">
                <a:solidFill>
                  <a:schemeClr val="accent6"/>
                </a:solidFill>
                <a:latin typeface="Bahnschrift Light SemiCondensed" panose="020B0502040204020203" pitchFamily="34" charset="0"/>
              </a:rPr>
              <a:t>To start with . . .</a:t>
            </a:r>
          </a:p>
        </p:txBody>
      </p:sp>
      <p:sp>
        <p:nvSpPr>
          <p:cNvPr id="16" name="Content Placeholder 2">
            <a:extLst>
              <a:ext uri="{FF2B5EF4-FFF2-40B4-BE49-F238E27FC236}">
                <a16:creationId xmlns:a16="http://schemas.microsoft.com/office/drawing/2014/main" id="{07AF2992-87CD-4B1F-A25E-FE4F9D2F8668}"/>
              </a:ext>
            </a:extLst>
          </p:cNvPr>
          <p:cNvSpPr>
            <a:spLocks noGrp="1"/>
          </p:cNvSpPr>
          <p:nvPr>
            <p:ph idx="1"/>
          </p:nvPr>
        </p:nvSpPr>
        <p:spPr>
          <a:xfrm>
            <a:off x="730623" y="1493118"/>
            <a:ext cx="10895320" cy="4853893"/>
          </a:xfrm>
        </p:spPr>
        <p:txBody>
          <a:bodyPr>
            <a:noAutofit/>
          </a:bodyPr>
          <a:lstStyle/>
          <a:p>
            <a:pPr marL="460375" indent="-460375">
              <a:buClr>
                <a:srgbClr val="0070C0"/>
              </a:buClr>
              <a:buFont typeface="Wingdings" panose="05000000000000000000" pitchFamily="2" charset="2"/>
              <a:buChar char="v"/>
            </a:pPr>
            <a:r>
              <a:rPr lang="en-US" sz="3600" dirty="0">
                <a:latin typeface="Bookman Old Style" panose="02050604050505020204" pitchFamily="18" charset="0"/>
              </a:rPr>
              <a:t>Notify employees in safety sensitive roles they are subject to testing and may be subject to disciplinary action in the event of a positive test for marijuana</a:t>
            </a:r>
          </a:p>
          <a:p>
            <a:pPr marL="460375" indent="-460375">
              <a:buClr>
                <a:srgbClr val="0070C0"/>
              </a:buClr>
              <a:buFont typeface="Wingdings" panose="05000000000000000000" pitchFamily="2" charset="2"/>
              <a:buChar char="v"/>
            </a:pPr>
            <a:r>
              <a:rPr lang="en-US" sz="3600" dirty="0">
                <a:latin typeface="Bookman Old Style" panose="02050604050505020204" pitchFamily="18" charset="0"/>
              </a:rPr>
              <a:t>Review and confirm a safety-sensitive designation prior to taking disciplinary action against an employee</a:t>
            </a:r>
          </a:p>
        </p:txBody>
      </p:sp>
    </p:spTree>
    <p:extLst>
      <p:ext uri="{BB962C8B-B14F-4D97-AF65-F5344CB8AC3E}">
        <p14:creationId xmlns:p14="http://schemas.microsoft.com/office/powerpoint/2010/main" val="241304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13A1-6946-41D7-820A-7C4FD70D89D3}"/>
              </a:ext>
            </a:extLst>
          </p:cNvPr>
          <p:cNvSpPr>
            <a:spLocks noGrp="1"/>
          </p:cNvSpPr>
          <p:nvPr>
            <p:ph type="title"/>
          </p:nvPr>
        </p:nvSpPr>
        <p:spPr>
          <a:xfrm>
            <a:off x="838200" y="365125"/>
            <a:ext cx="10515600" cy="1325563"/>
          </a:xfrm>
        </p:spPr>
        <p:txBody>
          <a:bodyPr>
            <a:normAutofit/>
          </a:bodyPr>
          <a:lstStyle/>
          <a:p>
            <a:pPr algn="ctr"/>
            <a:r>
              <a:rPr lang="en-US" sz="5400" b="1" dirty="0">
                <a:solidFill>
                  <a:schemeClr val="accent6"/>
                </a:solidFill>
                <a:latin typeface="Bahnschrift Light SemiCondensed" panose="020B0502040204020203" pitchFamily="34" charset="0"/>
              </a:rPr>
              <a:t>Safety Sensitive Definitions</a:t>
            </a:r>
          </a:p>
        </p:txBody>
      </p:sp>
      <p:graphicFrame>
        <p:nvGraphicFramePr>
          <p:cNvPr id="5" name="Content Placeholder 2">
            <a:extLst>
              <a:ext uri="{FF2B5EF4-FFF2-40B4-BE49-F238E27FC236}">
                <a16:creationId xmlns:a16="http://schemas.microsoft.com/office/drawing/2014/main" id="{1C6AB324-EF4C-4AF2-A9E1-B753EE477E3A}"/>
              </a:ext>
            </a:extLst>
          </p:cNvPr>
          <p:cNvGraphicFramePr>
            <a:graphicFrameLocks noGrp="1"/>
          </p:cNvGraphicFramePr>
          <p:nvPr>
            <p:ph idx="1"/>
            <p:extLst>
              <p:ext uri="{D42A27DB-BD31-4B8C-83A1-F6EECF244321}">
                <p14:modId xmlns:p14="http://schemas.microsoft.com/office/powerpoint/2010/main" val="39362349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28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0B9063-096B-4BF0-8B8F-5586746389AE}"/>
              </a:ext>
            </a:extLst>
          </p:cNvPr>
          <p:cNvSpPr>
            <a:spLocks noGrp="1"/>
          </p:cNvSpPr>
          <p:nvPr>
            <p:ph type="title"/>
          </p:nvPr>
        </p:nvSpPr>
        <p:spPr>
          <a:xfrm>
            <a:off x="0" y="0"/>
            <a:ext cx="4059935" cy="6858000"/>
          </a:xfrm>
          <a:solidFill>
            <a:schemeClr val="accent6"/>
          </a:solidFill>
        </p:spPr>
        <p:txBody>
          <a:bodyPr anchor="ctr">
            <a:normAutofit/>
          </a:bodyPr>
          <a:lstStyle/>
          <a:p>
            <a:pPr algn="ctr"/>
            <a:r>
              <a:rPr lang="en-US" sz="4800" dirty="0">
                <a:solidFill>
                  <a:schemeClr val="bg1"/>
                </a:solidFill>
                <a:latin typeface="Bahnschrift SemiLight" panose="020B0502040204020203" pitchFamily="34" charset="0"/>
              </a:rPr>
              <a:t>Oklahoma Standards for Workplace Drug &amp; Alcohol Testing Act</a:t>
            </a:r>
            <a:br>
              <a:rPr lang="en-US" sz="4800" dirty="0">
                <a:solidFill>
                  <a:schemeClr val="bg1"/>
                </a:solidFill>
                <a:latin typeface="Bahnschrift SemiLight" panose="020B0502040204020203" pitchFamily="34" charset="0"/>
              </a:rPr>
            </a:br>
            <a:br>
              <a:rPr lang="en-US" sz="4800" dirty="0">
                <a:solidFill>
                  <a:schemeClr val="bg1"/>
                </a:solidFill>
                <a:latin typeface="Book Antiqua" panose="02040602050305030304" pitchFamily="18" charset="0"/>
              </a:rPr>
            </a:br>
            <a:r>
              <a:rPr lang="en-US" sz="2800" dirty="0">
                <a:solidFill>
                  <a:schemeClr val="bg1"/>
                </a:solidFill>
                <a:latin typeface="Bahnschrift Light" panose="020B0502040204020203" pitchFamily="34" charset="0"/>
              </a:rPr>
              <a:t>(40 O.S. § 551 et seq.)</a:t>
            </a:r>
            <a:endParaRPr lang="en-US" sz="4800" dirty="0">
              <a:solidFill>
                <a:schemeClr val="bg1"/>
              </a:solidFill>
              <a:latin typeface="Bahnschrift Light" panose="020B0502040204020203" pitchFamily="34" charset="0"/>
            </a:endParaRPr>
          </a:p>
        </p:txBody>
      </p:sp>
      <p:sp>
        <p:nvSpPr>
          <p:cNvPr id="3" name="Content Placeholder 2">
            <a:extLst>
              <a:ext uri="{FF2B5EF4-FFF2-40B4-BE49-F238E27FC236}">
                <a16:creationId xmlns:a16="http://schemas.microsoft.com/office/drawing/2014/main" id="{31139B52-A2E4-4153-A04E-C6EDE05A9EEA}"/>
              </a:ext>
            </a:extLst>
          </p:cNvPr>
          <p:cNvSpPr>
            <a:spLocks noGrp="1"/>
          </p:cNvSpPr>
          <p:nvPr>
            <p:ph idx="1"/>
          </p:nvPr>
        </p:nvSpPr>
        <p:spPr>
          <a:xfrm>
            <a:off x="4192859" y="312235"/>
            <a:ext cx="7872761" cy="6363534"/>
          </a:xfrm>
        </p:spPr>
        <p:txBody>
          <a:bodyPr anchor="ctr">
            <a:normAutofit fontScale="77500" lnSpcReduction="20000"/>
          </a:bodyPr>
          <a:lstStyle/>
          <a:p>
            <a:pPr marL="457200" indent="-457200">
              <a:lnSpc>
                <a:spcPct val="120000"/>
              </a:lnSpc>
              <a:buClr>
                <a:schemeClr val="bg2">
                  <a:lumMod val="50000"/>
                </a:schemeClr>
              </a:buClr>
              <a:buFont typeface="Wingdings" panose="05000000000000000000" pitchFamily="2" charset="2"/>
              <a:buChar char="Ø"/>
            </a:pPr>
            <a:endParaRPr lang="en-US" dirty="0">
              <a:solidFill>
                <a:schemeClr val="tx1">
                  <a:lumMod val="65000"/>
                  <a:lumOff val="35000"/>
                </a:schemeClr>
              </a:solidFill>
              <a:latin typeface="Book Antiqua" panose="02040602050305030304" pitchFamily="18" charset="0"/>
            </a:endParaRPr>
          </a:p>
          <a:p>
            <a:pPr marL="457200" indent="-457200">
              <a:lnSpc>
                <a:spcPct val="120000"/>
              </a:lnSpc>
              <a:buFont typeface="Wingdings" panose="05000000000000000000" pitchFamily="2" charset="2"/>
              <a:buChar char="Ø"/>
            </a:pPr>
            <a:r>
              <a:rPr lang="en-US" dirty="0">
                <a:latin typeface="Bookman Old Style" panose="02050604050505020204" pitchFamily="18" charset="0"/>
              </a:rPr>
              <a:t>Written detailed policy before a drug test is administered</a:t>
            </a:r>
          </a:p>
          <a:p>
            <a:pPr marL="457200" indent="-457200">
              <a:lnSpc>
                <a:spcPct val="120000"/>
              </a:lnSpc>
              <a:buFont typeface="Wingdings" panose="05000000000000000000" pitchFamily="2" charset="2"/>
              <a:buChar char="Ø"/>
            </a:pPr>
            <a:r>
              <a:rPr lang="en-US" dirty="0">
                <a:latin typeface="Bookman Old Style" panose="02050604050505020204" pitchFamily="18" charset="0"/>
              </a:rPr>
              <a:t>Employee is defined as person who supplies labor for remuneration to his employer</a:t>
            </a:r>
          </a:p>
          <a:p>
            <a:pPr marL="457200" indent="-457200">
              <a:lnSpc>
                <a:spcPct val="120000"/>
              </a:lnSpc>
              <a:buFont typeface="Wingdings" panose="05000000000000000000" pitchFamily="2" charset="2"/>
              <a:buChar char="Ø"/>
            </a:pPr>
            <a:r>
              <a:rPr lang="en-US" dirty="0">
                <a:latin typeface="Bookman Old Style" panose="02050604050505020204" pitchFamily="18" charset="0"/>
              </a:rPr>
              <a:t>Testing can occur (1) pre-employment (2) for cause (3) post accident  (4) random (5) post rehabilitation or return to work/fitness for duty in certain safety sensitive positions</a:t>
            </a:r>
          </a:p>
          <a:p>
            <a:pPr marL="457200" indent="-457200">
              <a:lnSpc>
                <a:spcPct val="120000"/>
              </a:lnSpc>
              <a:buFont typeface="Wingdings" panose="05000000000000000000" pitchFamily="2" charset="2"/>
              <a:buChar char="Ø"/>
            </a:pPr>
            <a:r>
              <a:rPr lang="en-US" dirty="0">
                <a:latin typeface="Bookman Old Style" panose="02050604050505020204" pitchFamily="18" charset="0"/>
              </a:rPr>
              <a:t>Only 5 categories of employees who can be RANDOMLY tested</a:t>
            </a:r>
            <a:r>
              <a:rPr lang="en-US" sz="2000" dirty="0">
                <a:latin typeface="Bookman Old Style" panose="02050604050505020204" pitchFamily="18" charset="0"/>
              </a:rPr>
              <a:t>	</a:t>
            </a:r>
            <a:endParaRPr lang="en-US" sz="1600" dirty="0">
              <a:latin typeface="Bookman Old Style" panose="02050604050505020204" pitchFamily="18" charset="0"/>
            </a:endParaRPr>
          </a:p>
          <a:p>
            <a:pPr marL="457200" indent="-457200">
              <a:lnSpc>
                <a:spcPct val="120000"/>
              </a:lnSpc>
              <a:buSzPct val="110000"/>
              <a:buFont typeface="Wingdings" panose="05000000000000000000" pitchFamily="2" charset="2"/>
              <a:buChar char="Ø"/>
            </a:pPr>
            <a:r>
              <a:rPr lang="en-US" dirty="0">
                <a:latin typeface="Bookman Old Style" panose="02050604050505020204" pitchFamily="18" charset="0"/>
              </a:rPr>
              <a:t>Strict rules for collection, storage, transportation, and testing facilities</a:t>
            </a:r>
          </a:p>
          <a:p>
            <a:pPr marL="457200" indent="-457200">
              <a:lnSpc>
                <a:spcPct val="120000"/>
              </a:lnSpc>
              <a:buSzPct val="110000"/>
              <a:buFont typeface="Wingdings" panose="05000000000000000000" pitchFamily="2" charset="2"/>
              <a:buChar char="Ø"/>
            </a:pPr>
            <a:r>
              <a:rPr lang="en-US" dirty="0">
                <a:latin typeface="Bookman Old Style" panose="02050604050505020204" pitchFamily="18" charset="0"/>
              </a:rPr>
              <a:t>EAP that provides drug/alcohol dependency care</a:t>
            </a:r>
          </a:p>
          <a:p>
            <a:pPr marL="457200" indent="-457200">
              <a:lnSpc>
                <a:spcPct val="120000"/>
              </a:lnSpc>
              <a:buFont typeface="Wingdings" panose="05000000000000000000" pitchFamily="2" charset="2"/>
              <a:buChar char="Ø"/>
            </a:pPr>
            <a:r>
              <a:rPr lang="en-US" dirty="0">
                <a:latin typeface="Bookman Old Style" panose="02050604050505020204" pitchFamily="18" charset="0"/>
              </a:rPr>
              <a:t>Monetary fines for employers </a:t>
            </a:r>
            <a:r>
              <a:rPr lang="en-US" sz="2000" dirty="0">
                <a:latin typeface="Bookman Old Style" panose="02050604050505020204" pitchFamily="18" charset="0"/>
              </a:rPr>
              <a:t>($500 each violation)</a:t>
            </a:r>
            <a:endParaRPr lang="en-US" sz="1400" dirty="0">
              <a:latin typeface="Bookman Old Style" panose="02050604050505020204" pitchFamily="18" charset="0"/>
            </a:endParaRPr>
          </a:p>
          <a:p>
            <a:pPr marL="457200" indent="-457200">
              <a:lnSpc>
                <a:spcPct val="120000"/>
              </a:lnSpc>
              <a:buFont typeface="Wingdings" panose="05000000000000000000" pitchFamily="2" charset="2"/>
              <a:buChar char="Ø"/>
            </a:pPr>
            <a:endParaRPr lang="en-US" dirty="0">
              <a:latin typeface="Book Antiqua" panose="02040602050305030304" pitchFamily="18" charset="0"/>
            </a:endParaRPr>
          </a:p>
          <a:p>
            <a:pPr marL="0" indent="0">
              <a:buNone/>
            </a:pPr>
            <a:endParaRPr lang="en-US" sz="1400" dirty="0"/>
          </a:p>
        </p:txBody>
      </p:sp>
    </p:spTree>
    <p:extLst>
      <p:ext uri="{BB962C8B-B14F-4D97-AF65-F5344CB8AC3E}">
        <p14:creationId xmlns:p14="http://schemas.microsoft.com/office/powerpoint/2010/main" val="305741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036C-097F-46D5-B8AB-718B50B49B08}"/>
              </a:ext>
            </a:extLst>
          </p:cNvPr>
          <p:cNvSpPr>
            <a:spLocks noGrp="1"/>
          </p:cNvSpPr>
          <p:nvPr>
            <p:ph type="title"/>
          </p:nvPr>
        </p:nvSpPr>
        <p:spPr>
          <a:xfrm>
            <a:off x="5055406" y="260433"/>
            <a:ext cx="6422849" cy="607863"/>
          </a:xfrm>
        </p:spPr>
        <p:txBody>
          <a:bodyPr>
            <a:noAutofit/>
          </a:bodyPr>
          <a:lstStyle/>
          <a:p>
            <a:pPr algn="ctr"/>
            <a:r>
              <a:rPr lang="en-US" sz="4800" b="1" dirty="0">
                <a:solidFill>
                  <a:schemeClr val="accent6"/>
                </a:solidFill>
                <a:latin typeface="Bahnschrift Light SemiCondensed" panose="020B0502040204020203" pitchFamily="34" charset="0"/>
              </a:rPr>
              <a:t>OSWDA Safety Sensitive</a:t>
            </a:r>
          </a:p>
        </p:txBody>
      </p:sp>
      <p:sp>
        <p:nvSpPr>
          <p:cNvPr id="28" name="Rectangle 23">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Police">
            <a:extLst>
              <a:ext uri="{FF2B5EF4-FFF2-40B4-BE49-F238E27FC236}">
                <a16:creationId xmlns:a16="http://schemas.microsoft.com/office/drawing/2014/main" id="{56F479D3-C532-4513-9BBB-C651CF2B206B}"/>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632" y="803049"/>
            <a:ext cx="2470743" cy="2470743"/>
          </a:xfrm>
          <a:prstGeom prst="rect">
            <a:avLst/>
          </a:prstGeom>
          <a:effectLst/>
        </p:spPr>
      </p:pic>
      <p:pic>
        <p:nvPicPr>
          <p:cNvPr id="7" name="Graphic 6" descr="Firefighter">
            <a:extLst>
              <a:ext uri="{FF2B5EF4-FFF2-40B4-BE49-F238E27FC236}">
                <a16:creationId xmlns:a16="http://schemas.microsoft.com/office/drawing/2014/main" id="{6CA3C3C4-FD7F-42B6-8CB6-D2EF8CDAC5AF}"/>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975" y="3529605"/>
            <a:ext cx="2438400" cy="2438400"/>
          </a:xfrm>
          <a:prstGeom prst="rect">
            <a:avLst/>
          </a:prstGeom>
        </p:spPr>
      </p:pic>
      <p:sp>
        <p:nvSpPr>
          <p:cNvPr id="3" name="Content Placeholder 2">
            <a:extLst>
              <a:ext uri="{FF2B5EF4-FFF2-40B4-BE49-F238E27FC236}">
                <a16:creationId xmlns:a16="http://schemas.microsoft.com/office/drawing/2014/main" id="{76266E9C-1B3A-40B1-BD32-45772690AD15}"/>
              </a:ext>
            </a:extLst>
          </p:cNvPr>
          <p:cNvSpPr>
            <a:spLocks noGrp="1"/>
          </p:cNvSpPr>
          <p:nvPr>
            <p:ph idx="1"/>
          </p:nvPr>
        </p:nvSpPr>
        <p:spPr>
          <a:xfrm>
            <a:off x="5055406" y="1021975"/>
            <a:ext cx="7032516" cy="5739187"/>
          </a:xfrm>
        </p:spPr>
        <p:txBody>
          <a:bodyPr>
            <a:normAutofit lnSpcReduction="10000"/>
          </a:bodyPr>
          <a:lstStyle/>
          <a:p>
            <a:pPr marL="0" indent="0" algn="ctr">
              <a:buNone/>
            </a:pPr>
            <a:r>
              <a:rPr lang="en-US" sz="3600" b="1" dirty="0">
                <a:latin typeface="Bookman Old Style" panose="02050604050505020204" pitchFamily="18" charset="0"/>
              </a:rPr>
              <a:t>A public employer may require random testing only of </a:t>
            </a:r>
            <a:r>
              <a:rPr lang="en-US" sz="3600" b="1" dirty="0">
                <a:solidFill>
                  <a:schemeClr val="accent2"/>
                </a:solidFill>
                <a:latin typeface="Bookman Old Style" panose="02050604050505020204" pitchFamily="18" charset="0"/>
              </a:rPr>
              <a:t>employees</a:t>
            </a:r>
            <a:r>
              <a:rPr lang="en-US" sz="3600" b="1" dirty="0">
                <a:latin typeface="Bookman Old Style" panose="02050604050505020204" pitchFamily="18" charset="0"/>
              </a:rPr>
              <a:t> who:</a:t>
            </a:r>
          </a:p>
          <a:p>
            <a:pPr marL="457200" indent="-457200">
              <a:buFont typeface="+mj-lt"/>
              <a:buAutoNum type="alphaLcPeriod"/>
            </a:pPr>
            <a:r>
              <a:rPr lang="en-US" dirty="0">
                <a:latin typeface="Bookman Old Style" panose="02050604050505020204" pitchFamily="18" charset="0"/>
              </a:rPr>
              <a:t>are police or peace officers</a:t>
            </a:r>
          </a:p>
          <a:p>
            <a:pPr marL="457200" indent="-457200">
              <a:buFont typeface="+mj-lt"/>
              <a:buAutoNum type="alphaLcPeriod"/>
            </a:pPr>
            <a:r>
              <a:rPr lang="en-US" dirty="0">
                <a:latin typeface="Bookman Old Style" panose="02050604050505020204" pitchFamily="18" charset="0"/>
              </a:rPr>
              <a:t>have drug interdiction responsibilities</a:t>
            </a:r>
          </a:p>
          <a:p>
            <a:pPr marL="457200" indent="-457200">
              <a:buFont typeface="+mj-lt"/>
              <a:buAutoNum type="alphaLcPeriod"/>
            </a:pPr>
            <a:r>
              <a:rPr lang="en-US" dirty="0">
                <a:latin typeface="Bookman Old Style" panose="02050604050505020204" pitchFamily="18" charset="0"/>
              </a:rPr>
              <a:t>are authorized to carry firearms</a:t>
            </a:r>
          </a:p>
          <a:p>
            <a:pPr marL="457200" indent="-457200">
              <a:buFont typeface="+mj-lt"/>
              <a:buAutoNum type="alphaLcPeriod"/>
            </a:pPr>
            <a:r>
              <a:rPr lang="en-US" dirty="0">
                <a:latin typeface="Bookman Old Style" panose="02050604050505020204" pitchFamily="18" charset="0"/>
              </a:rPr>
              <a:t>are engaged in activities which directly affect the safety of others</a:t>
            </a:r>
          </a:p>
          <a:p>
            <a:pPr marL="457200" indent="-457200">
              <a:buFont typeface="+mj-lt"/>
              <a:buAutoNum type="alphaLcPeriod"/>
            </a:pPr>
            <a:r>
              <a:rPr lang="en-US" dirty="0">
                <a:latin typeface="Bookman Old Style" panose="02050604050505020204" pitchFamily="18" charset="0"/>
              </a:rPr>
              <a:t>are working for a public hospital . . .</a:t>
            </a:r>
          </a:p>
          <a:p>
            <a:pPr marL="457200" indent="-457200">
              <a:buFont typeface="+mj-lt"/>
              <a:buAutoNum type="alphaLcPeriod"/>
            </a:pPr>
            <a:r>
              <a:rPr lang="en-US" dirty="0">
                <a:latin typeface="Bookman Old Style" panose="02050604050505020204" pitchFamily="18" charset="0"/>
              </a:rPr>
              <a:t>work in direct contact with inmates in the custody . . . </a:t>
            </a:r>
          </a:p>
        </p:txBody>
      </p:sp>
    </p:spTree>
    <p:extLst>
      <p:ext uri="{BB962C8B-B14F-4D97-AF65-F5344CB8AC3E}">
        <p14:creationId xmlns:p14="http://schemas.microsoft.com/office/powerpoint/2010/main" val="115640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2D905-A31D-4492-BC93-EC5303215F74}"/>
              </a:ext>
            </a:extLst>
          </p:cNvPr>
          <p:cNvSpPr>
            <a:spLocks noGrp="1"/>
          </p:cNvSpPr>
          <p:nvPr>
            <p:ph type="title"/>
          </p:nvPr>
        </p:nvSpPr>
        <p:spPr>
          <a:xfrm>
            <a:off x="838200" y="631825"/>
            <a:ext cx="10515600" cy="1325563"/>
          </a:xfrm>
        </p:spPr>
        <p:txBody>
          <a:bodyPr>
            <a:normAutofit/>
          </a:bodyPr>
          <a:lstStyle/>
          <a:p>
            <a:r>
              <a:rPr lang="en-US" b="1" dirty="0">
                <a:solidFill>
                  <a:schemeClr val="accent6"/>
                </a:solidFill>
                <a:latin typeface="Bahnschrift Light SemiCondensed" panose="020B0502040204020203" pitchFamily="34" charset="0"/>
              </a:rPr>
              <a:t>OSWDA: Directly Affect the Safety of Others?</a:t>
            </a:r>
            <a:endParaRPr lang="en-US" dirty="0">
              <a:solidFill>
                <a:schemeClr val="accent6"/>
              </a:solidFill>
            </a:endParaRPr>
          </a:p>
        </p:txBody>
      </p:sp>
      <p:sp>
        <p:nvSpPr>
          <p:cNvPr id="3" name="Content Placeholder 2">
            <a:extLst>
              <a:ext uri="{FF2B5EF4-FFF2-40B4-BE49-F238E27FC236}">
                <a16:creationId xmlns:a16="http://schemas.microsoft.com/office/drawing/2014/main" id="{0F61E69A-352D-4E9F-82E1-1B353646A767}"/>
              </a:ext>
            </a:extLst>
          </p:cNvPr>
          <p:cNvSpPr>
            <a:spLocks noGrp="1"/>
          </p:cNvSpPr>
          <p:nvPr>
            <p:ph idx="1"/>
          </p:nvPr>
        </p:nvSpPr>
        <p:spPr>
          <a:xfrm>
            <a:off x="838200" y="1690487"/>
            <a:ext cx="10515600" cy="4641157"/>
          </a:xfrm>
        </p:spPr>
        <p:txBody>
          <a:bodyPr>
            <a:normAutofit lnSpcReduction="10000"/>
          </a:bodyPr>
          <a:lstStyle/>
          <a:p>
            <a:pPr marL="460375" indent="-460375">
              <a:buClr>
                <a:srgbClr val="0070C0"/>
              </a:buClr>
              <a:buFont typeface="Wingdings" panose="05000000000000000000" pitchFamily="2" charset="2"/>
              <a:buChar char="v"/>
            </a:pPr>
            <a:r>
              <a:rPr lang="en-US" sz="2400" u="sng" dirty="0">
                <a:latin typeface="Bookman Old Style" panose="02050604050505020204" pitchFamily="18" charset="0"/>
              </a:rPr>
              <a:t>Need</a:t>
            </a:r>
            <a:r>
              <a:rPr lang="en-US" sz="2400" dirty="0">
                <a:latin typeface="Bookman Old Style" panose="02050604050505020204" pitchFamily="18" charset="0"/>
              </a:rPr>
              <a:t> for drug testing </a:t>
            </a:r>
            <a:r>
              <a:rPr lang="en-US" sz="2400" u="sng" dirty="0">
                <a:latin typeface="Bookman Old Style" panose="02050604050505020204" pitchFamily="18" charset="0"/>
              </a:rPr>
              <a:t>must be substantial</a:t>
            </a:r>
            <a:r>
              <a:rPr lang="en-US" sz="2400" dirty="0">
                <a:latin typeface="Bookman Old Style" panose="02050604050505020204" pitchFamily="18" charset="0"/>
              </a:rPr>
              <a:t> - important enough to </a:t>
            </a:r>
            <a:r>
              <a:rPr lang="en-US" sz="2400" u="sng" dirty="0">
                <a:latin typeface="Bookman Old Style" panose="02050604050505020204" pitchFamily="18" charset="0"/>
              </a:rPr>
              <a:t>override the individual's</a:t>
            </a:r>
            <a:r>
              <a:rPr lang="en-US" sz="2400" dirty="0">
                <a:latin typeface="Bookman Old Style" panose="02050604050505020204" pitchFamily="18" charset="0"/>
              </a:rPr>
              <a:t> acknowledged </a:t>
            </a:r>
            <a:r>
              <a:rPr lang="en-US" sz="2400" u="sng" dirty="0">
                <a:latin typeface="Bookman Old Style" panose="02050604050505020204" pitchFamily="18" charset="0"/>
              </a:rPr>
              <a:t>privacy interest</a:t>
            </a:r>
            <a:r>
              <a:rPr lang="en-US" sz="2400" dirty="0">
                <a:latin typeface="Bookman Old Style" panose="02050604050505020204" pitchFamily="18" charset="0"/>
              </a:rPr>
              <a:t>, sufficiently vital to suppress the Fourth Amendment's normal requirement of individualized suspicion.  </a:t>
            </a:r>
            <a:r>
              <a:rPr lang="en-US" sz="2400" i="1" dirty="0">
                <a:latin typeface="Bookman Old Style" panose="02050604050505020204" pitchFamily="18" charset="0"/>
              </a:rPr>
              <a:t>Chandler v. Miller, 520 US 305 (1997)</a:t>
            </a:r>
          </a:p>
          <a:p>
            <a:pPr marL="460375" indent="-460375">
              <a:buClr>
                <a:srgbClr val="0070C0"/>
              </a:buClr>
              <a:buFont typeface="Wingdings" panose="05000000000000000000" pitchFamily="2" charset="2"/>
              <a:buChar char="v"/>
            </a:pPr>
            <a:r>
              <a:rPr lang="en-US" sz="2400" dirty="0">
                <a:latin typeface="Bookman Old Style" panose="02050604050505020204" pitchFamily="18" charset="0"/>
              </a:rPr>
              <a:t>That interest presents “</a:t>
            </a:r>
            <a:r>
              <a:rPr lang="en-US" sz="2400" u="sng" dirty="0">
                <a:latin typeface="Bookman Old Style" panose="02050604050505020204" pitchFamily="18" charset="0"/>
              </a:rPr>
              <a:t>special needs</a:t>
            </a:r>
            <a:r>
              <a:rPr lang="en-US" sz="2400" dirty="0">
                <a:latin typeface="Bookman Old Style" panose="02050604050505020204" pitchFamily="18" charset="0"/>
              </a:rPr>
              <a:t>” </a:t>
            </a:r>
            <a:r>
              <a:rPr lang="en-US" sz="2400" u="sng" dirty="0">
                <a:latin typeface="Bookman Old Style" panose="02050604050505020204" pitchFamily="18" charset="0"/>
              </a:rPr>
              <a:t>beyond normal law enforcement</a:t>
            </a:r>
            <a:r>
              <a:rPr lang="en-US" sz="2400" dirty="0">
                <a:latin typeface="Bookman Old Style" panose="02050604050505020204" pitchFamily="18" charset="0"/>
              </a:rPr>
              <a:t> that may justify departures from the usual warrant and probable-cause requirements. </a:t>
            </a:r>
            <a:r>
              <a:rPr lang="en-US" sz="2400" i="1" dirty="0">
                <a:latin typeface="Bookman Old Style" panose="02050604050505020204" pitchFamily="18" charset="0"/>
              </a:rPr>
              <a:t>Skinner v. Ry. Labor Executives' </a:t>
            </a:r>
            <a:r>
              <a:rPr lang="en-US" sz="2400" i="1" dirty="0" err="1">
                <a:latin typeface="Bookman Old Style" panose="02050604050505020204" pitchFamily="18" charset="0"/>
              </a:rPr>
              <a:t>Ass'n</a:t>
            </a:r>
            <a:r>
              <a:rPr lang="en-US" sz="2400" dirty="0">
                <a:latin typeface="Bookman Old Style" panose="02050604050505020204" pitchFamily="18" charset="0"/>
              </a:rPr>
              <a:t>, 489 U.S. 602 (1989)</a:t>
            </a:r>
          </a:p>
          <a:p>
            <a:pPr marL="460375" indent="-460375">
              <a:buClr>
                <a:srgbClr val="0070C0"/>
              </a:buClr>
              <a:buFont typeface="Wingdings" panose="05000000000000000000" pitchFamily="2" charset="2"/>
              <a:buChar char="v"/>
            </a:pPr>
            <a:r>
              <a:rPr lang="en-US" sz="2400" u="sng" dirty="0">
                <a:latin typeface="Bookman Old Style" panose="02050604050505020204" pitchFamily="18" charset="0"/>
              </a:rPr>
              <a:t>Significant impact upon the safety of the public</a:t>
            </a:r>
            <a:r>
              <a:rPr lang="en-US" sz="2400" dirty="0">
                <a:latin typeface="Bookman Old Style" panose="02050604050505020204" pitchFamily="18" charset="0"/>
              </a:rPr>
              <a:t>, that they expose other employees to </a:t>
            </a:r>
            <a:r>
              <a:rPr lang="en-US" sz="2400" u="sng" dirty="0">
                <a:latin typeface="Bookman Old Style" panose="02050604050505020204" pitchFamily="18" charset="0"/>
              </a:rPr>
              <a:t>hazardous conditions</a:t>
            </a:r>
            <a:r>
              <a:rPr lang="en-US" sz="2400" dirty="0">
                <a:latin typeface="Bookman Old Style" panose="02050604050505020204" pitchFamily="18" charset="0"/>
              </a:rPr>
              <a:t> or that their specific job requirements require </a:t>
            </a:r>
            <a:r>
              <a:rPr lang="en-US" sz="2400" u="sng" dirty="0">
                <a:latin typeface="Bookman Old Style" panose="02050604050505020204" pitchFamily="18" charset="0"/>
              </a:rPr>
              <a:t>responsibility for the safety of others</a:t>
            </a:r>
            <a:r>
              <a:rPr lang="en-US" sz="2400" dirty="0">
                <a:latin typeface="Bookman Old Style" panose="02050604050505020204" pitchFamily="18" charset="0"/>
              </a:rPr>
              <a:t>.” 1</a:t>
            </a:r>
            <a:r>
              <a:rPr lang="en-US" sz="2400" i="1" dirty="0">
                <a:latin typeface="Bookman Old Style" panose="02050604050505020204" pitchFamily="18" charset="0"/>
              </a:rPr>
              <a:t>9 Solid Waste Dep't Mechanics v. City of Albuquerque, 156 F.3d 1068 (10</a:t>
            </a:r>
            <a:r>
              <a:rPr lang="en-US" sz="2400" i="1" baseline="30000" dirty="0">
                <a:latin typeface="Bookman Old Style" panose="02050604050505020204" pitchFamily="18" charset="0"/>
              </a:rPr>
              <a:t>th</a:t>
            </a:r>
            <a:r>
              <a:rPr lang="en-US" sz="2400" i="1" dirty="0">
                <a:latin typeface="Bookman Old Style" panose="02050604050505020204" pitchFamily="18" charset="0"/>
              </a:rPr>
              <a:t> Cir. 1998)</a:t>
            </a:r>
          </a:p>
          <a:p>
            <a:endParaRPr lang="en-US" sz="2400" dirty="0">
              <a:latin typeface="Bookman Old Style" panose="02050604050505020204" pitchFamily="18" charset="0"/>
            </a:endParaRPr>
          </a:p>
          <a:p>
            <a:endParaRPr lang="en-US" sz="2400" dirty="0"/>
          </a:p>
          <a:p>
            <a:endParaRPr lang="en-US" sz="2400" dirty="0"/>
          </a:p>
        </p:txBody>
      </p:sp>
    </p:spTree>
    <p:extLst>
      <p:ext uri="{BB962C8B-B14F-4D97-AF65-F5344CB8AC3E}">
        <p14:creationId xmlns:p14="http://schemas.microsoft.com/office/powerpoint/2010/main" val="200533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1217</Words>
  <Application>Microsoft Office PowerPoint</Application>
  <PresentationFormat>Widescreen</PresentationFormat>
  <Paragraphs>190</Paragraphs>
  <Slides>25</Slides>
  <Notes>25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Arial Narrow</vt:lpstr>
      <vt:lpstr>Bahnschrift Light</vt:lpstr>
      <vt:lpstr>Bahnschrift Light SemiCondensed</vt:lpstr>
      <vt:lpstr>Bahnschrift SemiLight</vt:lpstr>
      <vt:lpstr>Bernard MT Condensed</vt:lpstr>
      <vt:lpstr>Bodoni MT</vt:lpstr>
      <vt:lpstr>Book Antiqua</vt:lpstr>
      <vt:lpstr>Bookman Old Style</vt:lpstr>
      <vt:lpstr>Calibri</vt:lpstr>
      <vt:lpstr>Calibri Light</vt:lpstr>
      <vt:lpstr>Calisto MT</vt:lpstr>
      <vt:lpstr>Wingdings</vt:lpstr>
      <vt:lpstr>Office Theme</vt:lpstr>
      <vt:lpstr>PowerPoint Presentation</vt:lpstr>
      <vt:lpstr>Oklahoma Medical Marijuana &amp;  Patient Protection Act</vt:lpstr>
      <vt:lpstr>PowerPoint Presentation</vt:lpstr>
      <vt:lpstr>To start with . . .</vt:lpstr>
      <vt:lpstr>To start with . . .</vt:lpstr>
      <vt:lpstr>Safety Sensitive Definitions</vt:lpstr>
      <vt:lpstr>Oklahoma Standards for Workplace Drug &amp; Alcohol Testing Act  (40 O.S. § 551 et seq.)</vt:lpstr>
      <vt:lpstr>OSWDA Safety Sensitive</vt:lpstr>
      <vt:lpstr>OSWDA: Directly Affect the Safety of Others?</vt:lpstr>
      <vt:lpstr>Federal Law:  DOT (FMCSA)</vt:lpstr>
      <vt:lpstr>Federal Law:  DOT (PHMSA)</vt:lpstr>
      <vt:lpstr>PowerPoint Presentation</vt:lpstr>
      <vt:lpstr>OMMPPA - 9 Safety Sensitive Categories</vt:lpstr>
      <vt:lpstr>Safety Sensitive Duties:</vt:lpstr>
      <vt:lpstr>Safety Sensitive Duties:</vt:lpstr>
      <vt:lpstr>Safety Sensitive Duties:</vt:lpstr>
      <vt:lpstr>PowerPoint Presentation</vt:lpstr>
      <vt:lpstr>PowerPoint Presentation</vt:lpstr>
      <vt:lpstr>PowerPoint Presentation</vt:lpstr>
      <vt:lpstr>JOB DESCRIPTIONS HAVE MANY FUNCTIONS</vt:lpstr>
      <vt:lpstr>Job Descriptions</vt:lpstr>
      <vt:lpstr>PowerPoint Presentation</vt:lpstr>
      <vt:lpstr>Job Description</vt:lpstr>
      <vt:lpstr>Why is this important?</vt:lpstr>
      <vt:lpstr>Suzie Paulson, General Counsel 3650 S. Boulevard Edmond, OK  73013 405-657-1444 spaulson@omag.org www.omag.org and www.omhrp.org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Paulson</dc:creator>
  <cp:lastModifiedBy>Suzanne Paulson</cp:lastModifiedBy>
  <cp:revision>3</cp:revision>
  <cp:lastPrinted>2019-09-16T20:10:22Z</cp:lastPrinted>
  <dcterms:created xsi:type="dcterms:W3CDTF">2019-09-16T19:58:52Z</dcterms:created>
  <dcterms:modified xsi:type="dcterms:W3CDTF">2019-09-16T20:10:55Z</dcterms:modified>
</cp:coreProperties>
</file>