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69" r:id="rId3"/>
    <p:sldId id="265" r:id="rId4"/>
    <p:sldId id="259" r:id="rId5"/>
    <p:sldId id="260" r:id="rId6"/>
    <p:sldId id="281" r:id="rId7"/>
    <p:sldId id="261" r:id="rId8"/>
    <p:sldId id="275" r:id="rId9"/>
    <p:sldId id="276" r:id="rId10"/>
    <p:sldId id="257" r:id="rId11"/>
    <p:sldId id="263" r:id="rId12"/>
    <p:sldId id="258" r:id="rId13"/>
    <p:sldId id="283" r:id="rId14"/>
  </p:sldIdLst>
  <p:sldSz cx="18288000" cy="10287000"/>
  <p:notesSz cx="6858000" cy="9144000"/>
  <p:embeddedFontLst>
    <p:embeddedFont>
      <p:font typeface="Antonio" panose="020B0604020202020204" charset="0"/>
      <p:regular r:id="rId16"/>
      <p:bold r:id="rId17"/>
    </p:embeddedFont>
    <p:embeddedFont>
      <p:font typeface="Antonio Light" panose="020B0604020202020204" charset="0"/>
      <p:regular r:id="rId18"/>
      <p:bold r:id="rId19"/>
    </p:embeddedFont>
    <p:embeddedFont>
      <p:font typeface="Calibri" panose="020F0502020204030204" pitchFamily="34" charset="0"/>
      <p:regular r:id="rId20"/>
      <p:bold r:id="rId21"/>
      <p:italic r:id="rId22"/>
      <p:boldItalic r:id="rId23"/>
    </p:embeddedFont>
    <p:embeddedFont>
      <p:font typeface="Raleway" pitchFamily="2" charset="0"/>
      <p:regular r:id="rId24"/>
      <p:bold r:id="rId25"/>
      <p:italic r:id="rId26"/>
      <p:boldItalic r:id="rId27"/>
    </p:embeddedFont>
    <p:embeddedFont>
      <p:font typeface="Raleway Black" pitchFamily="2" charset="0"/>
      <p:bold r:id="rId28"/>
      <p:boldItalic r:id="rId29"/>
    </p:embeddedFont>
    <p:embeddedFont>
      <p:font typeface="Verdana" panose="020B060403050404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i/Zqe5TpshHZ8PzwbyhEGX5Ic6a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9" d="100"/>
          <a:sy n="39" d="100"/>
        </p:scale>
        <p:origin x="940" y="56"/>
      </p:cViewPr>
      <p:guideLst>
        <p:guide orient="horz" pos="2160"/>
        <p:guide pos="2880"/>
      </p:guideLst>
    </p:cSldViewPr>
  </p:slideViewPr>
  <p:notesTextViewPr>
    <p:cViewPr>
      <p:scale>
        <a:sx n="3" d="2"/>
        <a:sy n="3" d="2"/>
      </p:scale>
      <p:origin x="0" y="0"/>
    </p:cViewPr>
  </p:notesTextViewPr>
  <p:sorterViewPr>
    <p:cViewPr>
      <p:scale>
        <a:sx n="74" d="100"/>
        <a:sy n="74" d="100"/>
      </p:scale>
      <p:origin x="0" y="-33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21" Type="http://schemas.openxmlformats.org/officeDocument/2006/relationships/font" Target="fonts/font6.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3" name="Google Shape;18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eef645259d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eef645259d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eef645259d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eef645259d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8549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eef645259d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9" name="Google Shape;239;g1eef645259d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0" name="Google Shape;2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Senate Bill 848</a:t>
            </a:r>
            <a:endParaRPr dirty="0"/>
          </a:p>
        </p:txBody>
      </p:sp>
      <p:sp>
        <p:nvSpPr>
          <p:cNvPr id="120" name="Google Shape;12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0" name="Google Shape;13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3" name="Google Shape;19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70654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6" name="Google Shape;16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98" name="Google Shape;29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2" name="Google Shape;31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0"/>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1"/>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1"/>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2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2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2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2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2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9"/>
          <p:cNvSpPr>
            <a:spLocks noGrp="1"/>
          </p:cNvSpPr>
          <p:nvPr>
            <p:ph type="pic" idx="2"/>
          </p:nvPr>
        </p:nvSpPr>
        <p:spPr>
          <a:xfrm>
            <a:off x="1792288" y="612775"/>
            <a:ext cx="5486400" cy="4114800"/>
          </a:xfrm>
          <a:prstGeom prst="rect">
            <a:avLst/>
          </a:prstGeom>
          <a:noFill/>
          <a:ln>
            <a:noFill/>
          </a:ln>
        </p:spPr>
      </p:sp>
      <p:sp>
        <p:nvSpPr>
          <p:cNvPr id="64" name="Google Shape;64;p2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www.warriorsrestfoundation.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mt="75000"/>
          </a:blip>
          <a:srcRect t="1509" b="20664"/>
          <a:stretch/>
        </p:blipFill>
        <p:spPr>
          <a:xfrm>
            <a:off x="0" y="0"/>
            <a:ext cx="8812086" cy="10287000"/>
          </a:xfrm>
          <a:prstGeom prst="rect">
            <a:avLst/>
          </a:prstGeom>
          <a:noFill/>
          <a:ln>
            <a:noFill/>
          </a:ln>
        </p:spPr>
      </p:pic>
      <p:pic>
        <p:nvPicPr>
          <p:cNvPr id="85" name="Google Shape;85;p1"/>
          <p:cNvPicPr preferRelativeResize="0"/>
          <p:nvPr/>
        </p:nvPicPr>
        <p:blipFill rotWithShape="1">
          <a:blip r:embed="rId4">
            <a:alphaModFix/>
          </a:blip>
          <a:srcRect l="36284"/>
          <a:stretch/>
        </p:blipFill>
        <p:spPr>
          <a:xfrm rot="-5400000">
            <a:off x="2789954" y="1028700"/>
            <a:ext cx="10287000" cy="8229600"/>
          </a:xfrm>
          <a:prstGeom prst="rect">
            <a:avLst/>
          </a:prstGeom>
          <a:noFill/>
          <a:ln>
            <a:noFill/>
          </a:ln>
        </p:spPr>
      </p:pic>
      <p:pic>
        <p:nvPicPr>
          <p:cNvPr id="86" name="Google Shape;86;p1"/>
          <p:cNvPicPr preferRelativeResize="0"/>
          <p:nvPr/>
        </p:nvPicPr>
        <p:blipFill rotWithShape="1">
          <a:blip r:embed="rId5">
            <a:alphaModFix/>
          </a:blip>
          <a:srcRect/>
          <a:stretch/>
        </p:blipFill>
        <p:spPr>
          <a:xfrm rot="-455947">
            <a:off x="15425078" y="230973"/>
            <a:ext cx="3541524" cy="727622"/>
          </a:xfrm>
          <a:prstGeom prst="rect">
            <a:avLst/>
          </a:prstGeom>
          <a:noFill/>
          <a:ln>
            <a:noFill/>
          </a:ln>
        </p:spPr>
      </p:pic>
      <p:pic>
        <p:nvPicPr>
          <p:cNvPr id="87" name="Google Shape;87;p1"/>
          <p:cNvPicPr preferRelativeResize="0"/>
          <p:nvPr/>
        </p:nvPicPr>
        <p:blipFill rotWithShape="1">
          <a:blip r:embed="rId6">
            <a:alphaModFix/>
          </a:blip>
          <a:srcRect/>
          <a:stretch/>
        </p:blipFill>
        <p:spPr>
          <a:xfrm rot="-955444">
            <a:off x="-1040790" y="8078722"/>
            <a:ext cx="5468009" cy="2714121"/>
          </a:xfrm>
          <a:prstGeom prst="rect">
            <a:avLst/>
          </a:prstGeom>
          <a:noFill/>
          <a:ln>
            <a:noFill/>
          </a:ln>
        </p:spPr>
      </p:pic>
      <p:pic>
        <p:nvPicPr>
          <p:cNvPr id="88" name="Google Shape;88;p1"/>
          <p:cNvPicPr preferRelativeResize="0"/>
          <p:nvPr/>
        </p:nvPicPr>
        <p:blipFill rotWithShape="1">
          <a:blip r:embed="rId7">
            <a:alphaModFix/>
          </a:blip>
          <a:srcRect t="9082"/>
          <a:stretch/>
        </p:blipFill>
        <p:spPr>
          <a:xfrm>
            <a:off x="11716764" y="1343027"/>
            <a:ext cx="3189883" cy="3114737"/>
          </a:xfrm>
          <a:prstGeom prst="rect">
            <a:avLst/>
          </a:prstGeom>
          <a:noFill/>
          <a:ln>
            <a:noFill/>
          </a:ln>
        </p:spPr>
      </p:pic>
      <p:pic>
        <p:nvPicPr>
          <p:cNvPr id="89" name="Google Shape;89;p1"/>
          <p:cNvPicPr preferRelativeResize="0"/>
          <p:nvPr/>
        </p:nvPicPr>
        <p:blipFill rotWithShape="1">
          <a:blip r:embed="rId8">
            <a:alphaModFix/>
          </a:blip>
          <a:srcRect l="33362" t="21543" r="6320" b="32744"/>
          <a:stretch/>
        </p:blipFill>
        <p:spPr>
          <a:xfrm>
            <a:off x="8812080" y="4457779"/>
            <a:ext cx="8999240" cy="2922926"/>
          </a:xfrm>
          <a:prstGeom prst="rect">
            <a:avLst/>
          </a:prstGeom>
          <a:noFill/>
          <a:ln>
            <a:noFill/>
          </a:ln>
        </p:spPr>
      </p:pic>
      <p:sp>
        <p:nvSpPr>
          <p:cNvPr id="90" name="Google Shape;90;p1"/>
          <p:cNvSpPr txBox="1"/>
          <p:nvPr/>
        </p:nvSpPr>
        <p:spPr>
          <a:xfrm>
            <a:off x="8713147" y="6348835"/>
            <a:ext cx="8051700" cy="923400"/>
          </a:xfrm>
          <a:prstGeom prst="rect">
            <a:avLst/>
          </a:prstGeom>
          <a:noFill/>
          <a:ln>
            <a:noFill/>
          </a:ln>
        </p:spPr>
        <p:txBody>
          <a:bodyPr spcFirstLastPara="1" wrap="square" lIns="0" tIns="0" rIns="0" bIns="0" anchor="t" anchorCtr="0">
            <a:noAutofit/>
          </a:bodyPr>
          <a:lstStyle/>
          <a:p>
            <a:pPr marL="0" marR="0" lvl="0" indent="0" algn="ctr" rtl="0">
              <a:lnSpc>
                <a:spcPct val="107716"/>
              </a:lnSpc>
              <a:spcBef>
                <a:spcPts val="0"/>
              </a:spcBef>
              <a:spcAft>
                <a:spcPts val="0"/>
              </a:spcAft>
              <a:buClr>
                <a:srgbClr val="000000"/>
              </a:buClr>
              <a:buSzPts val="6000"/>
              <a:buFont typeface="Arial"/>
              <a:buNone/>
            </a:pPr>
            <a:endParaRPr sz="6000" b="0" i="0" u="none" strike="noStrike" cap="none">
              <a:solidFill>
                <a:srgbClr val="FFFFFF"/>
              </a:solidFill>
              <a:latin typeface="Antonio Light"/>
              <a:ea typeface="Antonio Light"/>
              <a:cs typeface="Antonio Light"/>
              <a:sym typeface="Antonio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94"/>
        <p:cNvGrpSpPr/>
        <p:nvPr/>
      </p:nvGrpSpPr>
      <p:grpSpPr>
        <a:xfrm>
          <a:off x="0" y="0"/>
          <a:ext cx="0" cy="0"/>
          <a:chOff x="0" y="0"/>
          <a:chExt cx="0" cy="0"/>
        </a:xfrm>
      </p:grpSpPr>
      <p:pic>
        <p:nvPicPr>
          <p:cNvPr id="95" name="Google Shape;95;p2"/>
          <p:cNvPicPr preferRelativeResize="0"/>
          <p:nvPr/>
        </p:nvPicPr>
        <p:blipFill rotWithShape="1">
          <a:blip r:embed="rId3">
            <a:alphaModFix/>
          </a:blip>
          <a:srcRect t="18381" b="44139"/>
          <a:stretch/>
        </p:blipFill>
        <p:spPr>
          <a:xfrm>
            <a:off x="0" y="0"/>
            <a:ext cx="18288000" cy="10287000"/>
          </a:xfrm>
          <a:prstGeom prst="rect">
            <a:avLst/>
          </a:prstGeom>
          <a:noFill/>
          <a:ln>
            <a:noFill/>
          </a:ln>
        </p:spPr>
      </p:pic>
      <p:sp>
        <p:nvSpPr>
          <p:cNvPr id="96" name="Google Shape;96;p2"/>
          <p:cNvSpPr txBox="1"/>
          <p:nvPr/>
        </p:nvSpPr>
        <p:spPr>
          <a:xfrm>
            <a:off x="0" y="3360823"/>
            <a:ext cx="18288000" cy="3622505"/>
          </a:xfrm>
          <a:prstGeom prst="rect">
            <a:avLst/>
          </a:prstGeom>
          <a:noFill/>
          <a:ln>
            <a:noFill/>
          </a:ln>
        </p:spPr>
        <p:txBody>
          <a:bodyPr spcFirstLastPara="1" wrap="square" lIns="0" tIns="0" rIns="0" bIns="0" anchor="t" anchorCtr="0">
            <a:spAutoFit/>
          </a:bodyPr>
          <a:lstStyle/>
          <a:p>
            <a:pPr marL="0" marR="0" lvl="0" indent="0" algn="ctr" rtl="0">
              <a:lnSpc>
                <a:spcPct val="114001"/>
              </a:lnSpc>
              <a:spcBef>
                <a:spcPts val="0"/>
              </a:spcBef>
              <a:spcAft>
                <a:spcPts val="0"/>
              </a:spcAft>
              <a:buClr>
                <a:srgbClr val="000000"/>
              </a:buClr>
              <a:buSzPts val="11199"/>
              <a:buFont typeface="Arial"/>
              <a:buNone/>
            </a:pPr>
            <a:r>
              <a:rPr lang="en-US" sz="11199" b="0" i="0" u="none" strike="noStrike" cap="none">
                <a:solidFill>
                  <a:srgbClr val="FFFFFF"/>
                </a:solidFill>
                <a:latin typeface="Raleway Black"/>
                <a:ea typeface="Raleway Black"/>
                <a:cs typeface="Raleway Black"/>
                <a:sym typeface="Raleway Black"/>
              </a:rPr>
              <a:t>HEALING BEGINS IN</a:t>
            </a:r>
            <a:endParaRPr sz="1400" b="0" i="0" u="none" strike="noStrike" cap="none">
              <a:solidFill>
                <a:srgbClr val="000000"/>
              </a:solidFill>
              <a:latin typeface="Arial"/>
              <a:ea typeface="Arial"/>
              <a:cs typeface="Arial"/>
              <a:sym typeface="Arial"/>
            </a:endParaRPr>
          </a:p>
          <a:p>
            <a:pPr marL="0" marR="0" lvl="0" indent="0" algn="ctr" rtl="0">
              <a:lnSpc>
                <a:spcPct val="200000"/>
              </a:lnSpc>
              <a:spcBef>
                <a:spcPts val="0"/>
              </a:spcBef>
              <a:spcAft>
                <a:spcPts val="0"/>
              </a:spcAft>
              <a:buClr>
                <a:srgbClr val="000000"/>
              </a:buClr>
              <a:buSzPts val="9968"/>
              <a:buFont typeface="Arial"/>
              <a:buNone/>
            </a:pPr>
            <a:r>
              <a:rPr lang="en-US" sz="9968" b="1" i="0" u="none" strike="noStrike" cap="none">
                <a:solidFill>
                  <a:srgbClr val="D4D5D7"/>
                </a:solidFill>
                <a:latin typeface="Antonio"/>
                <a:ea typeface="Antonio"/>
                <a:cs typeface="Antonio"/>
                <a:sym typeface="Antonio"/>
              </a:rPr>
              <a:t>COURAGEOUS CONVERSATIONS</a:t>
            </a:r>
            <a:endParaRPr sz="1400" b="0" i="0" u="none" strike="noStrike" cap="none">
              <a:solidFill>
                <a:srgbClr val="000000"/>
              </a:solidFill>
              <a:latin typeface="Arial"/>
              <a:ea typeface="Arial"/>
              <a:cs typeface="Arial"/>
              <a:sym typeface="Arial"/>
            </a:endParaRPr>
          </a:p>
        </p:txBody>
      </p:sp>
      <p:cxnSp>
        <p:nvCxnSpPr>
          <p:cNvPr id="97" name="Google Shape;97;p2"/>
          <p:cNvCxnSpPr/>
          <p:nvPr/>
        </p:nvCxnSpPr>
        <p:spPr>
          <a:xfrm>
            <a:off x="2400662" y="5091112"/>
            <a:ext cx="13552148" cy="0"/>
          </a:xfrm>
          <a:prstGeom prst="straightConnector1">
            <a:avLst/>
          </a:prstGeom>
          <a:noFill/>
          <a:ln w="104775" cap="flat" cmpd="sng">
            <a:solidFill>
              <a:srgbClr val="213F9A"/>
            </a:solidFill>
            <a:prstDash val="solid"/>
            <a:round/>
            <a:headEnd type="none" w="sm" len="sm"/>
            <a:tailEnd type="none" w="sm" len="sm"/>
          </a:ln>
        </p:spPr>
      </p:cxnSp>
      <p:pic>
        <p:nvPicPr>
          <p:cNvPr id="98" name="Google Shape;98;p2"/>
          <p:cNvPicPr preferRelativeResize="0"/>
          <p:nvPr/>
        </p:nvPicPr>
        <p:blipFill rotWithShape="1">
          <a:blip r:embed="rId4">
            <a:alphaModFix/>
          </a:blip>
          <a:srcRect t="9082"/>
          <a:stretch/>
        </p:blipFill>
        <p:spPr>
          <a:xfrm>
            <a:off x="3986351" y="2"/>
            <a:ext cx="3189883" cy="3114737"/>
          </a:xfrm>
          <a:prstGeom prst="rect">
            <a:avLst/>
          </a:prstGeom>
          <a:noFill/>
          <a:ln>
            <a:noFill/>
          </a:ln>
        </p:spPr>
      </p:pic>
      <p:pic>
        <p:nvPicPr>
          <p:cNvPr id="99" name="Google Shape;99;p2"/>
          <p:cNvPicPr preferRelativeResize="0"/>
          <p:nvPr/>
        </p:nvPicPr>
        <p:blipFill rotWithShape="1">
          <a:blip r:embed="rId5">
            <a:alphaModFix/>
          </a:blip>
          <a:srcRect l="33361" t="21543" r="6321" b="32745"/>
          <a:stretch/>
        </p:blipFill>
        <p:spPr>
          <a:xfrm>
            <a:off x="7176224" y="235339"/>
            <a:ext cx="6453660" cy="209612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19"/>
          <p:cNvPicPr preferRelativeResize="0"/>
          <p:nvPr/>
        </p:nvPicPr>
        <p:blipFill rotWithShape="1">
          <a:blip r:embed="rId3">
            <a:alphaModFix/>
          </a:blip>
          <a:srcRect t="7786" b="7786"/>
          <a:stretch/>
        </p:blipFill>
        <p:spPr>
          <a:xfrm>
            <a:off x="0" y="0"/>
            <a:ext cx="18288000" cy="10287000"/>
          </a:xfrm>
          <a:prstGeom prst="rect">
            <a:avLst/>
          </a:prstGeom>
          <a:noFill/>
          <a:ln>
            <a:noFill/>
          </a:ln>
        </p:spPr>
      </p:pic>
      <p:sp>
        <p:nvSpPr>
          <p:cNvPr id="186" name="Google Shape;186;p19"/>
          <p:cNvSpPr txBox="1"/>
          <p:nvPr/>
        </p:nvSpPr>
        <p:spPr>
          <a:xfrm>
            <a:off x="2057400" y="5073174"/>
            <a:ext cx="14401800" cy="3433248"/>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2100"/>
              <a:buFont typeface="Arial"/>
              <a:buNone/>
            </a:pPr>
            <a:endParaRPr sz="1400" b="1"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15000"/>
              </a:lnSpc>
              <a:spcBef>
                <a:spcPts val="0"/>
              </a:spcBef>
              <a:spcAft>
                <a:spcPts val="0"/>
              </a:spcAft>
              <a:buClr>
                <a:srgbClr val="000000"/>
              </a:buClr>
              <a:buSzPts val="1200"/>
              <a:buFont typeface="Arial"/>
              <a:buNone/>
            </a:pPr>
            <a:r>
              <a:rPr lang="en-US" sz="6000" b="1" u="sng" dirty="0">
                <a:solidFill>
                  <a:srgbClr val="0070C0"/>
                </a:solidFill>
                <a:latin typeface="Arial" panose="020B0604020202020204" pitchFamily="34" charset="0"/>
                <a:ea typeface="Raleway"/>
                <a:cs typeface="Arial" panose="020B0604020202020204" pitchFamily="34" charset="0"/>
                <a:sym typeface="Raleway"/>
                <a:hlinkClick r:id="rId4">
                  <a:extLst>
                    <a:ext uri="{A12FA001-AC4F-418D-AE19-62706E023703}">
                      <ahyp:hlinkClr xmlns:ahyp="http://schemas.microsoft.com/office/drawing/2018/hyperlinkcolor" val="tx"/>
                    </a:ext>
                  </a:extLst>
                </a:hlinkClick>
              </a:rPr>
              <a:t>www.warriorsrestfoundation.org</a:t>
            </a:r>
            <a:endParaRPr lang="en-US" sz="6000" b="1" u="sng" dirty="0">
              <a:solidFill>
                <a:srgbClr val="0070C0"/>
              </a:solidFill>
              <a:latin typeface="Arial" panose="020B0604020202020204" pitchFamily="34" charset="0"/>
              <a:ea typeface="Raleway"/>
              <a:cs typeface="Arial" panose="020B0604020202020204" pitchFamily="34" charset="0"/>
              <a:sym typeface="Raleway"/>
            </a:endParaRPr>
          </a:p>
          <a:p>
            <a:pPr marL="0" marR="0" lvl="0" indent="0" algn="ctr" rtl="0">
              <a:lnSpc>
                <a:spcPct val="115000"/>
              </a:lnSpc>
              <a:spcBef>
                <a:spcPts val="0"/>
              </a:spcBef>
              <a:spcAft>
                <a:spcPts val="0"/>
              </a:spcAft>
              <a:buClr>
                <a:srgbClr val="000000"/>
              </a:buClr>
              <a:buSzPts val="1200"/>
              <a:buFont typeface="Arial"/>
              <a:buNone/>
            </a:pPr>
            <a:endParaRPr sz="6000" b="1" dirty="0">
              <a:solidFill>
                <a:srgbClr val="0070C0"/>
              </a:solidFill>
              <a:latin typeface="Arial" panose="020B0604020202020204" pitchFamily="34" charset="0"/>
              <a:ea typeface="Raleway"/>
              <a:cs typeface="Arial" panose="020B0604020202020204" pitchFamily="34" charset="0"/>
              <a:sym typeface="Raleway"/>
            </a:endParaRPr>
          </a:p>
          <a:p>
            <a:pPr marL="0" marR="0" lvl="0" indent="0" algn="ctr" rtl="0">
              <a:lnSpc>
                <a:spcPct val="115000"/>
              </a:lnSpc>
              <a:spcBef>
                <a:spcPts val="0"/>
              </a:spcBef>
              <a:spcAft>
                <a:spcPts val="0"/>
              </a:spcAft>
              <a:buClr>
                <a:srgbClr val="000000"/>
              </a:buClr>
              <a:buSzPts val="1200"/>
              <a:buFont typeface="Arial"/>
              <a:buNone/>
            </a:pPr>
            <a:r>
              <a:rPr lang="en-US" sz="6000" b="1" dirty="0">
                <a:solidFill>
                  <a:srgbClr val="0070C0"/>
                </a:solidFill>
                <a:latin typeface="Arial" panose="020B0604020202020204" pitchFamily="34" charset="0"/>
                <a:ea typeface="Raleway"/>
                <a:cs typeface="Arial" panose="020B0604020202020204" pitchFamily="34" charset="0"/>
                <a:sym typeface="Raleway"/>
              </a:rPr>
              <a:t>info@warriorsrestfoundation.org</a:t>
            </a:r>
            <a:endParaRPr sz="6000" b="1" dirty="0">
              <a:solidFill>
                <a:srgbClr val="0070C0"/>
              </a:solidFill>
              <a:latin typeface="Arial" panose="020B0604020202020204" pitchFamily="34" charset="0"/>
              <a:ea typeface="Raleway"/>
              <a:cs typeface="Arial" panose="020B0604020202020204" pitchFamily="34" charset="0"/>
              <a:sym typeface="Raleway"/>
            </a:endParaRPr>
          </a:p>
        </p:txBody>
      </p:sp>
      <p:pic>
        <p:nvPicPr>
          <p:cNvPr id="187" name="Google Shape;187;p19"/>
          <p:cNvPicPr preferRelativeResize="0"/>
          <p:nvPr/>
        </p:nvPicPr>
        <p:blipFill rotWithShape="1">
          <a:blip r:embed="rId5">
            <a:alphaModFix/>
          </a:blip>
          <a:srcRect/>
          <a:stretch/>
        </p:blipFill>
        <p:spPr>
          <a:xfrm>
            <a:off x="5672834" y="780331"/>
            <a:ext cx="6942316" cy="2975279"/>
          </a:xfrm>
          <a:prstGeom prst="rect">
            <a:avLst/>
          </a:prstGeom>
          <a:noFill/>
          <a:ln>
            <a:noFill/>
          </a:ln>
        </p:spPr>
      </p:pic>
      <p:sp>
        <p:nvSpPr>
          <p:cNvPr id="190" name="Google Shape;190;p19"/>
          <p:cNvSpPr txBox="1"/>
          <p:nvPr/>
        </p:nvSpPr>
        <p:spPr>
          <a:xfrm>
            <a:off x="1332314" y="3845021"/>
            <a:ext cx="15381913" cy="132340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6000" b="1" dirty="0">
                <a:solidFill>
                  <a:srgbClr val="CCCCCC"/>
                </a:solidFill>
                <a:latin typeface="Arial" panose="020B0604020202020204" pitchFamily="34" charset="0"/>
                <a:ea typeface="Book Antiqua"/>
                <a:cs typeface="Arial" panose="020B0604020202020204" pitchFamily="34" charset="0"/>
                <a:sym typeface="Book Antiqua"/>
              </a:rPr>
              <a:t>Office # 405-285-0544</a:t>
            </a:r>
            <a:endParaRPr sz="6000" b="1" dirty="0">
              <a:solidFill>
                <a:srgbClr val="CCCCCC"/>
              </a:solidFill>
              <a:latin typeface="Arial" panose="020B0604020202020204" pitchFamily="34" charset="0"/>
              <a:ea typeface="Book Antiqua"/>
              <a:cs typeface="Arial" panose="020B0604020202020204" pitchFamily="34" charset="0"/>
              <a:sym typeface="Book Antiqua"/>
            </a:endParaRPr>
          </a:p>
          <a:p>
            <a:pPr marL="0" lvl="0" indent="0" algn="l" rtl="0">
              <a:spcBef>
                <a:spcPts val="0"/>
              </a:spcBef>
              <a:spcAft>
                <a:spcPts val="0"/>
              </a:spcAft>
              <a:buNone/>
            </a:pPr>
            <a:endParaRPr dirty="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88888"/>
        </a:solidFill>
        <a:effectLst/>
      </p:bgPr>
    </p:bg>
    <p:spTree>
      <p:nvGrpSpPr>
        <p:cNvPr id="1" name="Shape 103"/>
        <p:cNvGrpSpPr/>
        <p:nvPr/>
      </p:nvGrpSpPr>
      <p:grpSpPr>
        <a:xfrm>
          <a:off x="0" y="0"/>
          <a:ext cx="0" cy="0"/>
          <a:chOff x="0" y="0"/>
          <a:chExt cx="0" cy="0"/>
        </a:xfrm>
      </p:grpSpPr>
      <p:pic>
        <p:nvPicPr>
          <p:cNvPr id="104" name="Google Shape;104;g1eef645259d_0_65"/>
          <p:cNvPicPr preferRelativeResize="0"/>
          <p:nvPr/>
        </p:nvPicPr>
        <p:blipFill>
          <a:blip r:embed="rId3">
            <a:alphaModFix/>
          </a:blip>
          <a:stretch>
            <a:fillRect/>
          </a:stretch>
        </p:blipFill>
        <p:spPr>
          <a:xfrm>
            <a:off x="166700" y="109475"/>
            <a:ext cx="2655675" cy="2852150"/>
          </a:xfrm>
          <a:prstGeom prst="rect">
            <a:avLst/>
          </a:prstGeom>
          <a:noFill/>
          <a:ln>
            <a:noFill/>
          </a:ln>
        </p:spPr>
      </p:pic>
      <p:sp>
        <p:nvSpPr>
          <p:cNvPr id="105" name="Google Shape;105;g1eef645259d_0_65"/>
          <p:cNvSpPr txBox="1"/>
          <p:nvPr/>
        </p:nvSpPr>
        <p:spPr>
          <a:xfrm>
            <a:off x="5023500" y="996900"/>
            <a:ext cx="82410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5800" b="1" dirty="0">
                <a:solidFill>
                  <a:srgbClr val="2649B3"/>
                </a:solidFill>
                <a:latin typeface="Arial" panose="020B0604020202020204" pitchFamily="34" charset="0"/>
                <a:ea typeface="Calibri"/>
                <a:cs typeface="Arial" panose="020B0604020202020204" pitchFamily="34" charset="0"/>
                <a:sym typeface="Calibri"/>
              </a:rPr>
              <a:t>WE ARE YOU</a:t>
            </a:r>
            <a:endParaRPr sz="5800" b="1" dirty="0">
              <a:solidFill>
                <a:srgbClr val="2649B3"/>
              </a:solidFill>
              <a:latin typeface="Arial" panose="020B0604020202020204" pitchFamily="34" charset="0"/>
              <a:ea typeface="Calibri"/>
              <a:cs typeface="Arial" panose="020B0604020202020204" pitchFamily="34" charset="0"/>
              <a:sym typeface="Calibri"/>
            </a:endParaRPr>
          </a:p>
        </p:txBody>
      </p:sp>
      <p:pic>
        <p:nvPicPr>
          <p:cNvPr id="106" name="Google Shape;106;g1eef645259d_0_65"/>
          <p:cNvPicPr preferRelativeResize="0"/>
          <p:nvPr/>
        </p:nvPicPr>
        <p:blipFill>
          <a:blip r:embed="rId4">
            <a:alphaModFix/>
          </a:blip>
          <a:stretch>
            <a:fillRect/>
          </a:stretch>
        </p:blipFill>
        <p:spPr>
          <a:xfrm>
            <a:off x="7547001" y="2808513"/>
            <a:ext cx="2458516" cy="3662528"/>
          </a:xfrm>
          <a:prstGeom prst="rect">
            <a:avLst/>
          </a:prstGeom>
          <a:noFill/>
          <a:ln>
            <a:noFill/>
          </a:ln>
        </p:spPr>
      </p:pic>
      <p:pic>
        <p:nvPicPr>
          <p:cNvPr id="108" name="Google Shape;108;g1eef645259d_0_65"/>
          <p:cNvPicPr preferRelativeResize="0"/>
          <p:nvPr/>
        </p:nvPicPr>
        <p:blipFill>
          <a:blip r:embed="rId5">
            <a:alphaModFix/>
          </a:blip>
          <a:stretch>
            <a:fillRect/>
          </a:stretch>
        </p:blipFill>
        <p:spPr>
          <a:xfrm>
            <a:off x="12870609" y="2808513"/>
            <a:ext cx="2886461" cy="3640967"/>
          </a:xfrm>
          <a:prstGeom prst="rect">
            <a:avLst/>
          </a:prstGeom>
          <a:noFill/>
          <a:ln>
            <a:noFill/>
          </a:ln>
        </p:spPr>
      </p:pic>
      <p:sp>
        <p:nvSpPr>
          <p:cNvPr id="111" name="Google Shape;111;g1eef645259d_0_65"/>
          <p:cNvSpPr txBox="1"/>
          <p:nvPr/>
        </p:nvSpPr>
        <p:spPr>
          <a:xfrm>
            <a:off x="1115975" y="6781700"/>
            <a:ext cx="198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12" name="Google Shape;112;g1eef645259d_0_65"/>
          <p:cNvSpPr txBox="1"/>
          <p:nvPr/>
        </p:nvSpPr>
        <p:spPr>
          <a:xfrm>
            <a:off x="1665513" y="6552775"/>
            <a:ext cx="4033157" cy="138496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b="1" dirty="0">
                <a:solidFill>
                  <a:schemeClr val="bg1"/>
                </a:solidFill>
                <a:latin typeface="Calibri"/>
                <a:ea typeface="Calibri"/>
                <a:cs typeface="Calibri"/>
                <a:sym typeface="Calibri"/>
              </a:rPr>
              <a:t>  BRETT KEY	</a:t>
            </a:r>
            <a:endParaRPr sz="3600" b="1" dirty="0">
              <a:solidFill>
                <a:schemeClr val="bg1"/>
              </a:solidFill>
              <a:latin typeface="Calibri"/>
              <a:ea typeface="Calibri"/>
              <a:cs typeface="Calibri"/>
              <a:sym typeface="Calibri"/>
            </a:endParaRPr>
          </a:p>
          <a:p>
            <a:pPr marL="0" lvl="0" indent="0" algn="ctr" rtl="0">
              <a:spcBef>
                <a:spcPts val="0"/>
              </a:spcBef>
              <a:spcAft>
                <a:spcPts val="0"/>
              </a:spcAft>
              <a:buNone/>
            </a:pPr>
            <a:endParaRPr sz="1000" b="1" dirty="0">
              <a:solidFill>
                <a:srgbClr val="2649B3"/>
              </a:solidFill>
              <a:latin typeface="Calibri"/>
              <a:ea typeface="Calibri"/>
              <a:cs typeface="Calibri"/>
              <a:sym typeface="Calibri"/>
            </a:endParaRPr>
          </a:p>
          <a:p>
            <a:pPr marL="0" lvl="0" indent="0" algn="ctr" rtl="0">
              <a:spcBef>
                <a:spcPts val="0"/>
              </a:spcBef>
              <a:spcAft>
                <a:spcPts val="0"/>
              </a:spcAft>
              <a:buNone/>
            </a:pPr>
            <a:r>
              <a:rPr lang="en-US" sz="3200" b="1" dirty="0">
                <a:solidFill>
                  <a:schemeClr val="bg1"/>
                </a:solidFill>
                <a:latin typeface="Calibri"/>
                <a:ea typeface="Calibri"/>
                <a:cs typeface="Calibri"/>
                <a:sym typeface="Calibri"/>
              </a:rPr>
              <a:t>EXECUTIVE DIRECTOR</a:t>
            </a:r>
            <a:endParaRPr sz="3200" b="1" dirty="0">
              <a:solidFill>
                <a:schemeClr val="bg1"/>
              </a:solidFill>
              <a:latin typeface="Calibri"/>
              <a:ea typeface="Calibri"/>
              <a:cs typeface="Calibri"/>
              <a:sym typeface="Calibri"/>
            </a:endParaRPr>
          </a:p>
        </p:txBody>
      </p:sp>
      <p:sp>
        <p:nvSpPr>
          <p:cNvPr id="115" name="Google Shape;115;g1eef645259d_0_65"/>
          <p:cNvSpPr txBox="1"/>
          <p:nvPr/>
        </p:nvSpPr>
        <p:spPr>
          <a:xfrm>
            <a:off x="12050486" y="6552775"/>
            <a:ext cx="4572000" cy="138496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b="1" dirty="0">
                <a:solidFill>
                  <a:schemeClr val="bg1"/>
                </a:solidFill>
                <a:latin typeface="Calibri"/>
                <a:ea typeface="Calibri"/>
                <a:cs typeface="Calibri"/>
                <a:sym typeface="Calibri"/>
              </a:rPr>
              <a:t>MARK CALHOON</a:t>
            </a:r>
            <a:endParaRPr sz="3600" b="1" dirty="0">
              <a:solidFill>
                <a:schemeClr val="bg1"/>
              </a:solidFill>
              <a:latin typeface="Calibri"/>
              <a:ea typeface="Calibri"/>
              <a:cs typeface="Calibri"/>
              <a:sym typeface="Calibri"/>
            </a:endParaRPr>
          </a:p>
          <a:p>
            <a:pPr marL="0" lvl="0" indent="0" algn="ctr" rtl="0">
              <a:spcBef>
                <a:spcPts val="0"/>
              </a:spcBef>
              <a:spcAft>
                <a:spcPts val="0"/>
              </a:spcAft>
              <a:buNone/>
            </a:pPr>
            <a:endParaRPr sz="1000" b="1" dirty="0">
              <a:solidFill>
                <a:schemeClr val="bg1"/>
              </a:solidFill>
              <a:latin typeface="Calibri"/>
              <a:ea typeface="Calibri"/>
              <a:cs typeface="Calibri"/>
              <a:sym typeface="Calibri"/>
            </a:endParaRPr>
          </a:p>
          <a:p>
            <a:pPr marL="0" lvl="0" indent="0" algn="ctr" rtl="0">
              <a:spcBef>
                <a:spcPts val="0"/>
              </a:spcBef>
              <a:spcAft>
                <a:spcPts val="0"/>
              </a:spcAft>
              <a:buNone/>
            </a:pPr>
            <a:r>
              <a:rPr lang="en-US" sz="3200" b="1" dirty="0">
                <a:solidFill>
                  <a:schemeClr val="bg1"/>
                </a:solidFill>
                <a:latin typeface="Calibri"/>
                <a:ea typeface="Calibri"/>
                <a:cs typeface="Calibri"/>
                <a:sym typeface="Calibri"/>
              </a:rPr>
              <a:t>FIRE/EMS LIAISON</a:t>
            </a:r>
            <a:endParaRPr sz="3200" b="1" dirty="0">
              <a:solidFill>
                <a:schemeClr val="bg1"/>
              </a:solidFill>
              <a:latin typeface="Calibri"/>
              <a:ea typeface="Calibri"/>
              <a:cs typeface="Calibri"/>
              <a:sym typeface="Calibri"/>
            </a:endParaRPr>
          </a:p>
        </p:txBody>
      </p:sp>
      <p:sp>
        <p:nvSpPr>
          <p:cNvPr id="117" name="Google Shape;117;g1eef645259d_0_65"/>
          <p:cNvSpPr txBox="1"/>
          <p:nvPr/>
        </p:nvSpPr>
        <p:spPr>
          <a:xfrm>
            <a:off x="608375" y="9056575"/>
            <a:ext cx="167874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400" b="1" i="1" dirty="0">
                <a:solidFill>
                  <a:srgbClr val="2649B3"/>
                </a:solidFill>
                <a:latin typeface="Calibri"/>
                <a:ea typeface="Calibri"/>
                <a:cs typeface="Calibri"/>
                <a:sym typeface="Calibri"/>
              </a:rPr>
              <a:t>HELPING FIRST RESPONDERS HEAL FROM FRONTLINE TRAUMAS</a:t>
            </a:r>
            <a:endParaRPr sz="4400" b="1" i="1" dirty="0">
              <a:solidFill>
                <a:srgbClr val="2649B3"/>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63FA1F57-47A5-7B58-5CBF-8372C7D9EEB9}"/>
              </a:ext>
            </a:extLst>
          </p:cNvPr>
          <p:cNvPicPr>
            <a:picLocks noChangeAspect="1"/>
          </p:cNvPicPr>
          <p:nvPr/>
        </p:nvPicPr>
        <p:blipFill>
          <a:blip r:embed="rId6"/>
          <a:stretch>
            <a:fillRect/>
          </a:stretch>
        </p:blipFill>
        <p:spPr>
          <a:xfrm>
            <a:off x="2223393" y="2869704"/>
            <a:ext cx="2458516" cy="3690080"/>
          </a:xfrm>
          <a:prstGeom prst="rect">
            <a:avLst/>
          </a:prstGeom>
        </p:spPr>
      </p:pic>
      <p:sp>
        <p:nvSpPr>
          <p:cNvPr id="4" name="TextBox 3">
            <a:extLst>
              <a:ext uri="{FF2B5EF4-FFF2-40B4-BE49-F238E27FC236}">
                <a16:creationId xmlns:a16="http://schemas.microsoft.com/office/drawing/2014/main" id="{3BB4AC73-D7F8-8B9F-569F-6A6B2390A88A}"/>
              </a:ext>
            </a:extLst>
          </p:cNvPr>
          <p:cNvSpPr txBox="1"/>
          <p:nvPr/>
        </p:nvSpPr>
        <p:spPr>
          <a:xfrm>
            <a:off x="6417129" y="6583469"/>
            <a:ext cx="4996542" cy="129266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FFFFFF"/>
                </a:solidFill>
                <a:effectLst/>
                <a:uLnTx/>
                <a:uFillTx/>
                <a:latin typeface="Calibri"/>
                <a:ea typeface="Calibri"/>
                <a:cs typeface="Calibri"/>
                <a:sym typeface="Calibri"/>
              </a:rPr>
              <a:t>GARY BERRYHILL</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1" i="0" u="none" strike="noStrike" kern="0" cap="none" spc="0" normalizeH="0" baseline="0" noProof="0" dirty="0">
              <a:ln>
                <a:noFill/>
              </a:ln>
              <a:solidFill>
                <a:srgbClr val="2649B3"/>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FFFFF"/>
                </a:solidFill>
                <a:effectLst/>
                <a:uLnTx/>
                <a:uFillTx/>
                <a:latin typeface="Calibri"/>
                <a:ea typeface="Calibri"/>
                <a:cs typeface="Calibri"/>
                <a:sym typeface="Calibri"/>
              </a:rPr>
              <a:t>DIRECTOR of OPERATIONS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88888"/>
        </a:solidFill>
        <a:effectLst/>
      </p:bgPr>
    </p:bg>
    <p:spTree>
      <p:nvGrpSpPr>
        <p:cNvPr id="1" name="Shape 103"/>
        <p:cNvGrpSpPr/>
        <p:nvPr/>
      </p:nvGrpSpPr>
      <p:grpSpPr>
        <a:xfrm>
          <a:off x="0" y="0"/>
          <a:ext cx="0" cy="0"/>
          <a:chOff x="0" y="0"/>
          <a:chExt cx="0" cy="0"/>
        </a:xfrm>
      </p:grpSpPr>
      <p:pic>
        <p:nvPicPr>
          <p:cNvPr id="104" name="Google Shape;104;g1eef645259d_0_65"/>
          <p:cNvPicPr preferRelativeResize="0"/>
          <p:nvPr/>
        </p:nvPicPr>
        <p:blipFill>
          <a:blip r:embed="rId3">
            <a:alphaModFix/>
          </a:blip>
          <a:stretch>
            <a:fillRect/>
          </a:stretch>
        </p:blipFill>
        <p:spPr>
          <a:xfrm>
            <a:off x="166700" y="109475"/>
            <a:ext cx="2655675" cy="2852150"/>
          </a:xfrm>
          <a:prstGeom prst="rect">
            <a:avLst/>
          </a:prstGeom>
          <a:noFill/>
          <a:ln>
            <a:noFill/>
          </a:ln>
        </p:spPr>
      </p:pic>
      <p:sp>
        <p:nvSpPr>
          <p:cNvPr id="105" name="Google Shape;105;g1eef645259d_0_65"/>
          <p:cNvSpPr txBox="1"/>
          <p:nvPr/>
        </p:nvSpPr>
        <p:spPr>
          <a:xfrm>
            <a:off x="5023500" y="996900"/>
            <a:ext cx="82410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5800" b="1" dirty="0">
                <a:solidFill>
                  <a:srgbClr val="2649B3"/>
                </a:solidFill>
                <a:latin typeface="Arial" panose="020B0604020202020204" pitchFamily="34" charset="0"/>
                <a:ea typeface="Calibri"/>
                <a:cs typeface="Arial" panose="020B0604020202020204" pitchFamily="34" charset="0"/>
                <a:sym typeface="Calibri"/>
              </a:rPr>
              <a:t>WE ARE YOU</a:t>
            </a:r>
            <a:endParaRPr sz="5800" b="1" dirty="0">
              <a:solidFill>
                <a:srgbClr val="2649B3"/>
              </a:solidFill>
              <a:latin typeface="Arial" panose="020B0604020202020204" pitchFamily="34" charset="0"/>
              <a:ea typeface="Calibri"/>
              <a:cs typeface="Arial" panose="020B0604020202020204" pitchFamily="34" charset="0"/>
              <a:sym typeface="Calibri"/>
            </a:endParaRPr>
          </a:p>
        </p:txBody>
      </p:sp>
      <p:pic>
        <p:nvPicPr>
          <p:cNvPr id="107" name="Google Shape;107;g1eef645259d_0_65"/>
          <p:cNvPicPr preferRelativeResize="0"/>
          <p:nvPr/>
        </p:nvPicPr>
        <p:blipFill>
          <a:blip r:embed="rId4">
            <a:alphaModFix/>
          </a:blip>
          <a:stretch>
            <a:fillRect/>
          </a:stretch>
        </p:blipFill>
        <p:spPr>
          <a:xfrm>
            <a:off x="2088031" y="2667901"/>
            <a:ext cx="2538946" cy="3564325"/>
          </a:xfrm>
          <a:prstGeom prst="rect">
            <a:avLst/>
          </a:prstGeom>
          <a:noFill/>
          <a:ln>
            <a:noFill/>
          </a:ln>
        </p:spPr>
      </p:pic>
      <p:pic>
        <p:nvPicPr>
          <p:cNvPr id="109" name="Google Shape;109;g1eef645259d_0_65"/>
          <p:cNvPicPr preferRelativeResize="0"/>
          <p:nvPr/>
        </p:nvPicPr>
        <p:blipFill>
          <a:blip r:embed="rId5">
            <a:alphaModFix/>
          </a:blip>
          <a:stretch>
            <a:fillRect/>
          </a:stretch>
        </p:blipFill>
        <p:spPr>
          <a:xfrm>
            <a:off x="8074625" y="2667901"/>
            <a:ext cx="2538946" cy="3564325"/>
          </a:xfrm>
          <a:prstGeom prst="rect">
            <a:avLst/>
          </a:prstGeom>
          <a:noFill/>
          <a:ln>
            <a:noFill/>
          </a:ln>
        </p:spPr>
      </p:pic>
      <p:pic>
        <p:nvPicPr>
          <p:cNvPr id="110" name="Google Shape;110;g1eef645259d_0_65"/>
          <p:cNvPicPr preferRelativeResize="0"/>
          <p:nvPr/>
        </p:nvPicPr>
        <p:blipFill>
          <a:blip r:embed="rId6">
            <a:alphaModFix/>
          </a:blip>
          <a:stretch>
            <a:fillRect/>
          </a:stretch>
        </p:blipFill>
        <p:spPr>
          <a:xfrm>
            <a:off x="13836065" y="2667901"/>
            <a:ext cx="2770092" cy="3564325"/>
          </a:xfrm>
          <a:prstGeom prst="rect">
            <a:avLst/>
          </a:prstGeom>
          <a:noFill/>
          <a:ln>
            <a:noFill/>
          </a:ln>
        </p:spPr>
      </p:pic>
      <p:sp>
        <p:nvSpPr>
          <p:cNvPr id="111" name="Google Shape;111;g1eef645259d_0_65"/>
          <p:cNvSpPr txBox="1"/>
          <p:nvPr/>
        </p:nvSpPr>
        <p:spPr>
          <a:xfrm>
            <a:off x="1115975" y="6781700"/>
            <a:ext cx="198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13" name="Google Shape;113;g1eef645259d_0_65"/>
          <p:cNvSpPr txBox="1"/>
          <p:nvPr/>
        </p:nvSpPr>
        <p:spPr>
          <a:xfrm>
            <a:off x="1115975" y="6552775"/>
            <a:ext cx="5203182" cy="138496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b="1" dirty="0">
                <a:solidFill>
                  <a:schemeClr val="bg1"/>
                </a:solidFill>
                <a:latin typeface="Calibri"/>
                <a:ea typeface="Calibri"/>
                <a:cs typeface="Calibri"/>
                <a:sym typeface="Calibri"/>
              </a:rPr>
              <a:t>Dr. KATHY THOMAS, PhD</a:t>
            </a:r>
            <a:endParaRPr sz="3600" b="1" dirty="0">
              <a:solidFill>
                <a:schemeClr val="bg1"/>
              </a:solidFill>
              <a:latin typeface="Calibri"/>
              <a:ea typeface="Calibri"/>
              <a:cs typeface="Calibri"/>
              <a:sym typeface="Calibri"/>
            </a:endParaRPr>
          </a:p>
          <a:p>
            <a:pPr marL="0" lvl="0" indent="0" algn="ctr" rtl="0">
              <a:spcBef>
                <a:spcPts val="0"/>
              </a:spcBef>
              <a:spcAft>
                <a:spcPts val="0"/>
              </a:spcAft>
              <a:buNone/>
            </a:pPr>
            <a:endParaRPr sz="1000" b="1" dirty="0">
              <a:solidFill>
                <a:srgbClr val="2649B3"/>
              </a:solidFill>
              <a:latin typeface="Calibri"/>
              <a:ea typeface="Calibri"/>
              <a:cs typeface="Calibri"/>
              <a:sym typeface="Calibri"/>
            </a:endParaRPr>
          </a:p>
          <a:p>
            <a:pPr marL="0" lvl="0" indent="0" algn="ctr" rtl="0">
              <a:spcBef>
                <a:spcPts val="0"/>
              </a:spcBef>
              <a:spcAft>
                <a:spcPts val="0"/>
              </a:spcAft>
              <a:buNone/>
            </a:pPr>
            <a:r>
              <a:rPr lang="en-US" sz="3200" b="1" dirty="0">
                <a:solidFill>
                  <a:schemeClr val="bg1"/>
                </a:solidFill>
                <a:latin typeface="Calibri"/>
                <a:ea typeface="Calibri"/>
                <a:cs typeface="Calibri"/>
                <a:sym typeface="Calibri"/>
              </a:rPr>
              <a:t>CLINICAL DIRECTOR</a:t>
            </a:r>
            <a:endParaRPr sz="3200" b="1" dirty="0">
              <a:solidFill>
                <a:schemeClr val="bg1"/>
              </a:solidFill>
              <a:latin typeface="Calibri"/>
              <a:ea typeface="Calibri"/>
              <a:cs typeface="Calibri"/>
              <a:sym typeface="Calibri"/>
            </a:endParaRPr>
          </a:p>
        </p:txBody>
      </p:sp>
      <p:sp>
        <p:nvSpPr>
          <p:cNvPr id="114" name="Google Shape;114;g1eef645259d_0_65"/>
          <p:cNvSpPr txBox="1"/>
          <p:nvPr/>
        </p:nvSpPr>
        <p:spPr>
          <a:xfrm>
            <a:off x="7168243" y="6552775"/>
            <a:ext cx="4261757" cy="236984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b="1" dirty="0">
                <a:solidFill>
                  <a:schemeClr val="bg1"/>
                </a:solidFill>
                <a:latin typeface="Calibri"/>
                <a:ea typeface="Calibri"/>
                <a:cs typeface="Calibri"/>
                <a:sym typeface="Calibri"/>
              </a:rPr>
              <a:t>JILL NEWMAN, LPC-S</a:t>
            </a:r>
            <a:endParaRPr sz="3600" b="1" dirty="0">
              <a:solidFill>
                <a:schemeClr val="bg1"/>
              </a:solidFill>
              <a:latin typeface="Calibri"/>
              <a:ea typeface="Calibri"/>
              <a:cs typeface="Calibri"/>
              <a:sym typeface="Calibri"/>
            </a:endParaRPr>
          </a:p>
          <a:p>
            <a:pPr marL="0" lvl="0" indent="0" algn="ctr" rtl="0">
              <a:spcBef>
                <a:spcPts val="0"/>
              </a:spcBef>
              <a:spcAft>
                <a:spcPts val="0"/>
              </a:spcAft>
              <a:buNone/>
            </a:pPr>
            <a:endParaRPr sz="1000" b="1" dirty="0">
              <a:solidFill>
                <a:schemeClr val="bg1"/>
              </a:solidFill>
              <a:latin typeface="Calibri"/>
              <a:ea typeface="Calibri"/>
              <a:cs typeface="Calibri"/>
              <a:sym typeface="Calibri"/>
            </a:endParaRPr>
          </a:p>
          <a:p>
            <a:pPr marL="0" lvl="0" indent="0" algn="ctr" rtl="0">
              <a:spcBef>
                <a:spcPts val="0"/>
              </a:spcBef>
              <a:spcAft>
                <a:spcPts val="0"/>
              </a:spcAft>
              <a:buNone/>
            </a:pPr>
            <a:r>
              <a:rPr lang="en-US" sz="3200" b="1" dirty="0">
                <a:solidFill>
                  <a:schemeClr val="bg1"/>
                </a:solidFill>
                <a:latin typeface="Calibri"/>
                <a:ea typeface="Calibri"/>
                <a:cs typeface="Calibri"/>
                <a:sym typeface="Calibri"/>
              </a:rPr>
              <a:t>DIRECTOR of EDUCATION and OUTREACH</a:t>
            </a:r>
            <a:endParaRPr sz="3200" b="1" dirty="0">
              <a:solidFill>
                <a:schemeClr val="bg1"/>
              </a:solidFill>
              <a:latin typeface="Calibri"/>
              <a:ea typeface="Calibri"/>
              <a:cs typeface="Calibri"/>
              <a:sym typeface="Calibri"/>
            </a:endParaRPr>
          </a:p>
        </p:txBody>
      </p:sp>
      <p:sp>
        <p:nvSpPr>
          <p:cNvPr id="116" name="Google Shape;116;g1eef645259d_0_65"/>
          <p:cNvSpPr txBox="1"/>
          <p:nvPr/>
        </p:nvSpPr>
        <p:spPr>
          <a:xfrm>
            <a:off x="12540344" y="6552775"/>
            <a:ext cx="5372100" cy="187740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b="1" dirty="0">
                <a:solidFill>
                  <a:schemeClr val="bg1"/>
                </a:solidFill>
                <a:latin typeface="Calibri"/>
                <a:ea typeface="Calibri"/>
                <a:cs typeface="Calibri"/>
                <a:sym typeface="Calibri"/>
              </a:rPr>
              <a:t>Dr. JAY DAWES, PhD</a:t>
            </a:r>
            <a:endParaRPr sz="3600" b="1" dirty="0">
              <a:solidFill>
                <a:schemeClr val="bg1"/>
              </a:solidFill>
              <a:latin typeface="Calibri"/>
              <a:ea typeface="Calibri"/>
              <a:cs typeface="Calibri"/>
              <a:sym typeface="Calibri"/>
            </a:endParaRPr>
          </a:p>
          <a:p>
            <a:pPr marL="0" lvl="0" indent="0" algn="ctr" rtl="0">
              <a:spcBef>
                <a:spcPts val="0"/>
              </a:spcBef>
              <a:spcAft>
                <a:spcPts val="0"/>
              </a:spcAft>
              <a:buNone/>
            </a:pPr>
            <a:endParaRPr sz="1000" b="1" dirty="0">
              <a:solidFill>
                <a:schemeClr val="bg1"/>
              </a:solidFill>
              <a:latin typeface="Calibri"/>
              <a:ea typeface="Calibri"/>
              <a:cs typeface="Calibri"/>
              <a:sym typeface="Calibri"/>
            </a:endParaRPr>
          </a:p>
          <a:p>
            <a:pPr marL="0" lvl="0" indent="0" algn="ctr" rtl="0">
              <a:spcBef>
                <a:spcPts val="0"/>
              </a:spcBef>
              <a:spcAft>
                <a:spcPts val="0"/>
              </a:spcAft>
              <a:buNone/>
            </a:pPr>
            <a:r>
              <a:rPr lang="en-US" sz="3200" b="1" dirty="0">
                <a:solidFill>
                  <a:schemeClr val="bg1"/>
                </a:solidFill>
                <a:latin typeface="Calibri"/>
                <a:ea typeface="Calibri"/>
                <a:cs typeface="Calibri"/>
                <a:sym typeface="Calibri"/>
              </a:rPr>
              <a:t>DIRECTOR of WELLNESS and PHYSICAL FITNESS</a:t>
            </a:r>
            <a:endParaRPr sz="3200" b="1" dirty="0">
              <a:solidFill>
                <a:schemeClr val="bg1"/>
              </a:solidFill>
              <a:latin typeface="Calibri"/>
              <a:ea typeface="Calibri"/>
              <a:cs typeface="Calibri"/>
              <a:sym typeface="Calibri"/>
            </a:endParaRPr>
          </a:p>
        </p:txBody>
      </p:sp>
      <p:sp>
        <p:nvSpPr>
          <p:cNvPr id="117" name="Google Shape;117;g1eef645259d_0_65"/>
          <p:cNvSpPr txBox="1"/>
          <p:nvPr/>
        </p:nvSpPr>
        <p:spPr>
          <a:xfrm>
            <a:off x="608375" y="9056575"/>
            <a:ext cx="167874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400" b="1" i="1" dirty="0">
                <a:solidFill>
                  <a:srgbClr val="2649B3"/>
                </a:solidFill>
                <a:latin typeface="Calibri"/>
                <a:ea typeface="Calibri"/>
                <a:cs typeface="Calibri"/>
                <a:sym typeface="Calibri"/>
              </a:rPr>
              <a:t>HELPING FIRST RESPONDERS HEAL FROM FRONTLINE TRAUMAS</a:t>
            </a:r>
            <a:endParaRPr sz="4400" b="1" i="1" dirty="0">
              <a:solidFill>
                <a:srgbClr val="2649B3"/>
              </a:solidFill>
              <a:latin typeface="Calibri"/>
              <a:ea typeface="Calibri"/>
              <a:cs typeface="Calibri"/>
              <a:sym typeface="Calibri"/>
            </a:endParaRPr>
          </a:p>
        </p:txBody>
      </p:sp>
    </p:spTree>
    <p:extLst>
      <p:ext uri="{BB962C8B-B14F-4D97-AF65-F5344CB8AC3E}">
        <p14:creationId xmlns:p14="http://schemas.microsoft.com/office/powerpoint/2010/main" val="2339942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g1eef645259d_0_9"/>
          <p:cNvPicPr preferRelativeResize="0"/>
          <p:nvPr/>
        </p:nvPicPr>
        <p:blipFill rotWithShape="1">
          <a:blip r:embed="rId3">
            <a:alphaModFix/>
          </a:blip>
          <a:srcRect t="7862" b="7870"/>
          <a:stretch/>
        </p:blipFill>
        <p:spPr>
          <a:xfrm>
            <a:off x="0" y="0"/>
            <a:ext cx="18288000" cy="10286998"/>
          </a:xfrm>
          <a:prstGeom prst="rect">
            <a:avLst/>
          </a:prstGeom>
          <a:noFill/>
          <a:ln>
            <a:noFill/>
          </a:ln>
        </p:spPr>
      </p:pic>
      <p:grpSp>
        <p:nvGrpSpPr>
          <p:cNvPr id="242" name="Google Shape;242;g1eef645259d_0_9"/>
          <p:cNvGrpSpPr/>
          <p:nvPr/>
        </p:nvGrpSpPr>
        <p:grpSpPr>
          <a:xfrm>
            <a:off x="-403426" y="2506547"/>
            <a:ext cx="19148765" cy="5130394"/>
            <a:chOff x="0" y="-85725"/>
            <a:chExt cx="5043263" cy="1351206"/>
          </a:xfrm>
        </p:grpSpPr>
        <p:sp>
          <p:nvSpPr>
            <p:cNvPr id="243" name="Google Shape;243;g1eef645259d_0_9"/>
            <p:cNvSpPr/>
            <p:nvPr/>
          </p:nvSpPr>
          <p:spPr>
            <a:xfrm>
              <a:off x="0" y="0"/>
              <a:ext cx="5043263" cy="1265481"/>
            </a:xfrm>
            <a:custGeom>
              <a:avLst/>
              <a:gdLst/>
              <a:ahLst/>
              <a:cxnLst/>
              <a:rect l="l" t="t" r="r" b="b"/>
              <a:pathLst>
                <a:path w="5043263" h="1265481" extrusionOk="0">
                  <a:moveTo>
                    <a:pt x="0" y="0"/>
                  </a:moveTo>
                  <a:lnTo>
                    <a:pt x="5043263" y="0"/>
                  </a:lnTo>
                  <a:lnTo>
                    <a:pt x="5043263" y="1265481"/>
                  </a:lnTo>
                  <a:lnTo>
                    <a:pt x="0" y="1265481"/>
                  </a:lnTo>
                  <a:close/>
                </a:path>
              </a:pathLst>
            </a:custGeom>
            <a:solidFill>
              <a:srgbClr val="000000"/>
            </a:solidFill>
            <a:ln>
              <a:noFill/>
            </a:ln>
          </p:spPr>
        </p:sp>
        <p:sp>
          <p:nvSpPr>
            <p:cNvPr id="244" name="Google Shape;244;g1eef645259d_0_9"/>
            <p:cNvSpPr txBox="1"/>
            <p:nvPr/>
          </p:nvSpPr>
          <p:spPr>
            <a:xfrm>
              <a:off x="0" y="-85725"/>
              <a:ext cx="812700" cy="898500"/>
            </a:xfrm>
            <a:prstGeom prst="rect">
              <a:avLst/>
            </a:prstGeom>
            <a:noFill/>
            <a:ln>
              <a:noFill/>
            </a:ln>
          </p:spPr>
          <p:txBody>
            <a:bodyPr spcFirstLastPara="1" wrap="square" lIns="50800" tIns="50800" rIns="50800" bIns="50800" anchor="ctr" anchorCtr="0">
              <a:noAutofit/>
            </a:bodyPr>
            <a:lstStyle/>
            <a:p>
              <a:pPr marL="0" marR="0" lvl="0" indent="0" algn="ctr" rtl="0">
                <a:lnSpc>
                  <a:spcPct val="2083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45" name="Google Shape;245;g1eef645259d_0_9"/>
          <p:cNvSpPr txBox="1"/>
          <p:nvPr/>
        </p:nvSpPr>
        <p:spPr>
          <a:xfrm>
            <a:off x="996043" y="3494314"/>
            <a:ext cx="16410214" cy="2585323"/>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3100"/>
              <a:buFont typeface="Arial"/>
              <a:buNone/>
            </a:pPr>
            <a:r>
              <a:rPr lang="en-US" sz="4000" b="1" i="0" u="none" strike="noStrike" cap="none" dirty="0">
                <a:solidFill>
                  <a:srgbClr val="FFFFFF"/>
                </a:solidFill>
                <a:latin typeface="Arial" panose="020B0604020202020204" pitchFamily="34" charset="0"/>
                <a:ea typeface="Raleway"/>
                <a:cs typeface="Arial" panose="020B0604020202020204" pitchFamily="34" charset="0"/>
                <a:sym typeface="Raleway"/>
              </a:rPr>
              <a:t>Empowering Resilience in First Responders and their Families</a:t>
            </a:r>
            <a:r>
              <a:rPr lang="en-US" sz="4000" dirty="0">
                <a:latin typeface="Arial" panose="020B0604020202020204" pitchFamily="34" charset="0"/>
                <a:ea typeface="Raleway"/>
                <a:cs typeface="Arial" panose="020B0604020202020204" pitchFamily="34" charset="0"/>
              </a:rPr>
              <a:t> </a:t>
            </a:r>
            <a:r>
              <a:rPr lang="en-US" sz="4000" b="1" i="0" u="none" strike="noStrike" cap="none" dirty="0">
                <a:solidFill>
                  <a:srgbClr val="FFFFFF"/>
                </a:solidFill>
                <a:latin typeface="Arial" panose="020B0604020202020204" pitchFamily="34" charset="0"/>
                <a:ea typeface="Raleway"/>
                <a:cs typeface="Arial" panose="020B0604020202020204" pitchFamily="34" charset="0"/>
                <a:sym typeface="Raleway"/>
              </a:rPr>
              <a:t>to foster the ability to develop better Health and Mental Wellness in their </a:t>
            </a:r>
            <a:r>
              <a:rPr lang="en-US" sz="4000" b="1" dirty="0">
                <a:solidFill>
                  <a:srgbClr val="FFFFFF"/>
                </a:solidFill>
                <a:latin typeface="Arial" panose="020B0604020202020204" pitchFamily="34" charset="0"/>
                <a:ea typeface="Raleway"/>
                <a:cs typeface="Arial" panose="020B0604020202020204" pitchFamily="34" charset="0"/>
                <a:sym typeface="Raleway"/>
              </a:rPr>
              <a:t>P</a:t>
            </a:r>
            <a:r>
              <a:rPr lang="en-US" sz="4000" b="1" i="0" u="none" strike="noStrike" cap="none" dirty="0">
                <a:solidFill>
                  <a:srgbClr val="FFFFFF"/>
                </a:solidFill>
                <a:latin typeface="Arial" panose="020B0604020202020204" pitchFamily="34" charset="0"/>
                <a:ea typeface="Raleway"/>
                <a:cs typeface="Arial" panose="020B0604020202020204" pitchFamily="34" charset="0"/>
                <a:sym typeface="Raleway"/>
              </a:rPr>
              <a:t>rofessional as well as Personal lives. </a:t>
            </a:r>
            <a:endParaRPr sz="4000" b="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246" name="Google Shape;246;g1eef645259d_0_9"/>
          <p:cNvSpPr txBox="1"/>
          <p:nvPr/>
        </p:nvSpPr>
        <p:spPr>
          <a:xfrm>
            <a:off x="6711043" y="942975"/>
            <a:ext cx="5845628" cy="1292662"/>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4400"/>
              <a:buFont typeface="Arial"/>
              <a:buNone/>
            </a:pPr>
            <a:r>
              <a:rPr lang="en-US" sz="6000" b="1" i="0" u="none" strike="noStrike" cap="none" dirty="0">
                <a:solidFill>
                  <a:srgbClr val="000000"/>
                </a:solidFill>
                <a:latin typeface="Arial" panose="020B0604020202020204" pitchFamily="34" charset="0"/>
                <a:ea typeface="Raleway"/>
                <a:cs typeface="Arial" panose="020B0604020202020204" pitchFamily="34" charset="0"/>
                <a:sym typeface="Raleway"/>
              </a:rPr>
              <a:t>OUR MISSION </a:t>
            </a:r>
            <a:endParaRPr sz="6000" b="1" i="0" u="none" strike="noStrike" cap="none" dirty="0">
              <a:solidFill>
                <a:srgbClr val="000000"/>
              </a:solidFill>
              <a:latin typeface="Arial" panose="020B0604020202020204" pitchFamily="34" charset="0"/>
              <a:cs typeface="Arial" panose="020B0604020202020204" pitchFamily="34" charset="0"/>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4"/>
          <p:cNvPicPr preferRelativeResize="0"/>
          <p:nvPr/>
        </p:nvPicPr>
        <p:blipFill rotWithShape="1">
          <a:blip r:embed="rId3">
            <a:alphaModFix amt="50000"/>
          </a:blip>
          <a:srcRect t="6841" b="6840"/>
          <a:stretch/>
        </p:blipFill>
        <p:spPr>
          <a:xfrm>
            <a:off x="0" y="0"/>
            <a:ext cx="18288000" cy="10287000"/>
          </a:xfrm>
          <a:prstGeom prst="rect">
            <a:avLst/>
          </a:prstGeom>
          <a:noFill/>
          <a:ln>
            <a:noFill/>
          </a:ln>
        </p:spPr>
      </p:pic>
      <p:grpSp>
        <p:nvGrpSpPr>
          <p:cNvPr id="203" name="Google Shape;203;p4"/>
          <p:cNvGrpSpPr/>
          <p:nvPr/>
        </p:nvGrpSpPr>
        <p:grpSpPr>
          <a:xfrm>
            <a:off x="-403426" y="2506549"/>
            <a:ext cx="19148637" cy="5130360"/>
            <a:chOff x="0" y="-85725"/>
            <a:chExt cx="5043263" cy="1351206"/>
          </a:xfrm>
        </p:grpSpPr>
        <p:sp>
          <p:nvSpPr>
            <p:cNvPr id="204" name="Google Shape;204;p4"/>
            <p:cNvSpPr/>
            <p:nvPr/>
          </p:nvSpPr>
          <p:spPr>
            <a:xfrm>
              <a:off x="0" y="0"/>
              <a:ext cx="5043263" cy="1265481"/>
            </a:xfrm>
            <a:custGeom>
              <a:avLst/>
              <a:gdLst/>
              <a:ahLst/>
              <a:cxnLst/>
              <a:rect l="l" t="t" r="r" b="b"/>
              <a:pathLst>
                <a:path w="5043263" h="1265481" extrusionOk="0">
                  <a:moveTo>
                    <a:pt x="0" y="0"/>
                  </a:moveTo>
                  <a:lnTo>
                    <a:pt x="5043263" y="0"/>
                  </a:lnTo>
                  <a:lnTo>
                    <a:pt x="5043263" y="1265481"/>
                  </a:lnTo>
                  <a:lnTo>
                    <a:pt x="0" y="1265481"/>
                  </a:lnTo>
                  <a:close/>
                </a:path>
              </a:pathLst>
            </a:custGeom>
            <a:solidFill>
              <a:srgbClr val="000000"/>
            </a:solidFill>
            <a:ln>
              <a:noFill/>
            </a:ln>
          </p:spPr>
        </p:sp>
        <p:sp>
          <p:nvSpPr>
            <p:cNvPr id="205" name="Google Shape;205;p4"/>
            <p:cNvSpPr txBox="1"/>
            <p:nvPr/>
          </p:nvSpPr>
          <p:spPr>
            <a:xfrm>
              <a:off x="0" y="-85725"/>
              <a:ext cx="812800" cy="898525"/>
            </a:xfrm>
            <a:prstGeom prst="rect">
              <a:avLst/>
            </a:prstGeom>
            <a:noFill/>
            <a:ln>
              <a:noFill/>
            </a:ln>
          </p:spPr>
          <p:txBody>
            <a:bodyPr spcFirstLastPara="1" wrap="square" lIns="50800" tIns="50800" rIns="50800" bIns="50800" anchor="ctr" anchorCtr="0">
              <a:noAutofit/>
            </a:bodyPr>
            <a:lstStyle/>
            <a:p>
              <a:pPr marL="0" marR="0" lvl="0" indent="0" algn="ctr" rtl="0">
                <a:lnSpc>
                  <a:spcPct val="2083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06" name="Google Shape;206;p4"/>
          <p:cNvSpPr txBox="1"/>
          <p:nvPr/>
        </p:nvSpPr>
        <p:spPr>
          <a:xfrm>
            <a:off x="359229" y="2832036"/>
            <a:ext cx="17389928" cy="4245586"/>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Clr>
                <a:srgbClr val="000000"/>
              </a:buClr>
              <a:buSzPts val="4286"/>
              <a:buFont typeface="Arial"/>
              <a:buNone/>
            </a:pPr>
            <a:r>
              <a:rPr lang="en-US" sz="4400" b="1" i="0" u="none" strike="noStrike" cap="none" dirty="0">
                <a:solidFill>
                  <a:schemeClr val="bg1"/>
                </a:solidFill>
                <a:latin typeface="+mn-lt"/>
                <a:ea typeface="Raleway"/>
                <a:cs typeface="Raleway"/>
                <a:sym typeface="Raleway"/>
              </a:rPr>
              <a:t>HEALING THE HUMAN BEHIND THE FIRST</a:t>
            </a:r>
            <a:r>
              <a:rPr lang="en-US" sz="4400" b="1" dirty="0">
                <a:solidFill>
                  <a:schemeClr val="bg1"/>
                </a:solidFill>
                <a:latin typeface="+mn-lt"/>
                <a:ea typeface="Raleway"/>
                <a:cs typeface="Raleway"/>
                <a:sym typeface="Raleway"/>
              </a:rPr>
              <a:t> RESPONDER</a:t>
            </a:r>
            <a:r>
              <a:rPr lang="en-US" sz="4400" b="1" i="0" u="none" strike="noStrike" cap="none" dirty="0">
                <a:solidFill>
                  <a:schemeClr val="bg1"/>
                </a:solidFill>
                <a:latin typeface="+mn-lt"/>
                <a:ea typeface="Raleway"/>
                <a:cs typeface="Raleway"/>
                <a:sym typeface="Raleway"/>
              </a:rPr>
              <a:t> IMAGE </a:t>
            </a:r>
            <a:endParaRPr sz="4400" b="0" i="0" u="none" strike="noStrike" cap="none" dirty="0">
              <a:solidFill>
                <a:schemeClr val="bg1"/>
              </a:solidFill>
              <a:latin typeface="+mn-lt"/>
              <a:ea typeface="Arial"/>
              <a:cs typeface="Arial"/>
              <a:sym typeface="Arial"/>
            </a:endParaRPr>
          </a:p>
          <a:p>
            <a:pPr marL="0" marR="0" lvl="0" indent="0" algn="ctr" rtl="0">
              <a:lnSpc>
                <a:spcPct val="90527"/>
              </a:lnSpc>
              <a:spcBef>
                <a:spcPts val="0"/>
              </a:spcBef>
              <a:spcAft>
                <a:spcPts val="0"/>
              </a:spcAft>
              <a:buClr>
                <a:srgbClr val="000000"/>
              </a:buClr>
              <a:buSzPts val="4286"/>
              <a:buFont typeface="Arial"/>
              <a:buNone/>
            </a:pPr>
            <a:endParaRPr sz="1000" b="1" i="0" u="none" strike="noStrike" cap="none" dirty="0">
              <a:solidFill>
                <a:srgbClr val="213F9A"/>
              </a:solidFill>
              <a:latin typeface="+mn-lt"/>
              <a:ea typeface="Raleway"/>
              <a:cs typeface="Raleway"/>
              <a:sym typeface="Raleway"/>
            </a:endParaRPr>
          </a:p>
          <a:p>
            <a:pPr marL="0" marR="0" lvl="0" indent="0" algn="ctr" rtl="0">
              <a:lnSpc>
                <a:spcPct val="150038"/>
              </a:lnSpc>
              <a:spcBef>
                <a:spcPts val="0"/>
              </a:spcBef>
              <a:spcAft>
                <a:spcPts val="0"/>
              </a:spcAft>
              <a:buClr>
                <a:srgbClr val="000000"/>
              </a:buClr>
              <a:buSzPts val="2586"/>
              <a:buFont typeface="Arial"/>
              <a:buNone/>
            </a:pPr>
            <a:r>
              <a:rPr lang="en-US" sz="3600" b="1" i="0" u="none" strike="noStrike" cap="none" dirty="0">
                <a:solidFill>
                  <a:schemeClr val="bg1"/>
                </a:solidFill>
                <a:latin typeface="+mn-lt"/>
                <a:ea typeface="Raleway"/>
                <a:cs typeface="Arial" panose="020B0604020202020204" pitchFamily="34" charset="0"/>
                <a:sym typeface="Raleway"/>
              </a:rPr>
              <a:t>First Responders don’t simply “get over” the </a:t>
            </a:r>
            <a:r>
              <a:rPr lang="en-US" sz="3600" b="1" dirty="0">
                <a:solidFill>
                  <a:schemeClr val="bg1"/>
                </a:solidFill>
                <a:latin typeface="+mn-lt"/>
                <a:ea typeface="Raleway"/>
                <a:cs typeface="Arial" panose="020B0604020202020204" pitchFamily="34" charset="0"/>
                <a:sym typeface="Raleway"/>
              </a:rPr>
              <a:t>T</a:t>
            </a:r>
            <a:r>
              <a:rPr lang="en-US" sz="3600" b="1" i="0" u="none" strike="noStrike" cap="none" dirty="0">
                <a:solidFill>
                  <a:schemeClr val="bg1"/>
                </a:solidFill>
                <a:latin typeface="+mn-lt"/>
                <a:ea typeface="Raleway"/>
                <a:cs typeface="Arial" panose="020B0604020202020204" pitchFamily="34" charset="0"/>
                <a:sym typeface="Raleway"/>
              </a:rPr>
              <a:t>rauma they encounter throughout the course of their career.  Warrior's Rest Foundation is giving them the tools to work through the </a:t>
            </a:r>
            <a:r>
              <a:rPr lang="en-US" sz="3600" b="1" dirty="0">
                <a:solidFill>
                  <a:schemeClr val="bg1"/>
                </a:solidFill>
                <a:latin typeface="+mn-lt"/>
                <a:ea typeface="Raleway"/>
                <a:cs typeface="Arial" panose="020B0604020202020204" pitchFamily="34" charset="0"/>
                <a:sym typeface="Raleway"/>
              </a:rPr>
              <a:t>Trauma</a:t>
            </a:r>
            <a:r>
              <a:rPr lang="en-US" sz="3600" b="1" i="0" u="none" strike="noStrike" cap="none" dirty="0">
                <a:solidFill>
                  <a:schemeClr val="bg1"/>
                </a:solidFill>
                <a:latin typeface="+mn-lt"/>
                <a:ea typeface="Raleway"/>
                <a:cs typeface="Arial" panose="020B0604020202020204" pitchFamily="34" charset="0"/>
                <a:sym typeface="Raleway"/>
              </a:rPr>
              <a:t>, so they can thrive </a:t>
            </a:r>
            <a:r>
              <a:rPr lang="en-US" sz="3600" b="1" i="1" u="none" strike="noStrike" cap="none" dirty="0">
                <a:solidFill>
                  <a:schemeClr val="bg1"/>
                </a:solidFill>
                <a:latin typeface="+mn-lt"/>
                <a:ea typeface="Raleway"/>
                <a:cs typeface="Arial" panose="020B0604020202020204" pitchFamily="34" charset="0"/>
                <a:sym typeface="Raleway"/>
              </a:rPr>
              <a:t>in spite of it</a:t>
            </a:r>
            <a:r>
              <a:rPr lang="en-US" sz="3600" b="1" i="0" u="none" strike="noStrike" cap="none" dirty="0">
                <a:solidFill>
                  <a:schemeClr val="bg1"/>
                </a:solidFill>
                <a:latin typeface="+mn-lt"/>
                <a:ea typeface="Raleway"/>
                <a:cs typeface="Arial" panose="020B0604020202020204" pitchFamily="34" charset="0"/>
                <a:sym typeface="Raleway"/>
              </a:rPr>
              <a:t>.</a:t>
            </a:r>
            <a:endParaRPr sz="3600" b="1" i="0" u="none" strike="noStrike" cap="none" dirty="0">
              <a:solidFill>
                <a:schemeClr val="bg1"/>
              </a:solidFill>
              <a:latin typeface="+mn-lt"/>
              <a:cs typeface="Arial" panose="020B0604020202020204" pitchFamily="34" charset="0"/>
              <a:sym typeface="Arial"/>
            </a:endParaRPr>
          </a:p>
          <a:p>
            <a:pPr marL="0" marR="0" lvl="0" indent="0" algn="ctr" rtl="0">
              <a:lnSpc>
                <a:spcPct val="150038"/>
              </a:lnSpc>
              <a:spcBef>
                <a:spcPts val="0"/>
              </a:spcBef>
              <a:spcAft>
                <a:spcPts val="0"/>
              </a:spcAft>
              <a:buClr>
                <a:srgbClr val="000000"/>
              </a:buClr>
              <a:buSzPts val="2586"/>
              <a:buFont typeface="Arial"/>
              <a:buNone/>
            </a:pPr>
            <a:endParaRPr sz="2586" b="0" i="0" u="none" strike="noStrike" cap="none" dirty="0">
              <a:solidFill>
                <a:srgbClr val="FFFFFF"/>
              </a:solidFill>
              <a:latin typeface="Raleway"/>
              <a:ea typeface="Raleway"/>
              <a:cs typeface="Raleway"/>
              <a:sym typeface="Raleway"/>
            </a:endParaRPr>
          </a:p>
        </p:txBody>
      </p:sp>
      <p:sp>
        <p:nvSpPr>
          <p:cNvPr id="207" name="Google Shape;207;p4"/>
          <p:cNvSpPr txBox="1"/>
          <p:nvPr/>
        </p:nvSpPr>
        <p:spPr>
          <a:xfrm>
            <a:off x="7495840" y="942975"/>
            <a:ext cx="4772360" cy="1292662"/>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4400"/>
              <a:buFont typeface="Arial"/>
              <a:buNone/>
            </a:pPr>
            <a:r>
              <a:rPr lang="en-US" sz="6000" b="1" i="0" u="none" strike="noStrike" cap="none" dirty="0">
                <a:solidFill>
                  <a:srgbClr val="000000"/>
                </a:solidFill>
                <a:latin typeface="Arial" panose="020B0604020202020204" pitchFamily="34" charset="0"/>
                <a:ea typeface="Raleway"/>
                <a:cs typeface="Arial" panose="020B0604020202020204" pitchFamily="34" charset="0"/>
                <a:sym typeface="Raleway"/>
              </a:rPr>
              <a:t>OUR WHY</a:t>
            </a:r>
            <a:endParaRPr sz="6000" b="1" i="0" u="none" strike="noStrike" cap="none" dirty="0">
              <a:solidFill>
                <a:srgbClr val="000000"/>
              </a:solidFill>
              <a:latin typeface="Arial" panose="020B0604020202020204" pitchFamily="34" charset="0"/>
              <a:cs typeface="Arial" panose="020B0604020202020204" pitchFamily="34" charset="0"/>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7"/>
          <p:cNvPicPr preferRelativeResize="0"/>
          <p:nvPr/>
        </p:nvPicPr>
        <p:blipFill rotWithShape="1">
          <a:blip r:embed="rId3">
            <a:alphaModFix/>
          </a:blip>
          <a:srcRect t="7865" b="7865"/>
          <a:stretch/>
        </p:blipFill>
        <p:spPr>
          <a:xfrm>
            <a:off x="0" y="0"/>
            <a:ext cx="18288000" cy="10287000"/>
          </a:xfrm>
          <a:prstGeom prst="rect">
            <a:avLst/>
          </a:prstGeom>
          <a:noFill/>
          <a:ln>
            <a:noFill/>
          </a:ln>
        </p:spPr>
      </p:pic>
      <p:grpSp>
        <p:nvGrpSpPr>
          <p:cNvPr id="123" name="Google Shape;123;p7"/>
          <p:cNvGrpSpPr/>
          <p:nvPr/>
        </p:nvGrpSpPr>
        <p:grpSpPr>
          <a:xfrm>
            <a:off x="-228599" y="1815178"/>
            <a:ext cx="18516599" cy="7949306"/>
            <a:chOff x="0" y="-85725"/>
            <a:chExt cx="4994436" cy="1829845"/>
          </a:xfrm>
        </p:grpSpPr>
        <p:sp>
          <p:nvSpPr>
            <p:cNvPr id="124" name="Google Shape;124;p7"/>
            <p:cNvSpPr/>
            <p:nvPr/>
          </p:nvSpPr>
          <p:spPr>
            <a:xfrm>
              <a:off x="0" y="0"/>
              <a:ext cx="4994436" cy="1744120"/>
            </a:xfrm>
            <a:custGeom>
              <a:avLst/>
              <a:gdLst/>
              <a:ahLst/>
              <a:cxnLst/>
              <a:rect l="l" t="t" r="r" b="b"/>
              <a:pathLst>
                <a:path w="5043263" h="1265481" extrusionOk="0">
                  <a:moveTo>
                    <a:pt x="0" y="0"/>
                  </a:moveTo>
                  <a:lnTo>
                    <a:pt x="5043263" y="0"/>
                  </a:lnTo>
                  <a:lnTo>
                    <a:pt x="5043263" y="1265481"/>
                  </a:lnTo>
                  <a:lnTo>
                    <a:pt x="0" y="1265481"/>
                  </a:lnTo>
                  <a:close/>
                </a:path>
              </a:pathLst>
            </a:custGeom>
            <a:solidFill>
              <a:srgbClr val="000000"/>
            </a:solidFill>
            <a:ln>
              <a:noFill/>
            </a:ln>
          </p:spPr>
        </p:sp>
        <p:sp>
          <p:nvSpPr>
            <p:cNvPr id="125" name="Google Shape;125;p7"/>
            <p:cNvSpPr txBox="1"/>
            <p:nvPr/>
          </p:nvSpPr>
          <p:spPr>
            <a:xfrm>
              <a:off x="0" y="-85725"/>
              <a:ext cx="812800" cy="898525"/>
            </a:xfrm>
            <a:prstGeom prst="rect">
              <a:avLst/>
            </a:prstGeom>
            <a:noFill/>
            <a:ln>
              <a:noFill/>
            </a:ln>
          </p:spPr>
          <p:txBody>
            <a:bodyPr spcFirstLastPara="1" wrap="square" lIns="50800" tIns="50800" rIns="50800" bIns="50800" anchor="ctr" anchorCtr="0">
              <a:noAutofit/>
            </a:bodyPr>
            <a:lstStyle/>
            <a:p>
              <a:pPr marL="0" marR="0" lvl="0" indent="0" algn="ctr" rtl="0">
                <a:lnSpc>
                  <a:spcPct val="2083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6" name="Google Shape;126;p7"/>
          <p:cNvSpPr txBox="1"/>
          <p:nvPr/>
        </p:nvSpPr>
        <p:spPr>
          <a:xfrm>
            <a:off x="244929" y="2596243"/>
            <a:ext cx="17651185" cy="7475893"/>
          </a:xfrm>
          <a:prstGeom prst="rect">
            <a:avLst/>
          </a:prstGeom>
          <a:noFill/>
          <a:ln>
            <a:noFill/>
          </a:ln>
        </p:spPr>
        <p:txBody>
          <a:bodyPr spcFirstLastPara="1" wrap="square" lIns="0" tIns="0" rIns="0" bIns="0" anchor="t" anchorCtr="0">
            <a:spAutoFit/>
          </a:bodyPr>
          <a:lstStyle/>
          <a:p>
            <a:pPr algn="ctr">
              <a:lnSpc>
                <a:spcPct val="140000"/>
              </a:lnSpc>
              <a:buSzPts val="3100"/>
            </a:pPr>
            <a:r>
              <a:rPr lang="en-US" sz="4000" b="1" dirty="0">
                <a:solidFill>
                  <a:srgbClr val="FFFFFF"/>
                </a:solidFill>
                <a:latin typeface="Arial" panose="020B0604020202020204" pitchFamily="34" charset="0"/>
                <a:ea typeface="Raleway"/>
                <a:cs typeface="Arial" panose="020B0604020202020204" pitchFamily="34" charset="0"/>
                <a:sym typeface="Raleway"/>
              </a:rPr>
              <a:t>Warrior’s Rest and the Oklahoma Department of Mental Health and Substance Abuse Services (ODMHSAS) are working together to provide </a:t>
            </a:r>
            <a:r>
              <a:rPr lang="en-US" sz="4000" b="1" dirty="0">
                <a:solidFill>
                  <a:schemeClr val="bg1"/>
                </a:solidFill>
              </a:rPr>
              <a:t>Peer Support Crisis Intervention, Counseling and Wellness for First Responder communities impacted by Trauma, Stress, Anxiety, Addictions, Death and Suicide.  Our focus is on areas of Wellness such as Physical, Mental, Relational, Spiritual, Financial and Emotional Health of First Responders since they impact job performance. </a:t>
            </a:r>
          </a:p>
          <a:p>
            <a:pPr marL="0" marR="0" lvl="0" indent="0" algn="ctr" rtl="0">
              <a:lnSpc>
                <a:spcPct val="140000"/>
              </a:lnSpc>
              <a:spcBef>
                <a:spcPts val="0"/>
              </a:spcBef>
              <a:spcAft>
                <a:spcPts val="0"/>
              </a:spcAft>
              <a:buClr>
                <a:srgbClr val="000000"/>
              </a:buClr>
              <a:buSzPts val="3100"/>
              <a:buFont typeface="Arial"/>
              <a:buNone/>
            </a:pPr>
            <a:r>
              <a:rPr lang="en-US" sz="3600" b="1" dirty="0">
                <a:solidFill>
                  <a:srgbClr val="000000"/>
                </a:solidFill>
              </a:rPr>
              <a:t> </a:t>
            </a:r>
            <a:endParaRPr sz="3600" b="1" dirty="0">
              <a:solidFill>
                <a:srgbClr val="FFFFFF"/>
              </a:solidFill>
              <a:latin typeface="Raleway"/>
              <a:ea typeface="Raleway"/>
              <a:cs typeface="Raleway"/>
              <a:sym typeface="Raleway"/>
            </a:endParaRPr>
          </a:p>
          <a:p>
            <a:pPr marL="0" marR="0" lvl="0" indent="0" algn="ctr" rtl="0">
              <a:lnSpc>
                <a:spcPct val="140000"/>
              </a:lnSpc>
              <a:spcBef>
                <a:spcPts val="0"/>
              </a:spcBef>
              <a:spcAft>
                <a:spcPts val="0"/>
              </a:spcAft>
              <a:buClr>
                <a:srgbClr val="000000"/>
              </a:buClr>
              <a:buSzPts val="3100"/>
              <a:buFont typeface="Arial"/>
              <a:buNone/>
            </a:pPr>
            <a:endParaRPr sz="3100" b="1" dirty="0">
              <a:solidFill>
                <a:srgbClr val="FFFFFF"/>
              </a:solidFill>
              <a:latin typeface="Raleway"/>
              <a:ea typeface="Raleway"/>
              <a:cs typeface="Raleway"/>
              <a:sym typeface="Raleway"/>
            </a:endParaRPr>
          </a:p>
        </p:txBody>
      </p:sp>
      <p:sp>
        <p:nvSpPr>
          <p:cNvPr id="127" name="Google Shape;127;p7"/>
          <p:cNvSpPr txBox="1"/>
          <p:nvPr/>
        </p:nvSpPr>
        <p:spPr>
          <a:xfrm>
            <a:off x="5241471" y="522516"/>
            <a:ext cx="6749246" cy="129266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4400"/>
              <a:buFont typeface="Arial"/>
              <a:buNone/>
            </a:pPr>
            <a:r>
              <a:rPr lang="en-US" sz="6000" b="1" dirty="0">
                <a:latin typeface="Arial" panose="020B0604020202020204" pitchFamily="34" charset="0"/>
                <a:ea typeface="Raleway"/>
                <a:cs typeface="Arial" panose="020B0604020202020204" pitchFamily="34" charset="0"/>
                <a:sym typeface="Raleway"/>
              </a:rPr>
              <a:t>WRF / ODMHSAS</a:t>
            </a:r>
            <a:r>
              <a:rPr lang="en-US" sz="6000" b="1" i="0" u="none" strike="noStrike" cap="none" dirty="0">
                <a:solidFill>
                  <a:srgbClr val="000000"/>
                </a:solidFill>
                <a:latin typeface="Arial" panose="020B0604020202020204" pitchFamily="34" charset="0"/>
                <a:ea typeface="Raleway"/>
                <a:cs typeface="Arial" panose="020B0604020202020204" pitchFamily="34" charset="0"/>
                <a:sym typeface="Raleway"/>
              </a:rPr>
              <a:t> </a:t>
            </a:r>
            <a:endParaRPr sz="6000" b="1" i="0" u="none" strike="noStrike" cap="none" dirty="0">
              <a:solidFill>
                <a:srgbClr val="000000"/>
              </a:solidFill>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grpSp>
        <p:nvGrpSpPr>
          <p:cNvPr id="132" name="Google Shape;132;p3"/>
          <p:cNvGrpSpPr/>
          <p:nvPr/>
        </p:nvGrpSpPr>
        <p:grpSpPr>
          <a:xfrm>
            <a:off x="11781285" y="4781051"/>
            <a:ext cx="4741200" cy="5412923"/>
            <a:chOff x="0" y="-85725"/>
            <a:chExt cx="1248703" cy="1264684"/>
          </a:xfrm>
        </p:grpSpPr>
        <p:sp>
          <p:nvSpPr>
            <p:cNvPr id="133" name="Google Shape;133;p3"/>
            <p:cNvSpPr/>
            <p:nvPr/>
          </p:nvSpPr>
          <p:spPr>
            <a:xfrm>
              <a:off x="0" y="0"/>
              <a:ext cx="1248703" cy="1178959"/>
            </a:xfrm>
            <a:custGeom>
              <a:avLst/>
              <a:gdLst/>
              <a:ahLst/>
              <a:cxnLst/>
              <a:rect l="l" t="t" r="r" b="b"/>
              <a:pathLst>
                <a:path w="1248703" h="1178959" extrusionOk="0">
                  <a:moveTo>
                    <a:pt x="0" y="0"/>
                  </a:moveTo>
                  <a:lnTo>
                    <a:pt x="1248703" y="0"/>
                  </a:lnTo>
                  <a:lnTo>
                    <a:pt x="1248703" y="1178959"/>
                  </a:lnTo>
                  <a:lnTo>
                    <a:pt x="0" y="1178959"/>
                  </a:lnTo>
                  <a:close/>
                </a:path>
              </a:pathLst>
            </a:custGeom>
            <a:solidFill>
              <a:srgbClr val="D4D5D7"/>
            </a:solidFill>
            <a:ln>
              <a:noFill/>
            </a:ln>
          </p:spPr>
        </p:sp>
        <p:sp>
          <p:nvSpPr>
            <p:cNvPr id="134" name="Google Shape;134;p3"/>
            <p:cNvSpPr txBox="1"/>
            <p:nvPr/>
          </p:nvSpPr>
          <p:spPr>
            <a:xfrm>
              <a:off x="0" y="-85725"/>
              <a:ext cx="812800" cy="898525"/>
            </a:xfrm>
            <a:prstGeom prst="rect">
              <a:avLst/>
            </a:prstGeom>
            <a:noFill/>
            <a:ln>
              <a:noFill/>
            </a:ln>
          </p:spPr>
          <p:txBody>
            <a:bodyPr spcFirstLastPara="1" wrap="square" lIns="50800" tIns="50800" rIns="50800" bIns="50800" anchor="ctr" anchorCtr="0">
              <a:noAutofit/>
            </a:bodyPr>
            <a:lstStyle/>
            <a:p>
              <a:pPr marL="0" marR="0" lvl="0" indent="0" algn="ctr" rtl="0">
                <a:lnSpc>
                  <a:spcPct val="2083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5" name="Google Shape;135;p3"/>
          <p:cNvGrpSpPr/>
          <p:nvPr/>
        </p:nvGrpSpPr>
        <p:grpSpPr>
          <a:xfrm>
            <a:off x="13745281" y="4635524"/>
            <a:ext cx="823778" cy="837167"/>
            <a:chOff x="1813" y="-9525"/>
            <a:chExt cx="809173" cy="822325"/>
          </a:xfrm>
        </p:grpSpPr>
        <p:sp>
          <p:nvSpPr>
            <p:cNvPr id="136" name="Google Shape;136;p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3"/>
            <p:cNvSpPr txBox="1"/>
            <p:nvPr/>
          </p:nvSpPr>
          <p:spPr>
            <a:xfrm>
              <a:off x="76200" y="-9525"/>
              <a:ext cx="660400" cy="746125"/>
            </a:xfrm>
            <a:prstGeom prst="rect">
              <a:avLst/>
            </a:prstGeom>
            <a:noFill/>
            <a:ln>
              <a:noFill/>
            </a:ln>
          </p:spPr>
          <p:txBody>
            <a:bodyPr spcFirstLastPara="1" wrap="square" lIns="50800" tIns="50800" rIns="50800" bIns="50800" anchor="ctr" anchorCtr="0">
              <a:noAutofit/>
            </a:bodyPr>
            <a:lstStyle/>
            <a:p>
              <a:pPr marL="0" marR="0" lvl="0" indent="0" algn="ctr" rtl="0">
                <a:lnSpc>
                  <a:spcPct val="2083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38" name="Google Shape;138;p3"/>
          <p:cNvPicPr preferRelativeResize="0"/>
          <p:nvPr/>
        </p:nvPicPr>
        <p:blipFill rotWithShape="1">
          <a:blip r:embed="rId3">
            <a:alphaModFix/>
          </a:blip>
          <a:srcRect/>
          <a:stretch/>
        </p:blipFill>
        <p:spPr>
          <a:xfrm>
            <a:off x="13741650" y="4703155"/>
            <a:ext cx="806770" cy="806770"/>
          </a:xfrm>
          <a:prstGeom prst="rect">
            <a:avLst/>
          </a:prstGeom>
          <a:noFill/>
          <a:ln>
            <a:noFill/>
          </a:ln>
        </p:spPr>
      </p:pic>
      <p:grpSp>
        <p:nvGrpSpPr>
          <p:cNvPr id="139" name="Google Shape;139;p3"/>
          <p:cNvGrpSpPr/>
          <p:nvPr/>
        </p:nvGrpSpPr>
        <p:grpSpPr>
          <a:xfrm>
            <a:off x="1761332" y="4781053"/>
            <a:ext cx="4741169" cy="5412921"/>
            <a:chOff x="0" y="-85725"/>
            <a:chExt cx="1248703" cy="1264684"/>
          </a:xfrm>
        </p:grpSpPr>
        <p:sp>
          <p:nvSpPr>
            <p:cNvPr id="140" name="Google Shape;140;p3"/>
            <p:cNvSpPr/>
            <p:nvPr/>
          </p:nvSpPr>
          <p:spPr>
            <a:xfrm>
              <a:off x="0" y="0"/>
              <a:ext cx="1248703" cy="1178959"/>
            </a:xfrm>
            <a:custGeom>
              <a:avLst/>
              <a:gdLst/>
              <a:ahLst/>
              <a:cxnLst/>
              <a:rect l="l" t="t" r="r" b="b"/>
              <a:pathLst>
                <a:path w="1248703" h="1178959" extrusionOk="0">
                  <a:moveTo>
                    <a:pt x="0" y="0"/>
                  </a:moveTo>
                  <a:lnTo>
                    <a:pt x="1248703" y="0"/>
                  </a:lnTo>
                  <a:lnTo>
                    <a:pt x="1248703" y="1178959"/>
                  </a:lnTo>
                  <a:lnTo>
                    <a:pt x="0" y="1178959"/>
                  </a:lnTo>
                  <a:close/>
                </a:path>
              </a:pathLst>
            </a:custGeom>
            <a:solidFill>
              <a:srgbClr val="D4D5D7"/>
            </a:solidFill>
            <a:ln>
              <a:noFill/>
            </a:ln>
          </p:spPr>
        </p:sp>
        <p:sp>
          <p:nvSpPr>
            <p:cNvPr id="141" name="Google Shape;141;p3"/>
            <p:cNvSpPr txBox="1"/>
            <p:nvPr/>
          </p:nvSpPr>
          <p:spPr>
            <a:xfrm>
              <a:off x="0" y="-85725"/>
              <a:ext cx="812800" cy="898525"/>
            </a:xfrm>
            <a:prstGeom prst="rect">
              <a:avLst/>
            </a:prstGeom>
            <a:noFill/>
            <a:ln>
              <a:noFill/>
            </a:ln>
          </p:spPr>
          <p:txBody>
            <a:bodyPr spcFirstLastPara="1" wrap="square" lIns="50800" tIns="50800" rIns="50800" bIns="50800" anchor="ctr" anchorCtr="0">
              <a:noAutofit/>
            </a:bodyPr>
            <a:lstStyle/>
            <a:p>
              <a:pPr marL="0" marR="0" lvl="0" indent="0" algn="ctr" rtl="0">
                <a:lnSpc>
                  <a:spcPct val="2083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42" name="Google Shape;142;p3"/>
          <p:cNvGrpSpPr/>
          <p:nvPr/>
        </p:nvGrpSpPr>
        <p:grpSpPr>
          <a:xfrm>
            <a:off x="3841531" y="4672757"/>
            <a:ext cx="823778" cy="837167"/>
            <a:chOff x="1813" y="-9525"/>
            <a:chExt cx="809173" cy="822325"/>
          </a:xfrm>
        </p:grpSpPr>
        <p:sp>
          <p:nvSpPr>
            <p:cNvPr id="143" name="Google Shape;143;p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3"/>
            <p:cNvSpPr txBox="1"/>
            <p:nvPr/>
          </p:nvSpPr>
          <p:spPr>
            <a:xfrm>
              <a:off x="76200" y="-9525"/>
              <a:ext cx="660400" cy="746125"/>
            </a:xfrm>
            <a:prstGeom prst="rect">
              <a:avLst/>
            </a:prstGeom>
            <a:noFill/>
            <a:ln>
              <a:noFill/>
            </a:ln>
          </p:spPr>
          <p:txBody>
            <a:bodyPr spcFirstLastPara="1" wrap="square" lIns="50800" tIns="50800" rIns="50800" bIns="50800" anchor="ctr" anchorCtr="0">
              <a:noAutofit/>
            </a:bodyPr>
            <a:lstStyle/>
            <a:p>
              <a:pPr marL="0" marR="0" lvl="0" indent="0" algn="ctr" rtl="0">
                <a:lnSpc>
                  <a:spcPct val="2083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45" name="Google Shape;145;p3"/>
          <p:cNvPicPr preferRelativeResize="0"/>
          <p:nvPr/>
        </p:nvPicPr>
        <p:blipFill rotWithShape="1">
          <a:blip r:embed="rId4">
            <a:alphaModFix/>
          </a:blip>
          <a:srcRect/>
          <a:stretch/>
        </p:blipFill>
        <p:spPr>
          <a:xfrm>
            <a:off x="3834008" y="4665922"/>
            <a:ext cx="833148" cy="833148"/>
          </a:xfrm>
          <a:prstGeom prst="rect">
            <a:avLst/>
          </a:prstGeom>
          <a:noFill/>
          <a:ln>
            <a:noFill/>
          </a:ln>
        </p:spPr>
      </p:pic>
      <p:grpSp>
        <p:nvGrpSpPr>
          <p:cNvPr id="146" name="Google Shape;146;p3"/>
          <p:cNvGrpSpPr/>
          <p:nvPr/>
        </p:nvGrpSpPr>
        <p:grpSpPr>
          <a:xfrm>
            <a:off x="6675597" y="4757009"/>
            <a:ext cx="5050599" cy="5436965"/>
            <a:chOff x="0" y="-85725"/>
            <a:chExt cx="1248703" cy="1264684"/>
          </a:xfrm>
        </p:grpSpPr>
        <p:sp>
          <p:nvSpPr>
            <p:cNvPr id="147" name="Google Shape;147;p3"/>
            <p:cNvSpPr/>
            <p:nvPr/>
          </p:nvSpPr>
          <p:spPr>
            <a:xfrm>
              <a:off x="0" y="0"/>
              <a:ext cx="1248703" cy="1178959"/>
            </a:xfrm>
            <a:custGeom>
              <a:avLst/>
              <a:gdLst/>
              <a:ahLst/>
              <a:cxnLst/>
              <a:rect l="l" t="t" r="r" b="b"/>
              <a:pathLst>
                <a:path w="1248703" h="1178959" extrusionOk="0">
                  <a:moveTo>
                    <a:pt x="0" y="0"/>
                  </a:moveTo>
                  <a:lnTo>
                    <a:pt x="1248703" y="0"/>
                  </a:lnTo>
                  <a:lnTo>
                    <a:pt x="1248703" y="1178959"/>
                  </a:lnTo>
                  <a:lnTo>
                    <a:pt x="0" y="1178959"/>
                  </a:lnTo>
                  <a:close/>
                </a:path>
              </a:pathLst>
            </a:custGeom>
            <a:solidFill>
              <a:srgbClr val="D4D5D7"/>
            </a:solidFill>
            <a:ln>
              <a:noFill/>
            </a:ln>
          </p:spPr>
        </p:sp>
        <p:sp>
          <p:nvSpPr>
            <p:cNvPr id="148" name="Google Shape;148;p3"/>
            <p:cNvSpPr txBox="1"/>
            <p:nvPr/>
          </p:nvSpPr>
          <p:spPr>
            <a:xfrm>
              <a:off x="0" y="-85725"/>
              <a:ext cx="812800" cy="898525"/>
            </a:xfrm>
            <a:prstGeom prst="rect">
              <a:avLst/>
            </a:prstGeom>
            <a:noFill/>
            <a:ln>
              <a:noFill/>
            </a:ln>
          </p:spPr>
          <p:txBody>
            <a:bodyPr spcFirstLastPara="1" wrap="square" lIns="50800" tIns="50800" rIns="50800" bIns="50800" anchor="ctr" anchorCtr="0">
              <a:noAutofit/>
            </a:bodyPr>
            <a:lstStyle/>
            <a:p>
              <a:pPr marL="0" marR="0" lvl="0" indent="0" algn="ctr" rtl="0">
                <a:lnSpc>
                  <a:spcPct val="2083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49" name="Google Shape;149;p3"/>
          <p:cNvGrpSpPr/>
          <p:nvPr/>
        </p:nvGrpSpPr>
        <p:grpSpPr>
          <a:xfrm>
            <a:off x="8734950" y="4656225"/>
            <a:ext cx="823778" cy="837167"/>
            <a:chOff x="1813" y="-9525"/>
            <a:chExt cx="809173" cy="822325"/>
          </a:xfrm>
        </p:grpSpPr>
        <p:sp>
          <p:nvSpPr>
            <p:cNvPr id="150" name="Google Shape;150;p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3"/>
            <p:cNvSpPr txBox="1"/>
            <p:nvPr/>
          </p:nvSpPr>
          <p:spPr>
            <a:xfrm>
              <a:off x="76200" y="-9525"/>
              <a:ext cx="660400" cy="746125"/>
            </a:xfrm>
            <a:prstGeom prst="rect">
              <a:avLst/>
            </a:prstGeom>
            <a:noFill/>
            <a:ln>
              <a:noFill/>
            </a:ln>
          </p:spPr>
          <p:txBody>
            <a:bodyPr spcFirstLastPara="1" wrap="square" lIns="50800" tIns="50800" rIns="50800" bIns="50800" anchor="ctr" anchorCtr="0">
              <a:noAutofit/>
            </a:bodyPr>
            <a:lstStyle/>
            <a:p>
              <a:pPr marL="0" marR="0" lvl="0" indent="0" algn="ctr" rtl="0">
                <a:lnSpc>
                  <a:spcPct val="2083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52" name="Google Shape;152;p3"/>
          <p:cNvPicPr preferRelativeResize="0"/>
          <p:nvPr/>
        </p:nvPicPr>
        <p:blipFill rotWithShape="1">
          <a:blip r:embed="rId5">
            <a:alphaModFix/>
          </a:blip>
          <a:srcRect/>
          <a:stretch/>
        </p:blipFill>
        <p:spPr>
          <a:xfrm>
            <a:off x="8727426" y="4665922"/>
            <a:ext cx="833148" cy="833148"/>
          </a:xfrm>
          <a:prstGeom prst="rect">
            <a:avLst/>
          </a:prstGeom>
          <a:noFill/>
          <a:ln>
            <a:noFill/>
          </a:ln>
        </p:spPr>
      </p:pic>
      <p:grpSp>
        <p:nvGrpSpPr>
          <p:cNvPr id="153" name="Google Shape;153;p3"/>
          <p:cNvGrpSpPr/>
          <p:nvPr/>
        </p:nvGrpSpPr>
        <p:grpSpPr>
          <a:xfrm>
            <a:off x="-1" y="728145"/>
            <a:ext cx="18745201" cy="5115299"/>
            <a:chOff x="0" y="-85725"/>
            <a:chExt cx="4816592" cy="898525"/>
          </a:xfrm>
        </p:grpSpPr>
        <p:sp>
          <p:nvSpPr>
            <p:cNvPr id="154" name="Google Shape;154;p3"/>
            <p:cNvSpPr/>
            <p:nvPr/>
          </p:nvSpPr>
          <p:spPr>
            <a:xfrm>
              <a:off x="0" y="0"/>
              <a:ext cx="4816592" cy="597755"/>
            </a:xfrm>
            <a:custGeom>
              <a:avLst/>
              <a:gdLst/>
              <a:ahLst/>
              <a:cxnLst/>
              <a:rect l="l" t="t" r="r" b="b"/>
              <a:pathLst>
                <a:path w="4816592" h="597755" extrusionOk="0">
                  <a:moveTo>
                    <a:pt x="0" y="0"/>
                  </a:moveTo>
                  <a:lnTo>
                    <a:pt x="4816592" y="0"/>
                  </a:lnTo>
                  <a:lnTo>
                    <a:pt x="4816592" y="597755"/>
                  </a:lnTo>
                  <a:lnTo>
                    <a:pt x="0" y="597755"/>
                  </a:lnTo>
                  <a:close/>
                </a:path>
              </a:pathLst>
            </a:custGeom>
            <a:solidFill>
              <a:srgbClr val="000000"/>
            </a:solidFill>
            <a:ln>
              <a:noFill/>
            </a:ln>
          </p:spPr>
        </p:sp>
        <p:sp>
          <p:nvSpPr>
            <p:cNvPr id="155" name="Google Shape;155;p3"/>
            <p:cNvSpPr txBox="1"/>
            <p:nvPr/>
          </p:nvSpPr>
          <p:spPr>
            <a:xfrm>
              <a:off x="0" y="-85725"/>
              <a:ext cx="812800" cy="898525"/>
            </a:xfrm>
            <a:prstGeom prst="rect">
              <a:avLst/>
            </a:prstGeom>
            <a:noFill/>
            <a:ln>
              <a:noFill/>
            </a:ln>
          </p:spPr>
          <p:txBody>
            <a:bodyPr spcFirstLastPara="1" wrap="square" lIns="50800" tIns="50800" rIns="50800" bIns="50800" anchor="ctr" anchorCtr="0">
              <a:noAutofit/>
            </a:bodyPr>
            <a:lstStyle/>
            <a:p>
              <a:pPr marL="0" marR="0" lvl="0" indent="0" algn="ctr" rtl="0">
                <a:lnSpc>
                  <a:spcPct val="2083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6" name="Google Shape;156;p3"/>
          <p:cNvSpPr txBox="1"/>
          <p:nvPr/>
        </p:nvSpPr>
        <p:spPr>
          <a:xfrm>
            <a:off x="5502729" y="93026"/>
            <a:ext cx="7114280" cy="129266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4400"/>
              <a:buFont typeface="Arial"/>
              <a:buNone/>
            </a:pPr>
            <a:r>
              <a:rPr lang="en-US" sz="6000" b="1" dirty="0">
                <a:latin typeface="Arial" panose="020B0604020202020204" pitchFamily="34" charset="0"/>
                <a:ea typeface="Raleway"/>
                <a:cs typeface="Arial" panose="020B0604020202020204" pitchFamily="34" charset="0"/>
                <a:sym typeface="Raleway"/>
              </a:rPr>
              <a:t>Training</a:t>
            </a:r>
            <a:endParaRPr sz="6000" b="1"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157" name="Google Shape;157;p3"/>
          <p:cNvSpPr txBox="1"/>
          <p:nvPr/>
        </p:nvSpPr>
        <p:spPr>
          <a:xfrm>
            <a:off x="408214" y="1343042"/>
            <a:ext cx="17620994" cy="3231654"/>
          </a:xfrm>
          <a:prstGeom prst="rect">
            <a:avLst/>
          </a:prstGeom>
          <a:noFill/>
          <a:ln>
            <a:noFill/>
          </a:ln>
        </p:spPr>
        <p:txBody>
          <a:bodyPr spcFirstLastPara="1" wrap="square" lIns="0" tIns="0" rIns="0" bIns="0" anchor="t" anchorCtr="0">
            <a:spAutoFit/>
          </a:bodyPr>
          <a:lstStyle/>
          <a:p>
            <a:pPr marL="0" lvl="0" indent="0" algn="ctr" rtl="0">
              <a:lnSpc>
                <a:spcPct val="150025"/>
              </a:lnSpc>
              <a:spcBef>
                <a:spcPts val="0"/>
              </a:spcBef>
              <a:spcAft>
                <a:spcPts val="0"/>
              </a:spcAft>
              <a:buClr>
                <a:schemeClr val="dk1"/>
              </a:buClr>
              <a:buSzPts val="1999"/>
              <a:buFont typeface="Arial"/>
              <a:buNone/>
            </a:pPr>
            <a:r>
              <a:rPr lang="en-US" sz="2800" b="1" dirty="0">
                <a:solidFill>
                  <a:schemeClr val="lt1"/>
                </a:solidFill>
                <a:latin typeface="+mn-lt"/>
                <a:ea typeface="Raleway"/>
                <a:cs typeface="Arial" panose="020B0604020202020204" pitchFamily="34" charset="0"/>
                <a:sym typeface="Raleway"/>
              </a:rPr>
              <a:t>Warrior’s Rest provides programs to support First Responders and their Families who have experienced significant Trauma due to job-related incidents.  Our resources are led by First Responders and </a:t>
            </a:r>
            <a:r>
              <a:rPr lang="en-US" sz="2800" b="1" dirty="0">
                <a:solidFill>
                  <a:schemeClr val="bg1"/>
                </a:solidFill>
                <a:latin typeface="+mn-lt"/>
                <a:ea typeface="Raleway"/>
                <a:cs typeface="Arial" panose="020B0604020202020204" pitchFamily="34" charset="0"/>
                <a:sym typeface="Raleway"/>
              </a:rPr>
              <a:t>“Culturally Competent” Clinicians, </a:t>
            </a:r>
            <a:r>
              <a:rPr lang="en-US" sz="2800" b="1" dirty="0">
                <a:solidFill>
                  <a:schemeClr val="lt1"/>
                </a:solidFill>
                <a:latin typeface="+mn-lt"/>
                <a:ea typeface="Raleway"/>
                <a:cs typeface="Arial" panose="020B0604020202020204" pitchFamily="34" charset="0"/>
                <a:sym typeface="Raleway"/>
              </a:rPr>
              <a:t>who have firsthand experience applying Crisis Intervention techniques to exceptionally difficult incidents.  Our program foundations include Crisis Intervention, Wellness Education, Counseling, and Peer Support.</a:t>
            </a:r>
            <a:endParaRPr sz="2800" b="1" i="0" u="none" strike="noStrike" cap="none" dirty="0">
              <a:solidFill>
                <a:schemeClr val="lt1"/>
              </a:solidFill>
              <a:latin typeface="+mn-lt"/>
              <a:cs typeface="Arial" panose="020B0604020202020204" pitchFamily="34" charset="0"/>
              <a:sym typeface="Arial"/>
            </a:endParaRPr>
          </a:p>
        </p:txBody>
      </p:sp>
      <p:sp>
        <p:nvSpPr>
          <p:cNvPr id="158" name="Google Shape;158;p3"/>
          <p:cNvSpPr txBox="1"/>
          <p:nvPr/>
        </p:nvSpPr>
        <p:spPr>
          <a:xfrm>
            <a:off x="2286000" y="5395117"/>
            <a:ext cx="3876449" cy="661335"/>
          </a:xfrm>
          <a:prstGeom prst="rect">
            <a:avLst/>
          </a:prstGeom>
          <a:noFill/>
          <a:ln>
            <a:noFill/>
          </a:ln>
        </p:spPr>
        <p:txBody>
          <a:bodyPr spcFirstLastPara="1" wrap="square" lIns="0" tIns="0" rIns="0" bIns="0" anchor="t" anchorCtr="0">
            <a:spAutoFit/>
          </a:bodyPr>
          <a:lstStyle/>
          <a:p>
            <a:pPr marL="0" marR="0" lvl="0" indent="0" algn="ctr" rtl="0">
              <a:lnSpc>
                <a:spcPct val="150017"/>
              </a:lnSpc>
              <a:spcBef>
                <a:spcPts val="0"/>
              </a:spcBef>
              <a:spcAft>
                <a:spcPts val="0"/>
              </a:spcAft>
              <a:buClr>
                <a:srgbClr val="000000"/>
              </a:buClr>
              <a:buSzPts val="2865"/>
              <a:buFont typeface="Arial"/>
              <a:buNone/>
            </a:pPr>
            <a:r>
              <a:rPr lang="en-US" sz="2865" b="1" dirty="0">
                <a:solidFill>
                  <a:srgbClr val="122A45"/>
                </a:solidFill>
                <a:latin typeface="Arial" panose="020B0604020202020204" pitchFamily="34" charset="0"/>
                <a:ea typeface="Raleway"/>
                <a:cs typeface="Arial" panose="020B0604020202020204" pitchFamily="34" charset="0"/>
                <a:sym typeface="Raleway"/>
              </a:rPr>
              <a:t>ICISF / CISM</a:t>
            </a:r>
            <a:endParaRPr sz="1400" b="1"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159" name="Google Shape;159;p3"/>
          <p:cNvSpPr txBox="1"/>
          <p:nvPr/>
        </p:nvSpPr>
        <p:spPr>
          <a:xfrm>
            <a:off x="12211446" y="5509917"/>
            <a:ext cx="4038900" cy="661335"/>
          </a:xfrm>
          <a:prstGeom prst="rect">
            <a:avLst/>
          </a:prstGeom>
          <a:noFill/>
          <a:ln>
            <a:noFill/>
          </a:ln>
        </p:spPr>
        <p:txBody>
          <a:bodyPr spcFirstLastPara="1" wrap="square" lIns="0" tIns="0" rIns="0" bIns="0" anchor="t" anchorCtr="0">
            <a:spAutoFit/>
          </a:bodyPr>
          <a:lstStyle/>
          <a:p>
            <a:pPr marL="0" marR="0" lvl="0" indent="0" algn="ctr" rtl="0">
              <a:lnSpc>
                <a:spcPct val="150017"/>
              </a:lnSpc>
              <a:spcBef>
                <a:spcPts val="0"/>
              </a:spcBef>
              <a:spcAft>
                <a:spcPts val="0"/>
              </a:spcAft>
              <a:buClr>
                <a:srgbClr val="000000"/>
              </a:buClr>
              <a:buSzPts val="2865"/>
              <a:buFont typeface="Arial"/>
              <a:buNone/>
            </a:pPr>
            <a:r>
              <a:rPr lang="en-US" sz="2865" b="1" dirty="0">
                <a:solidFill>
                  <a:srgbClr val="122A45"/>
                </a:solidFill>
                <a:latin typeface="Arial" panose="020B0604020202020204" pitchFamily="34" charset="0"/>
                <a:ea typeface="Raleway"/>
                <a:cs typeface="Arial" panose="020B0604020202020204" pitchFamily="34" charset="0"/>
                <a:sym typeface="Raleway"/>
              </a:rPr>
              <a:t>Continuing Education</a:t>
            </a:r>
            <a:endParaRPr sz="1400" b="1"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160" name="Google Shape;160;p3"/>
          <p:cNvSpPr txBox="1"/>
          <p:nvPr/>
        </p:nvSpPr>
        <p:spPr>
          <a:xfrm>
            <a:off x="7073555" y="5509920"/>
            <a:ext cx="4136700" cy="1015021"/>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Clr>
                <a:srgbClr val="000000"/>
              </a:buClr>
              <a:buSzPts val="2868"/>
              <a:buFont typeface="Arial"/>
              <a:buNone/>
            </a:pPr>
            <a:r>
              <a:rPr lang="en-US" sz="2868" b="1" dirty="0">
                <a:solidFill>
                  <a:srgbClr val="122A45"/>
                </a:solidFill>
                <a:latin typeface="Arial" panose="020B0604020202020204" pitchFamily="34" charset="0"/>
                <a:ea typeface="Raleway"/>
                <a:cs typeface="Arial" panose="020B0604020202020204" pitchFamily="34" charset="0"/>
                <a:sym typeface="Raleway"/>
              </a:rPr>
              <a:t>Post Critical Incident Seminar (PCIS)</a:t>
            </a:r>
            <a:endParaRPr sz="1400" b="1"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161" name="Google Shape;161;p3"/>
          <p:cNvSpPr txBox="1"/>
          <p:nvPr/>
        </p:nvSpPr>
        <p:spPr>
          <a:xfrm>
            <a:off x="1761322" y="5958576"/>
            <a:ext cx="4614115" cy="4062651"/>
          </a:xfrm>
          <a:prstGeom prst="rect">
            <a:avLst/>
          </a:prstGeom>
          <a:noFill/>
          <a:ln>
            <a:noFill/>
          </a:ln>
        </p:spPr>
        <p:txBody>
          <a:bodyPr spcFirstLastPara="1" wrap="square" lIns="0" tIns="0" rIns="0" bIns="0" anchor="t" anchorCtr="0">
            <a:spAutoFit/>
          </a:bodyPr>
          <a:lstStyle/>
          <a:p>
            <a:pPr marL="0" marR="0" lvl="0" indent="0" algn="ctr" rtl="0">
              <a:lnSpc>
                <a:spcPct val="150135"/>
              </a:lnSpc>
              <a:spcBef>
                <a:spcPts val="0"/>
              </a:spcBef>
              <a:spcAft>
                <a:spcPts val="0"/>
              </a:spcAft>
              <a:buClr>
                <a:srgbClr val="000000"/>
              </a:buClr>
              <a:buSzPts val="1845"/>
              <a:buFont typeface="Arial"/>
              <a:buNone/>
            </a:pPr>
            <a:r>
              <a:rPr lang="en-US" sz="2200" dirty="0">
                <a:latin typeface="Arial" panose="020B0604020202020204" pitchFamily="34" charset="0"/>
                <a:ea typeface="Raleway"/>
                <a:cs typeface="Arial" panose="020B0604020202020204" pitchFamily="34" charset="0"/>
                <a:sym typeface="Raleway"/>
              </a:rPr>
              <a:t>Critical Incident Stress Management (CISM) is taught to participants to provide knowledge and tools to use in different types of Group and Individual crisis interventions, including Crisis Management Briefings, Defusing and Critical Incident Stress Debriefing. </a:t>
            </a:r>
            <a:endParaRPr sz="2200" b="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162" name="Google Shape;162;p3"/>
          <p:cNvSpPr txBox="1"/>
          <p:nvPr/>
        </p:nvSpPr>
        <p:spPr>
          <a:xfrm>
            <a:off x="6848669" y="6469975"/>
            <a:ext cx="4534678" cy="4370427"/>
          </a:xfrm>
          <a:prstGeom prst="rect">
            <a:avLst/>
          </a:prstGeom>
          <a:noFill/>
          <a:ln>
            <a:noFill/>
          </a:ln>
        </p:spPr>
        <p:txBody>
          <a:bodyPr spcFirstLastPara="1" wrap="square" lIns="0" tIns="0" rIns="0" bIns="0" anchor="t" anchorCtr="0">
            <a:spAutoFit/>
          </a:bodyPr>
          <a:lstStyle/>
          <a:p>
            <a:pPr marL="0" lvl="0" indent="0" algn="ctr" rtl="0">
              <a:lnSpc>
                <a:spcPct val="150000"/>
              </a:lnSpc>
              <a:spcBef>
                <a:spcPts val="1200"/>
              </a:spcBef>
              <a:spcAft>
                <a:spcPts val="0"/>
              </a:spcAft>
              <a:buClr>
                <a:schemeClr val="dk1"/>
              </a:buClr>
              <a:buSzPts val="1100"/>
              <a:buFont typeface="Arial"/>
              <a:buNone/>
            </a:pPr>
            <a:r>
              <a:rPr lang="en-US" sz="2200" dirty="0">
                <a:solidFill>
                  <a:schemeClr val="dk1"/>
                </a:solidFill>
                <a:latin typeface="+mn-lt"/>
                <a:ea typeface="Raleway"/>
                <a:cs typeface="Arial" panose="020B0604020202020204" pitchFamily="34" charset="0"/>
                <a:sym typeface="Raleway"/>
              </a:rPr>
              <a:t>Warrior’s Rest provides intervention, education, counseling and peer support in a structured, intensive 3-day seminar environment. This is offered to all current or retired First Responders and their Spouses or Significant Others. </a:t>
            </a:r>
            <a:endParaRPr sz="2200" dirty="0">
              <a:solidFill>
                <a:schemeClr val="dk1"/>
              </a:solidFill>
              <a:latin typeface="+mn-lt"/>
              <a:ea typeface="Raleway"/>
              <a:cs typeface="Arial" panose="020B0604020202020204" pitchFamily="34" charset="0"/>
              <a:sym typeface="Raleway"/>
            </a:endParaRPr>
          </a:p>
          <a:p>
            <a:pPr marL="0" marR="0" lvl="0" indent="0" algn="ctr" rtl="0">
              <a:lnSpc>
                <a:spcPct val="150135"/>
              </a:lnSpc>
              <a:spcBef>
                <a:spcPts val="1200"/>
              </a:spcBef>
              <a:spcAft>
                <a:spcPts val="0"/>
              </a:spcAft>
              <a:buClr>
                <a:srgbClr val="000000"/>
              </a:buClr>
              <a:buSzPts val="1845"/>
              <a:buFont typeface="Arial"/>
              <a:buNone/>
            </a:pPr>
            <a:r>
              <a:rPr lang="en-US" sz="2200" b="0" i="0" u="none" strike="noStrike" cap="none" dirty="0">
                <a:solidFill>
                  <a:srgbClr val="000000"/>
                </a:solidFill>
                <a:latin typeface="+mn-lt"/>
                <a:ea typeface="Raleway"/>
                <a:cs typeface="Raleway"/>
                <a:sym typeface="Raleway"/>
              </a:rPr>
              <a:t>.</a:t>
            </a:r>
            <a:endParaRPr sz="2200" b="0" i="0" u="none" strike="noStrike" cap="none" dirty="0">
              <a:solidFill>
                <a:srgbClr val="000000"/>
              </a:solidFill>
              <a:latin typeface="+mn-lt"/>
              <a:ea typeface="Arial"/>
              <a:cs typeface="Arial"/>
              <a:sym typeface="Arial"/>
            </a:endParaRPr>
          </a:p>
        </p:txBody>
      </p:sp>
      <p:sp>
        <p:nvSpPr>
          <p:cNvPr id="163" name="Google Shape;163;p3"/>
          <p:cNvSpPr txBox="1"/>
          <p:nvPr/>
        </p:nvSpPr>
        <p:spPr>
          <a:xfrm>
            <a:off x="11683487" y="6208479"/>
            <a:ext cx="4838987" cy="4801314"/>
          </a:xfrm>
          <a:prstGeom prst="rect">
            <a:avLst/>
          </a:prstGeom>
          <a:noFill/>
          <a:ln>
            <a:noFill/>
          </a:ln>
        </p:spPr>
        <p:txBody>
          <a:bodyPr spcFirstLastPara="1" wrap="square" lIns="0" tIns="0" rIns="0" bIns="0" anchor="t" anchorCtr="0">
            <a:spAutoFit/>
          </a:bodyPr>
          <a:lstStyle/>
          <a:p>
            <a:pPr marL="0" marR="0" lvl="0" indent="0" algn="ctr" rtl="0">
              <a:lnSpc>
                <a:spcPct val="150135"/>
              </a:lnSpc>
              <a:spcBef>
                <a:spcPts val="0"/>
              </a:spcBef>
              <a:spcAft>
                <a:spcPts val="0"/>
              </a:spcAft>
              <a:buClr>
                <a:srgbClr val="000000"/>
              </a:buClr>
              <a:buSzPts val="1845"/>
              <a:buFont typeface="Arial"/>
              <a:buNone/>
            </a:pPr>
            <a:r>
              <a:rPr lang="en-US" sz="2200" dirty="0">
                <a:latin typeface="Arial" panose="020B0604020202020204" pitchFamily="34" charset="0"/>
                <a:ea typeface="Raleway"/>
                <a:cs typeface="Arial" panose="020B0604020202020204" pitchFamily="34" charset="0"/>
                <a:sym typeface="Raleway"/>
              </a:rPr>
              <a:t>Peer Team </a:t>
            </a:r>
          </a:p>
          <a:p>
            <a:pPr marL="0" marR="0" lvl="0" indent="0" algn="ctr" rtl="0">
              <a:lnSpc>
                <a:spcPct val="150135"/>
              </a:lnSpc>
              <a:spcBef>
                <a:spcPts val="0"/>
              </a:spcBef>
              <a:spcAft>
                <a:spcPts val="0"/>
              </a:spcAft>
              <a:buClr>
                <a:srgbClr val="000000"/>
              </a:buClr>
              <a:buSzPts val="1845"/>
              <a:buFont typeface="Arial"/>
              <a:buNone/>
            </a:pPr>
            <a:r>
              <a:rPr lang="en-US" sz="2200" dirty="0">
                <a:latin typeface="Arial" panose="020B0604020202020204" pitchFamily="34" charset="0"/>
                <a:ea typeface="Raleway"/>
                <a:cs typeface="Arial" panose="020B0604020202020204" pitchFamily="34" charset="0"/>
                <a:sym typeface="Raleway"/>
              </a:rPr>
              <a:t>(Development and Sustainability)</a:t>
            </a:r>
            <a:endParaRPr sz="2200" dirty="0">
              <a:latin typeface="Arial" panose="020B0604020202020204" pitchFamily="34" charset="0"/>
              <a:ea typeface="Raleway"/>
              <a:cs typeface="Arial" panose="020B0604020202020204" pitchFamily="34" charset="0"/>
              <a:sym typeface="Raleway"/>
            </a:endParaRPr>
          </a:p>
          <a:p>
            <a:pPr marL="0" marR="0" lvl="0" indent="0" algn="ctr" rtl="0">
              <a:lnSpc>
                <a:spcPct val="150135"/>
              </a:lnSpc>
              <a:spcBef>
                <a:spcPts val="0"/>
              </a:spcBef>
              <a:spcAft>
                <a:spcPts val="0"/>
              </a:spcAft>
              <a:buClr>
                <a:srgbClr val="000000"/>
              </a:buClr>
              <a:buSzPts val="1845"/>
              <a:buFont typeface="Arial"/>
              <a:buNone/>
            </a:pPr>
            <a:r>
              <a:rPr lang="en-US" sz="2200" dirty="0">
                <a:latin typeface="Arial" panose="020B0604020202020204" pitchFamily="34" charset="0"/>
                <a:ea typeface="Raleway"/>
                <a:cs typeface="Arial" panose="020B0604020202020204" pitchFamily="34" charset="0"/>
                <a:sym typeface="Raleway"/>
              </a:rPr>
              <a:t>Resiliency</a:t>
            </a:r>
            <a:endParaRPr sz="2200" dirty="0">
              <a:latin typeface="Arial" panose="020B0604020202020204" pitchFamily="34" charset="0"/>
              <a:ea typeface="Raleway"/>
              <a:cs typeface="Arial" panose="020B0604020202020204" pitchFamily="34" charset="0"/>
              <a:sym typeface="Raleway"/>
            </a:endParaRPr>
          </a:p>
          <a:p>
            <a:pPr marL="0" marR="0" lvl="0" indent="0" algn="ctr" rtl="0">
              <a:lnSpc>
                <a:spcPct val="150135"/>
              </a:lnSpc>
              <a:spcBef>
                <a:spcPts val="0"/>
              </a:spcBef>
              <a:spcAft>
                <a:spcPts val="0"/>
              </a:spcAft>
              <a:buClr>
                <a:srgbClr val="000000"/>
              </a:buClr>
              <a:buSzPts val="1845"/>
              <a:buFont typeface="Arial"/>
              <a:buNone/>
            </a:pPr>
            <a:r>
              <a:rPr lang="en-US" sz="2200" dirty="0">
                <a:latin typeface="Arial" panose="020B0604020202020204" pitchFamily="34" charset="0"/>
                <a:ea typeface="Raleway"/>
                <a:cs typeface="Arial" panose="020B0604020202020204" pitchFamily="34" charset="0"/>
                <a:sym typeface="Raleway"/>
              </a:rPr>
              <a:t>Addiction</a:t>
            </a:r>
            <a:endParaRPr sz="2200" dirty="0">
              <a:latin typeface="Arial" panose="020B0604020202020204" pitchFamily="34" charset="0"/>
              <a:ea typeface="Raleway"/>
              <a:cs typeface="Arial" panose="020B0604020202020204" pitchFamily="34" charset="0"/>
              <a:sym typeface="Raleway"/>
            </a:endParaRPr>
          </a:p>
          <a:p>
            <a:pPr marL="0" marR="0" lvl="0" indent="0" algn="ctr" rtl="0">
              <a:lnSpc>
                <a:spcPct val="150135"/>
              </a:lnSpc>
              <a:spcBef>
                <a:spcPts val="0"/>
              </a:spcBef>
              <a:spcAft>
                <a:spcPts val="0"/>
              </a:spcAft>
              <a:buClr>
                <a:srgbClr val="000000"/>
              </a:buClr>
              <a:buSzPts val="1845"/>
              <a:buFont typeface="Arial"/>
              <a:buNone/>
            </a:pPr>
            <a:r>
              <a:rPr lang="en-US" sz="2200" dirty="0">
                <a:latin typeface="Arial" panose="020B0604020202020204" pitchFamily="34" charset="0"/>
                <a:ea typeface="Raleway"/>
                <a:cs typeface="Arial" panose="020B0604020202020204" pitchFamily="34" charset="0"/>
                <a:sym typeface="Raleway"/>
              </a:rPr>
              <a:t>Marriage/Family</a:t>
            </a:r>
            <a:endParaRPr sz="2200" dirty="0">
              <a:latin typeface="Arial" panose="020B0604020202020204" pitchFamily="34" charset="0"/>
              <a:ea typeface="Raleway"/>
              <a:cs typeface="Arial" panose="020B0604020202020204" pitchFamily="34" charset="0"/>
              <a:sym typeface="Raleway"/>
            </a:endParaRPr>
          </a:p>
          <a:p>
            <a:pPr marL="0" marR="0" lvl="0" indent="0" algn="ctr" rtl="0">
              <a:lnSpc>
                <a:spcPct val="150135"/>
              </a:lnSpc>
              <a:spcBef>
                <a:spcPts val="0"/>
              </a:spcBef>
              <a:spcAft>
                <a:spcPts val="0"/>
              </a:spcAft>
              <a:buClr>
                <a:srgbClr val="000000"/>
              </a:buClr>
              <a:buSzPts val="1845"/>
              <a:buFont typeface="Arial"/>
              <a:buNone/>
            </a:pPr>
            <a:r>
              <a:rPr lang="en-US" sz="2200" dirty="0">
                <a:latin typeface="Arial" panose="020B0604020202020204" pitchFamily="34" charset="0"/>
                <a:ea typeface="Raleway"/>
                <a:cs typeface="Arial" panose="020B0604020202020204" pitchFamily="34" charset="0"/>
                <a:sym typeface="Raleway"/>
              </a:rPr>
              <a:t>Finance</a:t>
            </a:r>
            <a:endParaRPr sz="2200" dirty="0">
              <a:latin typeface="Arial" panose="020B0604020202020204" pitchFamily="34" charset="0"/>
              <a:ea typeface="Raleway"/>
              <a:cs typeface="Arial" panose="020B0604020202020204" pitchFamily="34" charset="0"/>
              <a:sym typeface="Raleway"/>
            </a:endParaRPr>
          </a:p>
          <a:p>
            <a:pPr marL="0" marR="0" lvl="0" indent="0" algn="ctr" rtl="0">
              <a:lnSpc>
                <a:spcPct val="150135"/>
              </a:lnSpc>
              <a:spcBef>
                <a:spcPts val="0"/>
              </a:spcBef>
              <a:spcAft>
                <a:spcPts val="0"/>
              </a:spcAft>
              <a:buClr>
                <a:srgbClr val="000000"/>
              </a:buClr>
              <a:buSzPts val="1845"/>
              <a:buFont typeface="Arial"/>
              <a:buNone/>
            </a:pPr>
            <a:r>
              <a:rPr lang="en-US" sz="2200" dirty="0">
                <a:latin typeface="Arial" panose="020B0604020202020204" pitchFamily="34" charset="0"/>
                <a:ea typeface="Raleway"/>
                <a:cs typeface="Arial" panose="020B0604020202020204" pitchFamily="34" charset="0"/>
                <a:sym typeface="Raleway"/>
              </a:rPr>
              <a:t>Strength and Conditioning / Nutrition</a:t>
            </a:r>
            <a:endParaRPr sz="2200" dirty="0">
              <a:latin typeface="Arial" panose="020B0604020202020204" pitchFamily="34" charset="0"/>
              <a:ea typeface="Raleway"/>
              <a:cs typeface="Arial" panose="020B0604020202020204" pitchFamily="34" charset="0"/>
              <a:sym typeface="Raleway"/>
            </a:endParaRPr>
          </a:p>
          <a:p>
            <a:pPr marL="0" marR="0" lvl="0" indent="0" algn="ctr" rtl="0">
              <a:lnSpc>
                <a:spcPct val="150135"/>
              </a:lnSpc>
              <a:spcBef>
                <a:spcPts val="0"/>
              </a:spcBef>
              <a:spcAft>
                <a:spcPts val="0"/>
              </a:spcAft>
              <a:buClr>
                <a:srgbClr val="000000"/>
              </a:buClr>
              <a:buSzPts val="1845"/>
              <a:buFont typeface="Arial"/>
              <a:buNone/>
            </a:pPr>
            <a:endParaRPr sz="1800" dirty="0">
              <a:latin typeface="Raleway"/>
              <a:ea typeface="Raleway"/>
              <a:cs typeface="Raleway"/>
              <a:sym typeface="Raleway"/>
            </a:endParaRPr>
          </a:p>
          <a:p>
            <a:pPr marL="0" marR="0" lvl="0" indent="0" algn="ctr" rtl="0">
              <a:lnSpc>
                <a:spcPct val="150135"/>
              </a:lnSpc>
              <a:spcBef>
                <a:spcPts val="0"/>
              </a:spcBef>
              <a:spcAft>
                <a:spcPts val="0"/>
              </a:spcAft>
              <a:buClr>
                <a:srgbClr val="000000"/>
              </a:buClr>
              <a:buSzPts val="1845"/>
              <a:buFont typeface="Arial"/>
              <a:buNone/>
            </a:pPr>
            <a:endParaRPr sz="1800" dirty="0">
              <a:latin typeface="Raleway"/>
              <a:ea typeface="Raleway"/>
              <a:cs typeface="Raleway"/>
              <a:sym typeface="Raleway"/>
            </a:endParaRPr>
          </a:p>
          <a:p>
            <a:pPr marL="0" marR="0" lvl="0" indent="0" algn="ctr" rtl="0">
              <a:lnSpc>
                <a:spcPct val="150135"/>
              </a:lnSpc>
              <a:spcBef>
                <a:spcPts val="0"/>
              </a:spcBef>
              <a:spcAft>
                <a:spcPts val="0"/>
              </a:spcAft>
              <a:buClr>
                <a:srgbClr val="000000"/>
              </a:buClr>
              <a:buSzPts val="1845"/>
              <a:buFont typeface="Arial"/>
              <a:buNone/>
            </a:pPr>
            <a:endParaRPr sz="1800" dirty="0">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6"/>
          <p:cNvSpPr txBox="1"/>
          <p:nvPr/>
        </p:nvSpPr>
        <p:spPr>
          <a:xfrm>
            <a:off x="898071" y="1255246"/>
            <a:ext cx="16665310" cy="8835624"/>
          </a:xfrm>
          <a:prstGeom prst="rect">
            <a:avLst/>
          </a:prstGeom>
          <a:noFill/>
          <a:ln>
            <a:noFill/>
          </a:ln>
        </p:spPr>
        <p:txBody>
          <a:bodyPr spcFirstLastPara="1" wrap="square" lIns="0" tIns="0" rIns="0" bIns="0" anchor="t" anchorCtr="0">
            <a:spAutoFit/>
          </a:bodyPr>
          <a:lstStyle/>
          <a:p>
            <a:pPr marL="0" marR="0">
              <a:lnSpc>
                <a:spcPct val="107000"/>
              </a:lnSpc>
              <a:spcBef>
                <a:spcPts val="0"/>
              </a:spcBef>
              <a:spcAft>
                <a:spcPts val="800"/>
              </a:spcAft>
            </a:pPr>
            <a:r>
              <a:rPr kumimoji="0" lang="en-US" sz="4800" b="1" i="0" u="sng" strike="noStrike" kern="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Times New Roman" panose="02020603050405020304" pitchFamily="18" charset="0"/>
                <a:sym typeface="Arial"/>
              </a:rPr>
              <a:t>2021</a:t>
            </a:r>
            <a:r>
              <a:rPr kumimoji="0" lang="en-US" sz="2000" b="1" i="0" u="sng" strike="noStrike" kern="0" cap="none" spc="0" normalizeH="0" baseline="0" noProof="0" dirty="0">
                <a:ln>
                  <a:noFill/>
                </a:ln>
                <a:solidFill>
                  <a:srgbClr val="000000"/>
                </a:solidFill>
                <a:uLnTx/>
                <a:uFillTx/>
                <a:latin typeface="Verdana" panose="020B0604030504040204" pitchFamily="34" charset="0"/>
                <a:ea typeface="Calibri" panose="020F0502020204030204" pitchFamily="34" charset="0"/>
                <a:cs typeface="Times New Roman" panose="02020603050405020304" pitchFamily="18" charset="0"/>
                <a:sym typeface="Arial"/>
              </a:rPr>
              <a:t>    </a:t>
            </a:r>
            <a:r>
              <a:rPr lang="en-US" sz="2000" b="1" u="sng" dirty="0">
                <a:effectLst/>
                <a:latin typeface="Verdana" panose="020B0604030504040204" pitchFamily="34" charset="0"/>
                <a:ea typeface="Calibri" panose="020F0502020204030204" pitchFamily="34" charset="0"/>
                <a:cs typeface="Times New Roman" panose="02020603050405020304" pitchFamily="18" charset="0"/>
              </a:rPr>
              <a:t>(Sept 2021 – Dec 2021)</a:t>
            </a:r>
            <a:endParaRPr lang="en-US" sz="2800" u="sng"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pPr>
            <a:r>
              <a:rPr lang="en-US" sz="4400" b="1" dirty="0">
                <a:effectLst/>
                <a:latin typeface="Verdana" panose="020B0604030504040204" pitchFamily="34" charset="0"/>
                <a:ea typeface="Calibri" panose="020F0502020204030204" pitchFamily="34" charset="0"/>
                <a:cs typeface="Times New Roman" panose="02020603050405020304" pitchFamily="18" charset="0"/>
              </a:rPr>
              <a:t>198</a:t>
            </a:r>
            <a:r>
              <a:rPr lang="en-US" sz="3200" b="1" dirty="0">
                <a:effectLst/>
                <a:latin typeface="Verdana" panose="020B0604030504040204" pitchFamily="34" charset="0"/>
                <a:ea typeface="Calibri" panose="020F0502020204030204" pitchFamily="34" charset="0"/>
                <a:cs typeface="Times New Roman" panose="02020603050405020304" pitchFamily="18" charset="0"/>
              </a:rPr>
              <a:t> Total 1</a:t>
            </a:r>
            <a:r>
              <a:rPr lang="en-US" sz="3200" b="1" baseline="30000" dirty="0">
                <a:effectLst/>
                <a:latin typeface="Verdana" panose="020B0604030504040204" pitchFamily="34" charset="0"/>
                <a:ea typeface="Calibri" panose="020F0502020204030204" pitchFamily="34" charset="0"/>
                <a:cs typeface="Times New Roman" panose="02020603050405020304" pitchFamily="18" charset="0"/>
              </a:rPr>
              <a:t>st</a:t>
            </a:r>
            <a:r>
              <a:rPr lang="en-US" sz="3200" b="1" dirty="0">
                <a:effectLst/>
                <a:latin typeface="Verdana" panose="020B0604030504040204" pitchFamily="34" charset="0"/>
                <a:ea typeface="Calibri" panose="020F0502020204030204" pitchFamily="34" charset="0"/>
                <a:cs typeface="Times New Roman" panose="02020603050405020304" pitchFamily="18" charset="0"/>
              </a:rPr>
              <a:t> Resp’s</a:t>
            </a:r>
            <a:r>
              <a:rPr lang="en-US" sz="2800" dirty="0">
                <a:effectLst/>
                <a:latin typeface="Verdana" panose="020B0604030504040204" pitchFamily="34" charset="0"/>
                <a:ea typeface="Calibri" panose="020F0502020204030204" pitchFamily="34" charset="0"/>
                <a:cs typeface="Times New Roman" panose="02020603050405020304" pitchFamily="18" charset="0"/>
              </a:rPr>
              <a:t> Rec’d Wellness or CISM Information / Training in </a:t>
            </a:r>
            <a:r>
              <a:rPr lang="en-US" sz="2800" b="1" dirty="0">
                <a:effectLst/>
                <a:latin typeface="Verdana" panose="020B0604030504040204" pitchFamily="34" charset="0"/>
                <a:ea typeface="Calibri" panose="020F0502020204030204" pitchFamily="34" charset="0"/>
                <a:cs typeface="Times New Roman" panose="02020603050405020304" pitchFamily="18" charset="0"/>
              </a:rPr>
              <a:t>2021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800" b="1" u="sng" dirty="0">
                <a:effectLst/>
                <a:latin typeface="Verdana" panose="020B0604030504040204" pitchFamily="34" charset="0"/>
                <a:ea typeface="Calibri" panose="020F0502020204030204" pitchFamily="34" charset="0"/>
                <a:cs typeface="Times New Roman" panose="02020603050405020304" pitchFamily="18" charset="0"/>
              </a:rPr>
              <a:t>2022</a:t>
            </a:r>
            <a:r>
              <a:rPr lang="en-US" sz="2800" u="sng" dirty="0">
                <a:effectLst/>
                <a:latin typeface="Verdana" panose="020B0604030504040204" pitchFamily="34" charset="0"/>
                <a:ea typeface="Calibri" panose="020F0502020204030204" pitchFamily="34" charset="0"/>
                <a:cs typeface="Times New Roman" panose="02020603050405020304" pitchFamily="18" charset="0"/>
              </a:rPr>
              <a:t>   </a:t>
            </a:r>
            <a:r>
              <a:rPr lang="en-US" sz="2000" b="1" u="sng" dirty="0">
                <a:effectLst/>
                <a:latin typeface="Verdana" panose="020B0604030504040204" pitchFamily="34" charset="0"/>
                <a:ea typeface="Calibri" panose="020F0502020204030204" pitchFamily="34" charset="0"/>
                <a:cs typeface="Times New Roman" panose="02020603050405020304" pitchFamily="18" charset="0"/>
              </a:rPr>
              <a:t>(Jan 2022 – Dec 2022)</a:t>
            </a:r>
            <a:endParaRPr lang="en-US" sz="2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24</a:t>
            </a:r>
            <a:r>
              <a:rPr lang="en-US" sz="2800" dirty="0">
                <a:effectLst/>
                <a:latin typeface="Verdana" panose="020B0604030504040204" pitchFamily="34" charset="0"/>
                <a:ea typeface="Calibri" panose="020F0502020204030204" pitchFamily="34" charset="0"/>
                <a:cs typeface="Times New Roman" panose="02020603050405020304" pitchFamily="18" charset="0"/>
              </a:rPr>
              <a:t> 	</a:t>
            </a:r>
            <a:r>
              <a:rPr lang="en-US" sz="2800" b="1" dirty="0">
                <a:effectLst/>
                <a:latin typeface="Verdana" panose="020B0604030504040204" pitchFamily="34" charset="0"/>
                <a:ea typeface="Calibri" panose="020F0502020204030204" pitchFamily="34" charset="0"/>
                <a:cs typeface="Times New Roman" panose="02020603050405020304" pitchFamily="18" charset="0"/>
              </a:rPr>
              <a:t>Wellness Presentations &amp; Trainings</a:t>
            </a:r>
            <a:r>
              <a:rPr lang="en-US" sz="2800" dirty="0">
                <a:effectLst/>
                <a:latin typeface="Verdana" panose="020B0604030504040204" pitchFamily="34" charset="0"/>
                <a:ea typeface="Calibri" panose="020F0502020204030204" pitchFamily="34" charset="0"/>
                <a:cs typeface="Times New Roman" panose="02020603050405020304" pitchFamily="18" charset="0"/>
              </a:rPr>
              <a:t> at Various Agencies &amp; Conferences in OK.</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945</a:t>
            </a:r>
            <a:r>
              <a:rPr lang="en-US" sz="2800" dirty="0">
                <a:effectLst/>
                <a:latin typeface="Verdana" panose="020B0604030504040204" pitchFamily="34" charset="0"/>
                <a:ea typeface="Calibri" panose="020F0502020204030204" pitchFamily="34" charset="0"/>
                <a:cs typeface="Times New Roman" panose="02020603050405020304" pitchFamily="18" charset="0"/>
              </a:rPr>
              <a:t>	First Resp’s or MHP’s trained from Multiple Agencies in Oklahoma.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19</a:t>
            </a:r>
            <a:r>
              <a:rPr lang="en-US" sz="2800" dirty="0">
                <a:effectLst/>
                <a:latin typeface="Verdana" panose="020B0604030504040204" pitchFamily="34" charset="0"/>
                <a:ea typeface="Calibri" panose="020F0502020204030204" pitchFamily="34" charset="0"/>
                <a:cs typeface="Times New Roman" panose="02020603050405020304" pitchFamily="18" charset="0"/>
              </a:rPr>
              <a:t>	</a:t>
            </a:r>
            <a:r>
              <a:rPr lang="en-US" sz="2800" b="1" dirty="0">
                <a:effectLst/>
                <a:latin typeface="Verdana" panose="020B0604030504040204" pitchFamily="34" charset="0"/>
                <a:ea typeface="Calibri" panose="020F0502020204030204" pitchFamily="34" charset="0"/>
                <a:cs typeface="Times New Roman" panose="02020603050405020304" pitchFamily="18" charset="0"/>
              </a:rPr>
              <a:t>CISM / Peer Trainings</a:t>
            </a:r>
            <a:r>
              <a:rPr lang="en-US" sz="2800" dirty="0">
                <a:effectLst/>
                <a:latin typeface="Verdana" panose="020B0604030504040204" pitchFamily="34" charset="0"/>
                <a:ea typeface="Calibri" panose="020F0502020204030204" pitchFamily="34" charset="0"/>
                <a:cs typeface="Times New Roman" panose="02020603050405020304" pitchFamily="18" charset="0"/>
              </a:rPr>
              <a:t> at Multiple Locations in OK.</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322</a:t>
            </a:r>
            <a:r>
              <a:rPr lang="en-US" sz="2800" dirty="0">
                <a:effectLst/>
                <a:latin typeface="Verdana" panose="020B0604030504040204" pitchFamily="34" charset="0"/>
                <a:ea typeface="Calibri" panose="020F0502020204030204" pitchFamily="34" charset="0"/>
                <a:cs typeface="Times New Roman" panose="02020603050405020304" pitchFamily="18" charset="0"/>
              </a:rPr>
              <a:t>	1st Resp’s or MHP’s trained from </a:t>
            </a:r>
            <a:r>
              <a:rPr lang="en-US" sz="3200" b="1" dirty="0">
                <a:effectLst/>
                <a:latin typeface="Verdana" panose="020B0604030504040204" pitchFamily="34" charset="0"/>
                <a:ea typeface="Calibri" panose="020F0502020204030204" pitchFamily="34" charset="0"/>
                <a:cs typeface="Times New Roman" panose="02020603050405020304" pitchFamily="18" charset="0"/>
              </a:rPr>
              <a:t>89</a:t>
            </a:r>
            <a:r>
              <a:rPr lang="en-US" sz="2800" b="1" dirty="0">
                <a:effectLst/>
                <a:latin typeface="Verdana" panose="020B0604030504040204" pitchFamily="34" charset="0"/>
                <a:ea typeface="Calibri" panose="020F0502020204030204" pitchFamily="34" charset="0"/>
                <a:cs typeface="Times New Roman" panose="02020603050405020304" pitchFamily="18" charset="0"/>
              </a:rPr>
              <a:t> various Agencies</a:t>
            </a:r>
            <a:r>
              <a:rPr lang="en-US" sz="2800" dirty="0">
                <a:effectLst/>
                <a:latin typeface="Verdana" panose="020B0604030504040204" pitchFamily="34" charset="0"/>
                <a:ea typeface="Calibri" panose="020F0502020204030204" pitchFamily="34" charset="0"/>
                <a:cs typeface="Times New Roman" panose="02020603050405020304" pitchFamily="18" charset="0"/>
              </a:rPr>
              <a:t> in Oklahoma.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4400" b="1" dirty="0">
                <a:effectLst/>
                <a:latin typeface="Verdana" panose="020B0604030504040204" pitchFamily="34" charset="0"/>
                <a:ea typeface="Calibri" panose="020F0502020204030204" pitchFamily="34" charset="0"/>
                <a:cs typeface="Times New Roman" panose="02020603050405020304" pitchFamily="18" charset="0"/>
              </a:rPr>
              <a:t>1,267</a:t>
            </a:r>
            <a:r>
              <a:rPr lang="en-US" sz="3200" b="1" dirty="0">
                <a:effectLst/>
                <a:latin typeface="Verdana" panose="020B0604030504040204" pitchFamily="34" charset="0"/>
                <a:ea typeface="Calibri" panose="020F0502020204030204" pitchFamily="34" charset="0"/>
                <a:cs typeface="Times New Roman" panose="02020603050405020304" pitchFamily="18" charset="0"/>
              </a:rPr>
              <a:t> Total 1</a:t>
            </a:r>
            <a:r>
              <a:rPr lang="en-US" sz="3200" b="1" baseline="30000" dirty="0">
                <a:effectLst/>
                <a:latin typeface="Verdana" panose="020B0604030504040204" pitchFamily="34" charset="0"/>
                <a:ea typeface="Calibri" panose="020F0502020204030204" pitchFamily="34" charset="0"/>
                <a:cs typeface="Times New Roman" panose="02020603050405020304" pitchFamily="18" charset="0"/>
              </a:rPr>
              <a:t>st</a:t>
            </a:r>
            <a:r>
              <a:rPr lang="en-US" sz="3200" b="1" dirty="0">
                <a:effectLst/>
                <a:latin typeface="Verdana" panose="020B0604030504040204" pitchFamily="34" charset="0"/>
                <a:ea typeface="Calibri" panose="020F0502020204030204" pitchFamily="34" charset="0"/>
                <a:cs typeface="Times New Roman" panose="02020603050405020304" pitchFamily="18" charset="0"/>
              </a:rPr>
              <a:t> Resp’s</a:t>
            </a:r>
            <a:r>
              <a:rPr lang="en-US" sz="2800" dirty="0">
                <a:effectLst/>
                <a:latin typeface="Verdana" panose="020B0604030504040204" pitchFamily="34" charset="0"/>
                <a:ea typeface="Calibri" panose="020F0502020204030204" pitchFamily="34" charset="0"/>
                <a:cs typeface="Times New Roman" panose="02020603050405020304" pitchFamily="18" charset="0"/>
              </a:rPr>
              <a:t> Rec’d Wellness or CISM Information / Training </a:t>
            </a:r>
            <a:r>
              <a:rPr lang="en-US" sz="2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3200" b="1" i="1" dirty="0">
                <a:effectLst/>
                <a:latin typeface="Verdana" panose="020B0604030504040204" pitchFamily="34" charset="0"/>
                <a:ea typeface="Calibri" panose="020F0502020204030204" pitchFamily="34" charset="0"/>
                <a:cs typeface="Times New Roman" panose="02020603050405020304" pitchFamily="18" charset="0"/>
              </a:rPr>
              <a:t>NOTE:</a:t>
            </a:r>
            <a:r>
              <a:rPr lang="en-US" sz="2800" b="1" i="1" dirty="0">
                <a:effectLst/>
                <a:latin typeface="Verdana" panose="020B0604030504040204" pitchFamily="34" charset="0"/>
                <a:ea typeface="Calibri" panose="020F0502020204030204" pitchFamily="34" charset="0"/>
                <a:cs typeface="Times New Roman" panose="02020603050405020304" pitchFamily="18" charset="0"/>
              </a:rPr>
              <a:t>  These numbers do Not reflect the numerous Peer Support Responses, Contacts, or other Peer Services provided by WR.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6" name="Google Shape;196;p16"/>
          <p:cNvSpPr txBox="1"/>
          <p:nvPr/>
        </p:nvSpPr>
        <p:spPr>
          <a:xfrm>
            <a:off x="655608" y="362309"/>
            <a:ext cx="16907773" cy="89293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4800" b="1" i="0" u="none" strike="noStrike" kern="0" cap="none" spc="0" normalizeH="0" baseline="0" noProof="0" dirty="0">
                <a:ln>
                  <a:noFill/>
                </a:ln>
                <a:solidFill>
                  <a:srgbClr val="000000"/>
                </a:solidFill>
                <a:effectLst/>
                <a:uLnTx/>
                <a:uFillTx/>
                <a:latin typeface="Verdana" panose="020B0604030504040204" pitchFamily="34" charset="0"/>
                <a:ea typeface="Calibri" panose="020F0502020204030204" pitchFamily="34" charset="0"/>
                <a:cs typeface="Times New Roman" panose="02020603050405020304" pitchFamily="18" charset="0"/>
                <a:sym typeface="Arial"/>
              </a:rPr>
              <a:t>WELLNESS and CISM/PEER Trainings</a:t>
            </a:r>
            <a:endParaRPr kumimoji="0" lang="en-US"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2254323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6"/>
          <p:cNvPicPr preferRelativeResize="0"/>
          <p:nvPr/>
        </p:nvPicPr>
        <p:blipFill rotWithShape="1">
          <a:blip r:embed="rId3">
            <a:alphaModFix amt="50000"/>
          </a:blip>
          <a:srcRect t="10595" b="10595"/>
          <a:stretch/>
        </p:blipFill>
        <p:spPr>
          <a:xfrm>
            <a:off x="0" y="0"/>
            <a:ext cx="18288000" cy="10287000"/>
          </a:xfrm>
          <a:prstGeom prst="rect">
            <a:avLst/>
          </a:prstGeom>
          <a:noFill/>
          <a:ln>
            <a:noFill/>
          </a:ln>
        </p:spPr>
      </p:pic>
      <p:grpSp>
        <p:nvGrpSpPr>
          <p:cNvPr id="169" name="Google Shape;169;p6"/>
          <p:cNvGrpSpPr/>
          <p:nvPr/>
        </p:nvGrpSpPr>
        <p:grpSpPr>
          <a:xfrm>
            <a:off x="-473528" y="1371600"/>
            <a:ext cx="19218868" cy="7972425"/>
            <a:chOff x="0" y="-85725"/>
            <a:chExt cx="5043263" cy="1351206"/>
          </a:xfrm>
        </p:grpSpPr>
        <p:sp>
          <p:nvSpPr>
            <p:cNvPr id="170" name="Google Shape;170;p6"/>
            <p:cNvSpPr/>
            <p:nvPr/>
          </p:nvSpPr>
          <p:spPr>
            <a:xfrm>
              <a:off x="0" y="0"/>
              <a:ext cx="5043263" cy="1265481"/>
            </a:xfrm>
            <a:custGeom>
              <a:avLst/>
              <a:gdLst/>
              <a:ahLst/>
              <a:cxnLst/>
              <a:rect l="l" t="t" r="r" b="b"/>
              <a:pathLst>
                <a:path w="5043263" h="1265481" extrusionOk="0">
                  <a:moveTo>
                    <a:pt x="0" y="0"/>
                  </a:moveTo>
                  <a:lnTo>
                    <a:pt x="5043263" y="0"/>
                  </a:lnTo>
                  <a:lnTo>
                    <a:pt x="5043263" y="1265481"/>
                  </a:lnTo>
                  <a:lnTo>
                    <a:pt x="0" y="1265481"/>
                  </a:lnTo>
                  <a:close/>
                </a:path>
              </a:pathLst>
            </a:custGeom>
            <a:solidFill>
              <a:srgbClr val="000000"/>
            </a:solidFill>
            <a:ln>
              <a:noFill/>
            </a:ln>
          </p:spPr>
        </p:sp>
        <p:sp>
          <p:nvSpPr>
            <p:cNvPr id="171" name="Google Shape;171;p6"/>
            <p:cNvSpPr txBox="1"/>
            <p:nvPr/>
          </p:nvSpPr>
          <p:spPr>
            <a:xfrm>
              <a:off x="0" y="-85725"/>
              <a:ext cx="812800" cy="898525"/>
            </a:xfrm>
            <a:prstGeom prst="rect">
              <a:avLst/>
            </a:prstGeom>
            <a:noFill/>
            <a:ln>
              <a:noFill/>
            </a:ln>
          </p:spPr>
          <p:txBody>
            <a:bodyPr spcFirstLastPara="1" wrap="square" lIns="50800" tIns="50800" rIns="50800" bIns="50800" anchor="ctr" anchorCtr="0">
              <a:noAutofit/>
            </a:bodyPr>
            <a:lstStyle/>
            <a:p>
              <a:pPr marL="0" marR="0" lvl="0" indent="0" algn="ctr" rtl="0">
                <a:lnSpc>
                  <a:spcPct val="2083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72" name="Google Shape;172;p6"/>
          <p:cNvSpPr txBox="1"/>
          <p:nvPr/>
        </p:nvSpPr>
        <p:spPr>
          <a:xfrm>
            <a:off x="457201" y="2449286"/>
            <a:ext cx="17422586" cy="6155531"/>
          </a:xfrm>
          <a:prstGeom prst="rect">
            <a:avLst/>
          </a:prstGeom>
          <a:noFill/>
          <a:ln>
            <a:noFill/>
          </a:ln>
        </p:spPr>
        <p:txBody>
          <a:bodyPr spcFirstLastPara="1" wrap="square" lIns="0" tIns="0" rIns="0" bIns="0" anchor="t" anchorCtr="0">
            <a:spAutoFit/>
          </a:bodyPr>
          <a:lstStyle/>
          <a:p>
            <a:pPr marL="0" lvl="0" indent="0" algn="ctr" rtl="0">
              <a:lnSpc>
                <a:spcPct val="115000"/>
              </a:lnSpc>
              <a:spcBef>
                <a:spcPts val="1200"/>
              </a:spcBef>
              <a:spcAft>
                <a:spcPts val="0"/>
              </a:spcAft>
              <a:buClr>
                <a:schemeClr val="dk1"/>
              </a:buClr>
              <a:buSzPts val="1100"/>
              <a:buFont typeface="Arial"/>
              <a:buNone/>
            </a:pPr>
            <a:r>
              <a:rPr lang="en-US" sz="3600" b="1" dirty="0">
                <a:solidFill>
                  <a:srgbClr val="FFFFFF"/>
                </a:solidFill>
                <a:latin typeface="Arial" panose="020B0604020202020204" pitchFamily="34" charset="0"/>
                <a:ea typeface="Raleway"/>
                <a:cs typeface="Arial" panose="020B0604020202020204" pitchFamily="34" charset="0"/>
                <a:sym typeface="Raleway"/>
              </a:rPr>
              <a:t>Care for your people and increase retention by building healthy personnel.</a:t>
            </a:r>
          </a:p>
          <a:p>
            <a:pPr marL="0" lvl="0" indent="0" algn="ctr" rtl="0">
              <a:lnSpc>
                <a:spcPct val="115000"/>
              </a:lnSpc>
              <a:spcBef>
                <a:spcPts val="1200"/>
              </a:spcBef>
              <a:spcAft>
                <a:spcPts val="0"/>
              </a:spcAft>
              <a:buClr>
                <a:schemeClr val="dk1"/>
              </a:buClr>
              <a:buSzPts val="1100"/>
              <a:buFont typeface="Arial"/>
              <a:buNone/>
            </a:pPr>
            <a:endParaRPr sz="3200" b="1" dirty="0">
              <a:solidFill>
                <a:srgbClr val="FFFFFF"/>
              </a:solidFill>
              <a:latin typeface="Arial" panose="020B0604020202020204" pitchFamily="34" charset="0"/>
              <a:ea typeface="Raleway"/>
              <a:cs typeface="Arial" panose="020B0604020202020204" pitchFamily="34" charset="0"/>
              <a:sym typeface="Raleway"/>
            </a:endParaRPr>
          </a:p>
          <a:p>
            <a:pPr marL="0" lvl="0" indent="0" algn="ctr" rtl="0">
              <a:lnSpc>
                <a:spcPct val="115000"/>
              </a:lnSpc>
              <a:spcBef>
                <a:spcPts val="1200"/>
              </a:spcBef>
              <a:spcAft>
                <a:spcPts val="0"/>
              </a:spcAft>
              <a:buClr>
                <a:schemeClr val="dk1"/>
              </a:buClr>
              <a:buSzPts val="1100"/>
              <a:buFont typeface="Arial"/>
              <a:buNone/>
            </a:pPr>
            <a:r>
              <a:rPr lang="en-US" sz="3600" dirty="0">
                <a:solidFill>
                  <a:srgbClr val="FFFFFF"/>
                </a:solidFill>
                <a:latin typeface="Arial" panose="020B0604020202020204" pitchFamily="34" charset="0"/>
                <a:ea typeface="Raleway"/>
                <a:cs typeface="Arial" panose="020B0604020202020204" pitchFamily="34" charset="0"/>
                <a:sym typeface="Raleway"/>
              </a:rPr>
              <a:t>The cumulative pressure on your people is often unhealthy and unsustainable with results which can be dangerous. First Responders are taught to be tough, but this can cause </a:t>
            </a:r>
            <a:r>
              <a:rPr lang="en-US" sz="3600" dirty="0">
                <a:solidFill>
                  <a:schemeClr val="bg1"/>
                </a:solidFill>
                <a:latin typeface="Arial" panose="020B0604020202020204" pitchFamily="34" charset="0"/>
                <a:ea typeface="Raleway"/>
                <a:cs typeface="Arial" panose="020B0604020202020204" pitchFamily="34" charset="0"/>
                <a:sym typeface="Raleway"/>
              </a:rPr>
              <a:t>systemic</a:t>
            </a:r>
            <a:r>
              <a:rPr lang="en-US" sz="3600" dirty="0">
                <a:solidFill>
                  <a:srgbClr val="FFFFFF"/>
                </a:solidFill>
                <a:latin typeface="Arial" panose="020B0604020202020204" pitchFamily="34" charset="0"/>
                <a:ea typeface="Raleway"/>
                <a:cs typeface="Arial" panose="020B0604020202020204" pitchFamily="34" charset="0"/>
                <a:sym typeface="Raleway"/>
              </a:rPr>
              <a:t> organizational issues without the proper knowledge &amp; resources to process the Trauma they encounter on the job. Warrior’s Rest provides comprehensive training and peer support groups so your people can be equipped for a healthy, lifelong career.</a:t>
            </a:r>
            <a:endParaRPr sz="3600" dirty="0">
              <a:solidFill>
                <a:srgbClr val="FFFFFF"/>
              </a:solidFill>
              <a:latin typeface="Arial" panose="020B0604020202020204" pitchFamily="34" charset="0"/>
              <a:ea typeface="Raleway"/>
              <a:cs typeface="Arial" panose="020B0604020202020204" pitchFamily="34" charset="0"/>
              <a:sym typeface="Raleway"/>
            </a:endParaRPr>
          </a:p>
          <a:p>
            <a:pPr marL="0" marR="0" lvl="0" indent="0" algn="ctr" rtl="0">
              <a:lnSpc>
                <a:spcPct val="140000"/>
              </a:lnSpc>
              <a:spcBef>
                <a:spcPts val="0"/>
              </a:spcBef>
              <a:spcAft>
                <a:spcPts val="0"/>
              </a:spcAft>
              <a:buClr>
                <a:srgbClr val="000000"/>
              </a:buClr>
              <a:buSzPts val="3100"/>
              <a:buFont typeface="Arial"/>
              <a:buNone/>
            </a:pPr>
            <a:endParaRPr sz="3100" b="1" dirty="0">
              <a:solidFill>
                <a:srgbClr val="FFFFFF"/>
              </a:solidFill>
              <a:latin typeface="Raleway"/>
              <a:ea typeface="Raleway"/>
              <a:cs typeface="Raleway"/>
              <a:sym typeface="Raleway"/>
            </a:endParaRPr>
          </a:p>
        </p:txBody>
      </p:sp>
      <p:sp>
        <p:nvSpPr>
          <p:cNvPr id="173" name="Google Shape;173;p6"/>
          <p:cNvSpPr txBox="1"/>
          <p:nvPr/>
        </p:nvSpPr>
        <p:spPr>
          <a:xfrm>
            <a:off x="4408714" y="440871"/>
            <a:ext cx="8850104" cy="129266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4400"/>
              <a:buFont typeface="Arial"/>
              <a:buNone/>
            </a:pPr>
            <a:r>
              <a:rPr lang="en-US" sz="6000" b="1" dirty="0">
                <a:latin typeface="Arial" panose="020B0604020202020204" pitchFamily="34" charset="0"/>
                <a:ea typeface="Raleway"/>
                <a:cs typeface="Arial" panose="020B0604020202020204" pitchFamily="34" charset="0"/>
                <a:sym typeface="Raleway"/>
              </a:rPr>
              <a:t>Leaders</a:t>
            </a:r>
            <a:endParaRPr sz="6000" b="1" i="0" u="none" strike="noStrike" cap="none" dirty="0">
              <a:solidFill>
                <a:srgbClr val="000000"/>
              </a:solidFill>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2"/>
          <p:cNvSpPr/>
          <p:nvPr/>
        </p:nvSpPr>
        <p:spPr>
          <a:xfrm>
            <a:off x="9144000" y="-94185"/>
            <a:ext cx="9569882" cy="10475370"/>
          </a:xfrm>
          <a:custGeom>
            <a:avLst/>
            <a:gdLst/>
            <a:ahLst/>
            <a:cxnLst/>
            <a:rect l="l" t="t" r="r" b="b"/>
            <a:pathLst>
              <a:path w="5723061" h="6264568" extrusionOk="0">
                <a:moveTo>
                  <a:pt x="5598601" y="6264568"/>
                </a:moveTo>
                <a:lnTo>
                  <a:pt x="124460" y="6264568"/>
                </a:lnTo>
                <a:cubicBezTo>
                  <a:pt x="55880" y="6264568"/>
                  <a:pt x="0" y="6208688"/>
                  <a:pt x="0" y="6140108"/>
                </a:cubicBezTo>
                <a:lnTo>
                  <a:pt x="0" y="124460"/>
                </a:lnTo>
                <a:cubicBezTo>
                  <a:pt x="0" y="55880"/>
                  <a:pt x="55880" y="0"/>
                  <a:pt x="124460" y="0"/>
                </a:cubicBezTo>
                <a:lnTo>
                  <a:pt x="5598601" y="0"/>
                </a:lnTo>
                <a:cubicBezTo>
                  <a:pt x="5667181" y="0"/>
                  <a:pt x="5723061" y="55880"/>
                  <a:pt x="5723061" y="124460"/>
                </a:cubicBezTo>
                <a:lnTo>
                  <a:pt x="5723061" y="6140108"/>
                </a:lnTo>
                <a:cubicBezTo>
                  <a:pt x="5723061" y="6208688"/>
                  <a:pt x="5667181" y="6264568"/>
                  <a:pt x="5598601" y="6264568"/>
                </a:cubicBezTo>
                <a:close/>
              </a:path>
            </a:pathLst>
          </a:custGeom>
          <a:solidFill>
            <a:srgbClr val="D4D5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1" name="Google Shape;301;p12"/>
          <p:cNvPicPr preferRelativeResize="0"/>
          <p:nvPr/>
        </p:nvPicPr>
        <p:blipFill rotWithShape="1">
          <a:blip r:embed="rId3">
            <a:alphaModFix/>
          </a:blip>
          <a:srcRect l="2606" r="2606" b="29747"/>
          <a:stretch/>
        </p:blipFill>
        <p:spPr>
          <a:xfrm>
            <a:off x="0" y="0"/>
            <a:ext cx="9144000" cy="4515452"/>
          </a:xfrm>
          <a:prstGeom prst="rect">
            <a:avLst/>
          </a:prstGeom>
          <a:noFill/>
          <a:ln>
            <a:noFill/>
          </a:ln>
        </p:spPr>
      </p:pic>
      <p:pic>
        <p:nvPicPr>
          <p:cNvPr id="302" name="Google Shape;302;p12"/>
          <p:cNvPicPr preferRelativeResize="0"/>
          <p:nvPr/>
        </p:nvPicPr>
        <p:blipFill rotWithShape="1">
          <a:blip r:embed="rId4">
            <a:alphaModFix/>
          </a:blip>
          <a:srcRect t="45374" b="17609"/>
          <a:stretch/>
        </p:blipFill>
        <p:spPr>
          <a:xfrm>
            <a:off x="9144000" y="0"/>
            <a:ext cx="9144000" cy="4515452"/>
          </a:xfrm>
          <a:prstGeom prst="rect">
            <a:avLst/>
          </a:prstGeom>
          <a:noFill/>
          <a:ln>
            <a:noFill/>
          </a:ln>
        </p:spPr>
      </p:pic>
      <p:grpSp>
        <p:nvGrpSpPr>
          <p:cNvPr id="303" name="Google Shape;303;p12"/>
          <p:cNvGrpSpPr/>
          <p:nvPr/>
        </p:nvGrpSpPr>
        <p:grpSpPr>
          <a:xfrm>
            <a:off x="0" y="-368814"/>
            <a:ext cx="18288118" cy="4884294"/>
            <a:chOff x="0" y="-85725"/>
            <a:chExt cx="4816592" cy="1286390"/>
          </a:xfrm>
        </p:grpSpPr>
        <p:sp>
          <p:nvSpPr>
            <p:cNvPr id="304" name="Google Shape;304;p12"/>
            <p:cNvSpPr/>
            <p:nvPr/>
          </p:nvSpPr>
          <p:spPr>
            <a:xfrm>
              <a:off x="0" y="0"/>
              <a:ext cx="4816592" cy="1200665"/>
            </a:xfrm>
            <a:custGeom>
              <a:avLst/>
              <a:gdLst/>
              <a:ahLst/>
              <a:cxnLst/>
              <a:rect l="l" t="t" r="r" b="b"/>
              <a:pathLst>
                <a:path w="4816592" h="1200665" extrusionOk="0">
                  <a:moveTo>
                    <a:pt x="0" y="0"/>
                  </a:moveTo>
                  <a:lnTo>
                    <a:pt x="4816592" y="0"/>
                  </a:lnTo>
                  <a:lnTo>
                    <a:pt x="4816592" y="1200665"/>
                  </a:lnTo>
                  <a:lnTo>
                    <a:pt x="0" y="1200665"/>
                  </a:lnTo>
                  <a:close/>
                </a:path>
              </a:pathLst>
            </a:custGeom>
            <a:solidFill>
              <a:srgbClr val="000000">
                <a:alpha val="49411"/>
              </a:srgbClr>
            </a:solidFill>
            <a:ln>
              <a:noFill/>
            </a:ln>
          </p:spPr>
        </p:sp>
        <p:sp>
          <p:nvSpPr>
            <p:cNvPr id="305" name="Google Shape;305;p12"/>
            <p:cNvSpPr txBox="1"/>
            <p:nvPr/>
          </p:nvSpPr>
          <p:spPr>
            <a:xfrm>
              <a:off x="0" y="-85725"/>
              <a:ext cx="812800" cy="898525"/>
            </a:xfrm>
            <a:prstGeom prst="rect">
              <a:avLst/>
            </a:prstGeom>
            <a:noFill/>
            <a:ln>
              <a:noFill/>
            </a:ln>
          </p:spPr>
          <p:txBody>
            <a:bodyPr spcFirstLastPara="1" wrap="square" lIns="50800" tIns="50800" rIns="50800" bIns="50800" anchor="ctr" anchorCtr="0">
              <a:noAutofit/>
            </a:bodyPr>
            <a:lstStyle/>
            <a:p>
              <a:pPr marL="0" marR="0" lvl="0" indent="0" algn="ctr" rtl="0">
                <a:lnSpc>
                  <a:spcPct val="2083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06" name="Google Shape;306;p12"/>
          <p:cNvSpPr txBox="1"/>
          <p:nvPr/>
        </p:nvSpPr>
        <p:spPr>
          <a:xfrm>
            <a:off x="517585" y="5047190"/>
            <a:ext cx="8022566" cy="5485861"/>
          </a:xfrm>
          <a:prstGeom prst="rect">
            <a:avLst/>
          </a:prstGeom>
          <a:noFill/>
          <a:ln>
            <a:noFill/>
          </a:ln>
        </p:spPr>
        <p:txBody>
          <a:bodyPr spcFirstLastPara="1" wrap="square" lIns="0" tIns="0" rIns="0" bIns="0" anchor="t" anchorCtr="0">
            <a:spAutoFit/>
          </a:bodyPr>
          <a:lstStyle/>
          <a:p>
            <a:pPr marL="0" marR="0" lvl="0" indent="0" algn="ctr" rtl="0">
              <a:lnSpc>
                <a:spcPct val="115006"/>
              </a:lnSpc>
              <a:spcBef>
                <a:spcPts val="0"/>
              </a:spcBef>
              <a:spcAft>
                <a:spcPts val="0"/>
              </a:spcAft>
              <a:buClr>
                <a:srgbClr val="000000"/>
              </a:buClr>
              <a:buSzPts val="2399"/>
              <a:buFont typeface="Arial"/>
              <a:buNone/>
            </a:pPr>
            <a:r>
              <a:rPr lang="en-US" sz="2800" b="1" i="0" u="none" strike="noStrike" cap="none" dirty="0">
                <a:solidFill>
                  <a:srgbClr val="000000"/>
                </a:solidFill>
                <a:latin typeface="Arial" panose="020B0604020202020204" pitchFamily="34" charset="0"/>
                <a:ea typeface="Raleway"/>
                <a:cs typeface="Arial" panose="020B0604020202020204" pitchFamily="34" charset="0"/>
                <a:sym typeface="Raleway"/>
              </a:rPr>
              <a:t>You are NOT alone. There is hope to heal the Trauma you endure on the job.</a:t>
            </a:r>
          </a:p>
          <a:p>
            <a:pPr marL="0" marR="0" lvl="0" indent="0" algn="ctr" rtl="0">
              <a:lnSpc>
                <a:spcPct val="115006"/>
              </a:lnSpc>
              <a:spcBef>
                <a:spcPts val="0"/>
              </a:spcBef>
              <a:spcAft>
                <a:spcPts val="0"/>
              </a:spcAft>
              <a:buClr>
                <a:srgbClr val="000000"/>
              </a:buClr>
              <a:buSzPts val="2399"/>
              <a:buFont typeface="Arial"/>
              <a:buNone/>
            </a:pPr>
            <a:endParaRPr sz="1000" b="0" i="0" u="none" strike="noStrike" cap="none" dirty="0">
              <a:solidFill>
                <a:srgbClr val="000000"/>
              </a:solidFill>
              <a:latin typeface="Arial" panose="020B0604020202020204" pitchFamily="34" charset="0"/>
              <a:cs typeface="Arial" panose="020B0604020202020204" pitchFamily="34" charset="0"/>
              <a:sym typeface="Arial"/>
            </a:endParaRPr>
          </a:p>
          <a:p>
            <a:pPr algn="ctr">
              <a:lnSpc>
                <a:spcPct val="115006"/>
              </a:lnSpc>
              <a:buSzPts val="2399"/>
            </a:pPr>
            <a:r>
              <a:rPr lang="en-US" sz="2800" dirty="0">
                <a:latin typeface="Arial" panose="020B0604020202020204" pitchFamily="34" charset="0"/>
                <a:ea typeface="Raleway"/>
                <a:cs typeface="Arial" panose="020B0604020202020204" pitchFamily="34" charset="0"/>
                <a:sym typeface="Raleway"/>
              </a:rPr>
              <a:t>The cumulative weight of the </a:t>
            </a:r>
            <a:r>
              <a:rPr lang="en-US" sz="2800" u="sng" dirty="0">
                <a:latin typeface="Arial" panose="020B0604020202020204" pitchFamily="34" charset="0"/>
                <a:ea typeface="Raleway"/>
                <a:cs typeface="Arial" panose="020B0604020202020204" pitchFamily="34" charset="0"/>
                <a:sym typeface="Raleway"/>
              </a:rPr>
              <a:t>traumatic sights, sounds, smells, and memories</a:t>
            </a:r>
            <a:r>
              <a:rPr lang="en-US" sz="2800" dirty="0">
                <a:latin typeface="Arial" panose="020B0604020202020204" pitchFamily="34" charset="0"/>
                <a:ea typeface="Raleway"/>
                <a:cs typeface="Arial" panose="020B0604020202020204" pitchFamily="34" charset="0"/>
                <a:sym typeface="Raleway"/>
              </a:rPr>
              <a:t> affect work performance, career longevity, and relationships, however, it is NOT a “life sentence”. Warrior’s Rest provides the training, tools, and teams to empower First Responders to build resilience in the face of high-impact Trauma. </a:t>
            </a:r>
            <a:endParaRPr lang="en-US" sz="2800" dirty="0">
              <a:latin typeface="Arial" panose="020B0604020202020204" pitchFamily="34" charset="0"/>
              <a:cs typeface="Arial" panose="020B0604020202020204" pitchFamily="34" charset="0"/>
            </a:endParaRPr>
          </a:p>
          <a:p>
            <a:pPr marL="0" marR="0" lvl="0" indent="0" algn="ctr" rtl="0">
              <a:lnSpc>
                <a:spcPct val="115006"/>
              </a:lnSpc>
              <a:spcBef>
                <a:spcPts val="0"/>
              </a:spcBef>
              <a:spcAft>
                <a:spcPts val="0"/>
              </a:spcAft>
              <a:buClr>
                <a:srgbClr val="000000"/>
              </a:buClr>
              <a:buSzPts val="2399"/>
              <a:buFont typeface="Arial"/>
              <a:buNone/>
            </a:pPr>
            <a:endParaRPr sz="2399" b="1" i="0" u="none" strike="noStrike" cap="none" dirty="0">
              <a:solidFill>
                <a:srgbClr val="000000"/>
              </a:solidFill>
              <a:latin typeface="Arial" panose="020B0604020202020204" pitchFamily="34" charset="0"/>
              <a:ea typeface="Raleway"/>
              <a:cs typeface="Arial" panose="020B0604020202020204" pitchFamily="34" charset="0"/>
              <a:sym typeface="Raleway"/>
            </a:endParaRPr>
          </a:p>
          <a:p>
            <a:pPr marL="0" marR="0" lvl="0" indent="0" algn="ctr" rtl="0">
              <a:lnSpc>
                <a:spcPct val="115006"/>
              </a:lnSpc>
              <a:spcBef>
                <a:spcPts val="0"/>
              </a:spcBef>
              <a:spcAft>
                <a:spcPts val="0"/>
              </a:spcAft>
              <a:buClr>
                <a:srgbClr val="000000"/>
              </a:buClr>
              <a:buSzPts val="2399"/>
              <a:buFont typeface="Arial"/>
              <a:buNone/>
            </a:pPr>
            <a:endParaRPr sz="2399" b="0" i="0" u="none" strike="noStrike" cap="none" dirty="0">
              <a:solidFill>
                <a:srgbClr val="000000"/>
              </a:solidFill>
              <a:latin typeface="Raleway"/>
              <a:ea typeface="Raleway"/>
              <a:cs typeface="Raleway"/>
              <a:sym typeface="Raleway"/>
            </a:endParaRPr>
          </a:p>
        </p:txBody>
      </p:sp>
      <p:sp>
        <p:nvSpPr>
          <p:cNvPr id="307" name="Google Shape;307;p12"/>
          <p:cNvSpPr txBox="1"/>
          <p:nvPr/>
        </p:nvSpPr>
        <p:spPr>
          <a:xfrm>
            <a:off x="9471804" y="5047190"/>
            <a:ext cx="8816195" cy="5061257"/>
          </a:xfrm>
          <a:prstGeom prst="rect">
            <a:avLst/>
          </a:prstGeom>
          <a:noFill/>
          <a:ln>
            <a:noFill/>
          </a:ln>
        </p:spPr>
        <p:txBody>
          <a:bodyPr spcFirstLastPara="1" wrap="square" lIns="0" tIns="0" rIns="0" bIns="0" anchor="t" anchorCtr="0">
            <a:spAutoFit/>
          </a:bodyPr>
          <a:lstStyle/>
          <a:p>
            <a:pPr marL="0" marR="0" lvl="0" indent="0" algn="ctr" rtl="0">
              <a:lnSpc>
                <a:spcPct val="115006"/>
              </a:lnSpc>
              <a:spcBef>
                <a:spcPts val="0"/>
              </a:spcBef>
              <a:spcAft>
                <a:spcPts val="0"/>
              </a:spcAft>
              <a:buClr>
                <a:srgbClr val="000000"/>
              </a:buClr>
              <a:buSzPts val="2399"/>
              <a:buFont typeface="Arial"/>
              <a:buNone/>
            </a:pPr>
            <a:r>
              <a:rPr lang="en-US" sz="2800" b="1" i="0" u="none" strike="noStrike" cap="none" dirty="0">
                <a:solidFill>
                  <a:srgbClr val="000000"/>
                </a:solidFill>
                <a:latin typeface="Arial" panose="020B0604020202020204" pitchFamily="34" charset="0"/>
                <a:ea typeface="Raleway"/>
                <a:cs typeface="Arial" panose="020B0604020202020204" pitchFamily="34" charset="0"/>
                <a:sym typeface="Raleway"/>
              </a:rPr>
              <a:t>Care for your people and increase retention by building healthy </a:t>
            </a:r>
            <a:r>
              <a:rPr lang="en-US" sz="2800" b="1" dirty="0">
                <a:latin typeface="Arial" panose="020B0604020202020204" pitchFamily="34" charset="0"/>
                <a:ea typeface="Raleway"/>
                <a:cs typeface="Arial" panose="020B0604020202020204" pitchFamily="34" charset="0"/>
                <a:sym typeface="Raleway"/>
              </a:rPr>
              <a:t>personnel</a:t>
            </a:r>
            <a:r>
              <a:rPr lang="en-US" sz="2800" b="1" i="0" u="none" strike="noStrike" cap="none" dirty="0">
                <a:solidFill>
                  <a:srgbClr val="000000"/>
                </a:solidFill>
                <a:latin typeface="Arial" panose="020B0604020202020204" pitchFamily="34" charset="0"/>
                <a:ea typeface="Raleway"/>
                <a:cs typeface="Arial" panose="020B0604020202020204" pitchFamily="34" charset="0"/>
                <a:sym typeface="Raleway"/>
              </a:rPr>
              <a:t>.</a:t>
            </a:r>
            <a:endParaRPr sz="28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15006"/>
              </a:lnSpc>
              <a:spcBef>
                <a:spcPts val="0"/>
              </a:spcBef>
              <a:spcAft>
                <a:spcPts val="0"/>
              </a:spcAft>
              <a:buClr>
                <a:srgbClr val="000000"/>
              </a:buClr>
              <a:buSzPts val="2399"/>
              <a:buFont typeface="Arial"/>
              <a:buNone/>
            </a:pPr>
            <a:endParaRPr sz="1000" b="1" i="0" u="none" strike="noStrike" cap="none" dirty="0">
              <a:solidFill>
                <a:srgbClr val="000000"/>
              </a:solidFill>
              <a:latin typeface="Arial" panose="020B0604020202020204" pitchFamily="34" charset="0"/>
              <a:ea typeface="Raleway"/>
              <a:cs typeface="Arial" panose="020B0604020202020204" pitchFamily="34" charset="0"/>
              <a:sym typeface="Raleway"/>
            </a:endParaRPr>
          </a:p>
          <a:p>
            <a:pPr marL="0" marR="0" lvl="0" indent="0" algn="ctr" rtl="0">
              <a:lnSpc>
                <a:spcPct val="115006"/>
              </a:lnSpc>
              <a:spcBef>
                <a:spcPts val="0"/>
              </a:spcBef>
              <a:spcAft>
                <a:spcPts val="0"/>
              </a:spcAft>
              <a:buClr>
                <a:srgbClr val="000000"/>
              </a:buClr>
              <a:buSzPts val="2399"/>
              <a:buFont typeface="Arial"/>
              <a:buNone/>
            </a:pPr>
            <a:r>
              <a:rPr lang="en-US" sz="2800" b="0" i="0" u="none" strike="noStrike" cap="none" dirty="0">
                <a:solidFill>
                  <a:srgbClr val="000000"/>
                </a:solidFill>
                <a:latin typeface="Arial" panose="020B0604020202020204" pitchFamily="34" charset="0"/>
                <a:ea typeface="Raleway"/>
                <a:cs typeface="Arial" panose="020B0604020202020204" pitchFamily="34" charset="0"/>
                <a:sym typeface="Raleway"/>
              </a:rPr>
              <a:t>Due to stigma, embarrassment or fear of repercussions, many First Responders won’t seek professional help for their mental health. Warrior’s Rest is working to change the narrative while providing comprehensive training and peer support groups so your people can be equipped for a healthy, </a:t>
            </a:r>
            <a:r>
              <a:rPr lang="en-US" sz="2800" dirty="0">
                <a:latin typeface="Arial" panose="020B0604020202020204" pitchFamily="34" charset="0"/>
                <a:ea typeface="Raleway"/>
                <a:cs typeface="Arial" panose="020B0604020202020204" pitchFamily="34" charset="0"/>
                <a:sym typeface="Raleway"/>
              </a:rPr>
              <a:t>successful</a:t>
            </a:r>
            <a:r>
              <a:rPr lang="en-US" sz="2800" b="0" i="0" u="none" strike="noStrike" cap="none" dirty="0">
                <a:solidFill>
                  <a:srgbClr val="000000"/>
                </a:solidFill>
                <a:latin typeface="Arial" panose="020B0604020202020204" pitchFamily="34" charset="0"/>
                <a:ea typeface="Raleway"/>
                <a:cs typeface="Arial" panose="020B0604020202020204" pitchFamily="34" charset="0"/>
                <a:sym typeface="Raleway"/>
              </a:rPr>
              <a:t> career and Family life.</a:t>
            </a:r>
            <a:endParaRPr sz="28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15006"/>
              </a:lnSpc>
              <a:spcBef>
                <a:spcPts val="0"/>
              </a:spcBef>
              <a:spcAft>
                <a:spcPts val="0"/>
              </a:spcAft>
              <a:buClr>
                <a:srgbClr val="000000"/>
              </a:buClr>
              <a:buSzPts val="2399"/>
              <a:buFont typeface="Arial"/>
              <a:buNone/>
            </a:pPr>
            <a:endParaRPr sz="2399" b="0" i="0" u="none" strike="noStrike" cap="none" dirty="0">
              <a:solidFill>
                <a:srgbClr val="000000"/>
              </a:solidFill>
              <a:latin typeface="Raleway"/>
              <a:ea typeface="Raleway"/>
              <a:cs typeface="Raleway"/>
              <a:sym typeface="Raleway"/>
            </a:endParaRPr>
          </a:p>
        </p:txBody>
      </p:sp>
      <p:sp>
        <p:nvSpPr>
          <p:cNvPr id="308" name="Google Shape;308;p12"/>
          <p:cNvSpPr txBox="1"/>
          <p:nvPr/>
        </p:nvSpPr>
        <p:spPr>
          <a:xfrm>
            <a:off x="9170424" y="3042795"/>
            <a:ext cx="9143881" cy="1034129"/>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Clr>
                <a:srgbClr val="000000"/>
              </a:buClr>
              <a:buSzPts val="3999"/>
              <a:buFont typeface="Arial"/>
              <a:buNone/>
            </a:pPr>
            <a:r>
              <a:rPr lang="en-US" sz="4800" b="1" i="0" u="none" strike="noStrike" cap="none" dirty="0">
                <a:solidFill>
                  <a:srgbClr val="FFFFFF"/>
                </a:solidFill>
                <a:latin typeface="Arial" panose="020B0604020202020204" pitchFamily="34" charset="0"/>
                <a:ea typeface="Raleway"/>
                <a:cs typeface="Arial" panose="020B0604020202020204" pitchFamily="34" charset="0"/>
                <a:sym typeface="Raleway"/>
              </a:rPr>
              <a:t>AGENCY LEADERS</a:t>
            </a:r>
            <a:endParaRPr sz="4800" b="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309" name="Google Shape;309;p12"/>
          <p:cNvSpPr txBox="1"/>
          <p:nvPr/>
        </p:nvSpPr>
        <p:spPr>
          <a:xfrm>
            <a:off x="26305" y="3093655"/>
            <a:ext cx="9144000" cy="1034129"/>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Clr>
                <a:srgbClr val="000000"/>
              </a:buClr>
              <a:buSzPts val="3999"/>
              <a:buFont typeface="Arial"/>
              <a:buNone/>
            </a:pPr>
            <a:r>
              <a:rPr lang="en-US" sz="4800" b="1" i="0" u="none" strike="noStrike" cap="none" dirty="0">
                <a:solidFill>
                  <a:srgbClr val="FFFFFF"/>
                </a:solidFill>
                <a:latin typeface="Arial" panose="020B0604020202020204" pitchFamily="34" charset="0"/>
                <a:ea typeface="Raleway"/>
                <a:cs typeface="Arial" panose="020B0604020202020204" pitchFamily="34" charset="0"/>
                <a:sym typeface="Raleway"/>
              </a:rPr>
              <a:t>FIRST RESPONDERS</a:t>
            </a:r>
            <a:endParaRPr sz="4800" b="0" i="0" u="none" strike="noStrike" cap="none" dirty="0">
              <a:solidFill>
                <a:srgbClr val="000000"/>
              </a:solidFill>
              <a:latin typeface="Arial" panose="020B0604020202020204" pitchFamily="34" charset="0"/>
              <a:cs typeface="Arial" panose="020B0604020202020204" pitchFamily="34" charset="0"/>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3"/>
          <p:cNvSpPr/>
          <p:nvPr/>
        </p:nvSpPr>
        <p:spPr>
          <a:xfrm>
            <a:off x="9144000" y="-94185"/>
            <a:ext cx="9569882" cy="10475370"/>
          </a:xfrm>
          <a:custGeom>
            <a:avLst/>
            <a:gdLst/>
            <a:ahLst/>
            <a:cxnLst/>
            <a:rect l="l" t="t" r="r" b="b"/>
            <a:pathLst>
              <a:path w="5723061" h="6264568" extrusionOk="0">
                <a:moveTo>
                  <a:pt x="5598601" y="6264568"/>
                </a:moveTo>
                <a:lnTo>
                  <a:pt x="124460" y="6264568"/>
                </a:lnTo>
                <a:cubicBezTo>
                  <a:pt x="55880" y="6264568"/>
                  <a:pt x="0" y="6208688"/>
                  <a:pt x="0" y="6140108"/>
                </a:cubicBezTo>
                <a:lnTo>
                  <a:pt x="0" y="124460"/>
                </a:lnTo>
                <a:cubicBezTo>
                  <a:pt x="0" y="55880"/>
                  <a:pt x="55880" y="0"/>
                  <a:pt x="124460" y="0"/>
                </a:cubicBezTo>
                <a:lnTo>
                  <a:pt x="5598601" y="0"/>
                </a:lnTo>
                <a:cubicBezTo>
                  <a:pt x="5667181" y="0"/>
                  <a:pt x="5723061" y="55880"/>
                  <a:pt x="5723061" y="124460"/>
                </a:cubicBezTo>
                <a:lnTo>
                  <a:pt x="5723061" y="6140108"/>
                </a:lnTo>
                <a:cubicBezTo>
                  <a:pt x="5723061" y="6208688"/>
                  <a:pt x="5667181" y="6264568"/>
                  <a:pt x="5598601" y="6264568"/>
                </a:cubicBezTo>
                <a:close/>
              </a:path>
            </a:pathLst>
          </a:custGeom>
          <a:solidFill>
            <a:srgbClr val="D4D5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5" name="Google Shape;315;p13"/>
          <p:cNvPicPr preferRelativeResize="0"/>
          <p:nvPr/>
        </p:nvPicPr>
        <p:blipFill rotWithShape="1">
          <a:blip r:embed="rId3">
            <a:alphaModFix/>
          </a:blip>
          <a:srcRect l="2606" r="2606" b="29747"/>
          <a:stretch/>
        </p:blipFill>
        <p:spPr>
          <a:xfrm>
            <a:off x="0" y="0"/>
            <a:ext cx="9144000" cy="4515452"/>
          </a:xfrm>
          <a:prstGeom prst="rect">
            <a:avLst/>
          </a:prstGeom>
          <a:noFill/>
          <a:ln>
            <a:noFill/>
          </a:ln>
        </p:spPr>
      </p:pic>
      <p:pic>
        <p:nvPicPr>
          <p:cNvPr id="316" name="Google Shape;316;p13"/>
          <p:cNvPicPr preferRelativeResize="0"/>
          <p:nvPr/>
        </p:nvPicPr>
        <p:blipFill rotWithShape="1">
          <a:blip r:embed="rId4">
            <a:alphaModFix/>
          </a:blip>
          <a:srcRect t="12868" b="12866"/>
          <a:stretch/>
        </p:blipFill>
        <p:spPr>
          <a:xfrm>
            <a:off x="0" y="0"/>
            <a:ext cx="9117575" cy="4515452"/>
          </a:xfrm>
          <a:prstGeom prst="rect">
            <a:avLst/>
          </a:prstGeom>
          <a:noFill/>
          <a:ln>
            <a:noFill/>
          </a:ln>
        </p:spPr>
      </p:pic>
      <p:pic>
        <p:nvPicPr>
          <p:cNvPr id="317" name="Google Shape;317;p13"/>
          <p:cNvPicPr preferRelativeResize="0"/>
          <p:nvPr/>
        </p:nvPicPr>
        <p:blipFill rotWithShape="1">
          <a:blip r:embed="rId5">
            <a:alphaModFix/>
          </a:blip>
          <a:srcRect t="45374" b="17609"/>
          <a:stretch/>
        </p:blipFill>
        <p:spPr>
          <a:xfrm>
            <a:off x="9144000" y="0"/>
            <a:ext cx="9144000" cy="4515452"/>
          </a:xfrm>
          <a:prstGeom prst="rect">
            <a:avLst/>
          </a:prstGeom>
          <a:noFill/>
          <a:ln>
            <a:noFill/>
          </a:ln>
        </p:spPr>
      </p:pic>
      <p:pic>
        <p:nvPicPr>
          <p:cNvPr id="318" name="Google Shape;318;p13"/>
          <p:cNvPicPr preferRelativeResize="0"/>
          <p:nvPr/>
        </p:nvPicPr>
        <p:blipFill rotWithShape="1">
          <a:blip r:embed="rId6">
            <a:alphaModFix/>
          </a:blip>
          <a:srcRect t="12963" b="12962"/>
          <a:stretch/>
        </p:blipFill>
        <p:spPr>
          <a:xfrm>
            <a:off x="9144000" y="0"/>
            <a:ext cx="9144000" cy="4515452"/>
          </a:xfrm>
          <a:prstGeom prst="rect">
            <a:avLst/>
          </a:prstGeom>
          <a:noFill/>
          <a:ln>
            <a:noFill/>
          </a:ln>
        </p:spPr>
      </p:pic>
      <p:grpSp>
        <p:nvGrpSpPr>
          <p:cNvPr id="319" name="Google Shape;319;p13"/>
          <p:cNvGrpSpPr/>
          <p:nvPr/>
        </p:nvGrpSpPr>
        <p:grpSpPr>
          <a:xfrm>
            <a:off x="0" y="-368812"/>
            <a:ext cx="18287996" cy="4884264"/>
            <a:chOff x="0" y="-85725"/>
            <a:chExt cx="4816592" cy="1286390"/>
          </a:xfrm>
        </p:grpSpPr>
        <p:sp>
          <p:nvSpPr>
            <p:cNvPr id="320" name="Google Shape;320;p13"/>
            <p:cNvSpPr/>
            <p:nvPr/>
          </p:nvSpPr>
          <p:spPr>
            <a:xfrm>
              <a:off x="0" y="0"/>
              <a:ext cx="4816592" cy="1200665"/>
            </a:xfrm>
            <a:custGeom>
              <a:avLst/>
              <a:gdLst/>
              <a:ahLst/>
              <a:cxnLst/>
              <a:rect l="l" t="t" r="r" b="b"/>
              <a:pathLst>
                <a:path w="4816592" h="1200665" extrusionOk="0">
                  <a:moveTo>
                    <a:pt x="0" y="0"/>
                  </a:moveTo>
                  <a:lnTo>
                    <a:pt x="4816592" y="0"/>
                  </a:lnTo>
                  <a:lnTo>
                    <a:pt x="4816592" y="1200665"/>
                  </a:lnTo>
                  <a:lnTo>
                    <a:pt x="0" y="1200665"/>
                  </a:lnTo>
                  <a:close/>
                </a:path>
              </a:pathLst>
            </a:custGeom>
            <a:solidFill>
              <a:srgbClr val="000000">
                <a:alpha val="49411"/>
              </a:srgbClr>
            </a:solidFill>
            <a:ln>
              <a:noFill/>
            </a:ln>
          </p:spPr>
        </p:sp>
        <p:sp>
          <p:nvSpPr>
            <p:cNvPr id="321" name="Google Shape;321;p13"/>
            <p:cNvSpPr txBox="1"/>
            <p:nvPr/>
          </p:nvSpPr>
          <p:spPr>
            <a:xfrm>
              <a:off x="0" y="-85725"/>
              <a:ext cx="812800" cy="898525"/>
            </a:xfrm>
            <a:prstGeom prst="rect">
              <a:avLst/>
            </a:prstGeom>
            <a:noFill/>
            <a:ln>
              <a:noFill/>
            </a:ln>
          </p:spPr>
          <p:txBody>
            <a:bodyPr spcFirstLastPara="1" wrap="square" lIns="50800" tIns="50800" rIns="50800" bIns="50800" anchor="ctr" anchorCtr="0">
              <a:noAutofit/>
            </a:bodyPr>
            <a:lstStyle/>
            <a:p>
              <a:pPr marL="0" marR="0" lvl="0" indent="0" algn="ctr" rtl="0">
                <a:lnSpc>
                  <a:spcPct val="2083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2" name="Google Shape;322;p13"/>
          <p:cNvSpPr txBox="1"/>
          <p:nvPr/>
        </p:nvSpPr>
        <p:spPr>
          <a:xfrm>
            <a:off x="9144000" y="3358393"/>
            <a:ext cx="9144000" cy="1292662"/>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Clr>
                <a:srgbClr val="000000"/>
              </a:buClr>
              <a:buSzPts val="3999"/>
              <a:buFont typeface="Arial"/>
              <a:buNone/>
            </a:pPr>
            <a:r>
              <a:rPr lang="en-US" sz="6000" b="1" i="0" u="none" strike="noStrike" cap="none" dirty="0">
                <a:solidFill>
                  <a:srgbClr val="FFFFFF"/>
                </a:solidFill>
                <a:latin typeface="Arial" panose="020B0604020202020204" pitchFamily="34" charset="0"/>
                <a:ea typeface="Raleway"/>
                <a:cs typeface="Arial" panose="020B0604020202020204" pitchFamily="34" charset="0"/>
                <a:sym typeface="Raleway"/>
              </a:rPr>
              <a:t>FAMILIES</a:t>
            </a:r>
            <a:endParaRPr sz="6000" b="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323" name="Google Shape;323;p13"/>
          <p:cNvSpPr txBox="1"/>
          <p:nvPr/>
        </p:nvSpPr>
        <p:spPr>
          <a:xfrm>
            <a:off x="-26425" y="3358393"/>
            <a:ext cx="9144000" cy="1292662"/>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Clr>
                <a:srgbClr val="000000"/>
              </a:buClr>
              <a:buSzPts val="3999"/>
              <a:buFont typeface="Arial"/>
              <a:buNone/>
            </a:pPr>
            <a:r>
              <a:rPr lang="en-US" sz="6000" b="1" i="0" u="none" strike="noStrike" cap="none" dirty="0">
                <a:solidFill>
                  <a:srgbClr val="FFFFFF"/>
                </a:solidFill>
                <a:latin typeface="Arial" panose="020B0604020202020204" pitchFamily="34" charset="0"/>
                <a:ea typeface="Raleway"/>
                <a:cs typeface="Arial" panose="020B0604020202020204" pitchFamily="34" charset="0"/>
                <a:sym typeface="Raleway"/>
              </a:rPr>
              <a:t>COPING MECHANISMS</a:t>
            </a:r>
            <a:endParaRPr sz="6000" b="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324" name="Google Shape;324;p13"/>
          <p:cNvSpPr txBox="1"/>
          <p:nvPr/>
        </p:nvSpPr>
        <p:spPr>
          <a:xfrm>
            <a:off x="9420045" y="4840939"/>
            <a:ext cx="8867955" cy="5550535"/>
          </a:xfrm>
          <a:prstGeom prst="rect">
            <a:avLst/>
          </a:prstGeom>
          <a:noFill/>
          <a:ln>
            <a:noFill/>
          </a:ln>
        </p:spPr>
        <p:txBody>
          <a:bodyPr spcFirstLastPara="1" wrap="square" lIns="0" tIns="0" rIns="0" bIns="0" anchor="t" anchorCtr="0">
            <a:spAutoFit/>
          </a:bodyPr>
          <a:lstStyle/>
          <a:p>
            <a:pPr marL="0" marR="0" lvl="0" indent="0" algn="ctr" rtl="0">
              <a:lnSpc>
                <a:spcPct val="115006"/>
              </a:lnSpc>
              <a:spcBef>
                <a:spcPts val="0"/>
              </a:spcBef>
              <a:spcAft>
                <a:spcPts val="0"/>
              </a:spcAft>
              <a:buClr>
                <a:srgbClr val="000000"/>
              </a:buClr>
              <a:buSzPts val="2399"/>
              <a:buFont typeface="Arial"/>
              <a:buNone/>
            </a:pPr>
            <a:r>
              <a:rPr lang="en-US" sz="2800" b="1" i="0" u="none" strike="noStrike" cap="none" dirty="0">
                <a:solidFill>
                  <a:srgbClr val="000000"/>
                </a:solidFill>
                <a:latin typeface="Arial" panose="020B0604020202020204" pitchFamily="34" charset="0"/>
                <a:ea typeface="Raleway"/>
                <a:cs typeface="Arial" panose="020B0604020202020204" pitchFamily="34" charset="0"/>
                <a:sym typeface="Raleway"/>
              </a:rPr>
              <a:t>Helping our Heroes </a:t>
            </a:r>
            <a:r>
              <a:rPr lang="en-US" sz="2800" b="1" dirty="0">
                <a:latin typeface="Arial" panose="020B0604020202020204" pitchFamily="34" charset="0"/>
                <a:ea typeface="Raleway"/>
                <a:cs typeface="Arial" panose="020B0604020202020204" pitchFamily="34" charset="0"/>
                <a:sym typeface="Raleway"/>
              </a:rPr>
              <a:t>H</a:t>
            </a:r>
            <a:r>
              <a:rPr lang="en-US" sz="2800" b="1" i="0" u="none" strike="noStrike" cap="none" dirty="0">
                <a:solidFill>
                  <a:srgbClr val="000000"/>
                </a:solidFill>
                <a:latin typeface="Arial" panose="020B0604020202020204" pitchFamily="34" charset="0"/>
                <a:ea typeface="Raleway"/>
                <a:cs typeface="Arial" panose="020B0604020202020204" pitchFamily="34" charset="0"/>
                <a:sym typeface="Raleway"/>
              </a:rPr>
              <a:t>eal from Traumatic </a:t>
            </a:r>
            <a:r>
              <a:rPr lang="en-US" sz="2800" b="1" dirty="0">
                <a:latin typeface="Arial" panose="020B0604020202020204" pitchFamily="34" charset="0"/>
                <a:ea typeface="Raleway"/>
                <a:cs typeface="Arial" panose="020B0604020202020204" pitchFamily="34" charset="0"/>
                <a:sym typeface="Raleway"/>
              </a:rPr>
              <a:t>E</a:t>
            </a:r>
            <a:r>
              <a:rPr lang="en-US" sz="2800" b="1" i="0" u="none" strike="noStrike" cap="none" dirty="0">
                <a:solidFill>
                  <a:srgbClr val="000000"/>
                </a:solidFill>
                <a:latin typeface="Arial" panose="020B0604020202020204" pitchFamily="34" charset="0"/>
                <a:ea typeface="Raleway"/>
                <a:cs typeface="Arial" panose="020B0604020202020204" pitchFamily="34" charset="0"/>
                <a:sym typeface="Raleway"/>
              </a:rPr>
              <a:t>vents.</a:t>
            </a:r>
            <a:endParaRPr sz="28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15006"/>
              </a:lnSpc>
              <a:spcBef>
                <a:spcPts val="0"/>
              </a:spcBef>
              <a:spcAft>
                <a:spcPts val="0"/>
              </a:spcAft>
              <a:buClr>
                <a:srgbClr val="000000"/>
              </a:buClr>
              <a:buSzPts val="2399"/>
              <a:buFont typeface="Arial"/>
              <a:buNone/>
            </a:pPr>
            <a:endParaRPr lang="en-US" sz="1000" b="1" i="0" u="none" strike="noStrike" cap="none" dirty="0">
              <a:solidFill>
                <a:srgbClr val="000000"/>
              </a:solidFill>
              <a:latin typeface="Arial" panose="020B0604020202020204" pitchFamily="34" charset="0"/>
              <a:ea typeface="Raleway"/>
              <a:cs typeface="Arial" panose="020B0604020202020204" pitchFamily="34" charset="0"/>
              <a:sym typeface="Raleway"/>
            </a:endParaRPr>
          </a:p>
          <a:p>
            <a:pPr marL="0" marR="0" lvl="0" indent="0" algn="ctr" rtl="0">
              <a:lnSpc>
                <a:spcPct val="115006"/>
              </a:lnSpc>
              <a:spcBef>
                <a:spcPts val="0"/>
              </a:spcBef>
              <a:spcAft>
                <a:spcPts val="0"/>
              </a:spcAft>
              <a:buClr>
                <a:srgbClr val="000000"/>
              </a:buClr>
              <a:buSzPts val="2399"/>
              <a:buFont typeface="Arial"/>
              <a:buNone/>
            </a:pPr>
            <a:endParaRPr lang="en-US" sz="1000" b="1" i="0" u="none" strike="noStrike" cap="none" dirty="0">
              <a:solidFill>
                <a:srgbClr val="000000"/>
              </a:solidFill>
              <a:latin typeface="Arial" panose="020B0604020202020204" pitchFamily="34" charset="0"/>
              <a:ea typeface="Raleway"/>
              <a:cs typeface="Arial" panose="020B0604020202020204" pitchFamily="34" charset="0"/>
              <a:sym typeface="Raleway"/>
            </a:endParaRPr>
          </a:p>
          <a:p>
            <a:pPr marL="0" marR="0" lvl="0" indent="0" algn="ctr" rtl="0">
              <a:lnSpc>
                <a:spcPct val="115006"/>
              </a:lnSpc>
              <a:spcBef>
                <a:spcPts val="0"/>
              </a:spcBef>
              <a:spcAft>
                <a:spcPts val="0"/>
              </a:spcAft>
              <a:buClr>
                <a:srgbClr val="000000"/>
              </a:buClr>
              <a:buSzPts val="2399"/>
              <a:buFont typeface="Arial"/>
              <a:buNone/>
            </a:pPr>
            <a:endParaRPr sz="1000" b="1" i="0" u="none" strike="noStrike" cap="none" dirty="0">
              <a:solidFill>
                <a:srgbClr val="000000"/>
              </a:solidFill>
              <a:latin typeface="Arial" panose="020B0604020202020204" pitchFamily="34" charset="0"/>
              <a:ea typeface="Raleway"/>
              <a:cs typeface="Arial" panose="020B0604020202020204" pitchFamily="34" charset="0"/>
              <a:sym typeface="Raleway"/>
            </a:endParaRPr>
          </a:p>
          <a:p>
            <a:pPr marL="0" marR="0" lvl="0" indent="0" algn="ctr" rtl="0">
              <a:lnSpc>
                <a:spcPct val="115006"/>
              </a:lnSpc>
              <a:spcBef>
                <a:spcPts val="0"/>
              </a:spcBef>
              <a:spcAft>
                <a:spcPts val="0"/>
              </a:spcAft>
              <a:buClr>
                <a:srgbClr val="000000"/>
              </a:buClr>
              <a:buSzPts val="2399"/>
              <a:buFont typeface="Arial"/>
              <a:buNone/>
            </a:pPr>
            <a:r>
              <a:rPr lang="en-US" sz="2800" b="0" i="0" u="none" strike="noStrike" cap="none" dirty="0">
                <a:solidFill>
                  <a:srgbClr val="000000"/>
                </a:solidFill>
                <a:latin typeface="Arial" panose="020B0604020202020204" pitchFamily="34" charset="0"/>
                <a:ea typeface="Raleway"/>
                <a:cs typeface="Arial" panose="020B0604020202020204" pitchFamily="34" charset="0"/>
                <a:sym typeface="Raleway"/>
              </a:rPr>
              <a:t>First Responders experience many significant traumatic events throughout their careers. </a:t>
            </a:r>
            <a:r>
              <a:rPr lang="en-US" sz="2800" b="1" i="0" u="none" strike="noStrike" cap="none" dirty="0">
                <a:solidFill>
                  <a:srgbClr val="000000"/>
                </a:solidFill>
                <a:latin typeface="Arial" panose="020B0604020202020204" pitchFamily="34" charset="0"/>
                <a:ea typeface="Raleway"/>
                <a:cs typeface="Arial" panose="020B0604020202020204" pitchFamily="34" charset="0"/>
                <a:sym typeface="Raleway"/>
              </a:rPr>
              <a:t>Most First Responder training focuses on how to be Physically </a:t>
            </a:r>
            <a:r>
              <a:rPr lang="en-US" sz="2800" b="1" dirty="0">
                <a:latin typeface="Arial" panose="020B0604020202020204" pitchFamily="34" charset="0"/>
                <a:ea typeface="Raleway"/>
                <a:cs typeface="Arial" panose="020B0604020202020204" pitchFamily="34" charset="0"/>
                <a:sym typeface="Raleway"/>
              </a:rPr>
              <a:t>S</a:t>
            </a:r>
            <a:r>
              <a:rPr lang="en-US" sz="2800" b="1" i="0" u="none" strike="noStrike" cap="none" dirty="0">
                <a:solidFill>
                  <a:srgbClr val="000000"/>
                </a:solidFill>
                <a:latin typeface="Arial" panose="020B0604020202020204" pitchFamily="34" charset="0"/>
                <a:ea typeface="Raleway"/>
                <a:cs typeface="Arial" panose="020B0604020202020204" pitchFamily="34" charset="0"/>
                <a:sym typeface="Raleway"/>
              </a:rPr>
              <a:t>trong, but many are not given the tools to thrive Mentally or Emotionally.</a:t>
            </a:r>
            <a:r>
              <a:rPr lang="en-US" sz="2800" b="0" i="0" u="none" strike="noStrike" cap="none" dirty="0">
                <a:solidFill>
                  <a:srgbClr val="000000"/>
                </a:solidFill>
                <a:latin typeface="Arial" panose="020B0604020202020204" pitchFamily="34" charset="0"/>
                <a:ea typeface="Raleway"/>
                <a:cs typeface="Arial" panose="020B0604020202020204" pitchFamily="34" charset="0"/>
                <a:sym typeface="Raleway"/>
              </a:rPr>
              <a:t> The brave men and women that keep our family safe need our support so they can build Healthy </a:t>
            </a:r>
            <a:r>
              <a:rPr lang="en-US" sz="2800" dirty="0">
                <a:latin typeface="Arial" panose="020B0604020202020204" pitchFamily="34" charset="0"/>
                <a:ea typeface="Raleway"/>
                <a:cs typeface="Arial" panose="020B0604020202020204" pitchFamily="34" charset="0"/>
                <a:sym typeface="Raleway"/>
              </a:rPr>
              <a:t>F</a:t>
            </a:r>
            <a:r>
              <a:rPr lang="en-US" sz="2800" b="0" i="0" u="none" strike="noStrike" cap="none" dirty="0">
                <a:solidFill>
                  <a:srgbClr val="000000"/>
                </a:solidFill>
                <a:latin typeface="Arial" panose="020B0604020202020204" pitchFamily="34" charset="0"/>
                <a:ea typeface="Raleway"/>
                <a:cs typeface="Arial" panose="020B0604020202020204" pitchFamily="34" charset="0"/>
                <a:sym typeface="Raleway"/>
              </a:rPr>
              <a:t>amilies and Lasting </a:t>
            </a:r>
            <a:r>
              <a:rPr lang="en-US" sz="2800" dirty="0">
                <a:latin typeface="Arial" panose="020B0604020202020204" pitchFamily="34" charset="0"/>
                <a:ea typeface="Raleway"/>
                <a:cs typeface="Arial" panose="020B0604020202020204" pitchFamily="34" charset="0"/>
                <a:sym typeface="Raleway"/>
              </a:rPr>
              <a:t>C</a:t>
            </a:r>
            <a:r>
              <a:rPr lang="en-US" sz="2800" b="0" i="0" u="none" strike="noStrike" cap="none" dirty="0">
                <a:solidFill>
                  <a:srgbClr val="000000"/>
                </a:solidFill>
                <a:latin typeface="Arial" panose="020B0604020202020204" pitchFamily="34" charset="0"/>
                <a:ea typeface="Raleway"/>
                <a:cs typeface="Arial" panose="020B0604020202020204" pitchFamily="34" charset="0"/>
                <a:sym typeface="Raleway"/>
              </a:rPr>
              <a:t>areers.</a:t>
            </a:r>
            <a:endParaRPr sz="28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15006"/>
              </a:lnSpc>
              <a:spcBef>
                <a:spcPts val="0"/>
              </a:spcBef>
              <a:spcAft>
                <a:spcPts val="0"/>
              </a:spcAft>
              <a:buClr>
                <a:srgbClr val="000000"/>
              </a:buClr>
              <a:buSzPts val="2399"/>
              <a:buFont typeface="Arial"/>
              <a:buNone/>
            </a:pPr>
            <a:endParaRPr sz="2399" b="0" i="0" u="none" strike="noStrike" cap="none" dirty="0">
              <a:solidFill>
                <a:srgbClr val="000000"/>
              </a:solidFill>
              <a:latin typeface="Raleway"/>
              <a:ea typeface="Raleway"/>
              <a:cs typeface="Raleway"/>
              <a:sym typeface="Raleway"/>
            </a:endParaRPr>
          </a:p>
          <a:p>
            <a:pPr marL="0" marR="0" lvl="0" indent="0" algn="ctr" rtl="0">
              <a:lnSpc>
                <a:spcPct val="115006"/>
              </a:lnSpc>
              <a:spcBef>
                <a:spcPts val="0"/>
              </a:spcBef>
              <a:spcAft>
                <a:spcPts val="0"/>
              </a:spcAft>
              <a:buClr>
                <a:srgbClr val="000000"/>
              </a:buClr>
              <a:buSzPts val="2399"/>
              <a:buFont typeface="Arial"/>
              <a:buNone/>
            </a:pPr>
            <a:endParaRPr sz="2399" b="0" i="0" u="none" strike="noStrike" cap="none" dirty="0">
              <a:solidFill>
                <a:srgbClr val="000000"/>
              </a:solidFill>
              <a:latin typeface="Raleway"/>
              <a:ea typeface="Raleway"/>
              <a:cs typeface="Raleway"/>
              <a:sym typeface="Raleway"/>
            </a:endParaRPr>
          </a:p>
        </p:txBody>
      </p:sp>
      <p:sp>
        <p:nvSpPr>
          <p:cNvPr id="325" name="Google Shape;325;p13"/>
          <p:cNvSpPr txBox="1"/>
          <p:nvPr/>
        </p:nvSpPr>
        <p:spPr>
          <a:xfrm>
            <a:off x="327803" y="4840939"/>
            <a:ext cx="8443165" cy="5763029"/>
          </a:xfrm>
          <a:prstGeom prst="rect">
            <a:avLst/>
          </a:prstGeom>
          <a:noFill/>
          <a:ln>
            <a:noFill/>
          </a:ln>
        </p:spPr>
        <p:txBody>
          <a:bodyPr spcFirstLastPara="1" wrap="square" lIns="0" tIns="0" rIns="0" bIns="0" anchor="t" anchorCtr="0">
            <a:spAutoFit/>
          </a:bodyPr>
          <a:lstStyle/>
          <a:p>
            <a:pPr marL="0" marR="0" lvl="0" indent="0" algn="ctr" rtl="0">
              <a:lnSpc>
                <a:spcPct val="115006"/>
              </a:lnSpc>
              <a:spcBef>
                <a:spcPts val="0"/>
              </a:spcBef>
              <a:spcAft>
                <a:spcPts val="0"/>
              </a:spcAft>
              <a:buClr>
                <a:srgbClr val="000000"/>
              </a:buClr>
              <a:buSzPts val="2399"/>
              <a:buFont typeface="Arial"/>
              <a:buNone/>
            </a:pPr>
            <a:r>
              <a:rPr lang="en-US" sz="2800" b="1" i="0" u="none" strike="noStrike" cap="none" dirty="0">
                <a:solidFill>
                  <a:schemeClr val="tx1"/>
                </a:solidFill>
                <a:latin typeface="Arial" panose="020B0604020202020204" pitchFamily="34" charset="0"/>
                <a:ea typeface="Raleway"/>
                <a:cs typeface="Arial" panose="020B0604020202020204" pitchFamily="34" charset="0"/>
                <a:sym typeface="Raleway"/>
              </a:rPr>
              <a:t>Healthy First Responders have </a:t>
            </a:r>
          </a:p>
          <a:p>
            <a:pPr marL="0" marR="0" lvl="0" indent="0" algn="ctr" rtl="0">
              <a:lnSpc>
                <a:spcPct val="115006"/>
              </a:lnSpc>
              <a:spcBef>
                <a:spcPts val="0"/>
              </a:spcBef>
              <a:spcAft>
                <a:spcPts val="0"/>
              </a:spcAft>
              <a:buClr>
                <a:srgbClr val="000000"/>
              </a:buClr>
              <a:buSzPts val="2399"/>
              <a:buFont typeface="Arial"/>
              <a:buNone/>
            </a:pPr>
            <a:r>
              <a:rPr lang="en-US" sz="2800" b="1" dirty="0">
                <a:solidFill>
                  <a:schemeClr val="tx1"/>
                </a:solidFill>
                <a:latin typeface="Arial" panose="020B0604020202020204" pitchFamily="34" charset="0"/>
                <a:ea typeface="Raleway"/>
                <a:cs typeface="Arial" panose="020B0604020202020204" pitchFamily="34" charset="0"/>
                <a:sym typeface="Raleway"/>
              </a:rPr>
              <a:t>S</a:t>
            </a:r>
            <a:r>
              <a:rPr lang="en-US" sz="2800" b="1" i="0" u="none" strike="noStrike" cap="none" dirty="0">
                <a:solidFill>
                  <a:schemeClr val="tx1"/>
                </a:solidFill>
                <a:latin typeface="Arial" panose="020B0604020202020204" pitchFamily="34" charset="0"/>
                <a:ea typeface="Raleway"/>
                <a:cs typeface="Arial" panose="020B0604020202020204" pitchFamily="34" charset="0"/>
                <a:sym typeface="Raleway"/>
              </a:rPr>
              <a:t>tronger, </a:t>
            </a:r>
            <a:r>
              <a:rPr lang="en-US" sz="2800" b="1" dirty="0">
                <a:solidFill>
                  <a:schemeClr val="tx1"/>
                </a:solidFill>
                <a:latin typeface="Arial" panose="020B0604020202020204" pitchFamily="34" charset="0"/>
                <a:ea typeface="Raleway"/>
                <a:cs typeface="Arial" panose="020B0604020202020204" pitchFamily="34" charset="0"/>
                <a:sym typeface="Raleway"/>
              </a:rPr>
              <a:t>L</a:t>
            </a:r>
            <a:r>
              <a:rPr lang="en-US" sz="2800" b="1" i="0" u="none" strike="noStrike" cap="none" dirty="0">
                <a:solidFill>
                  <a:schemeClr val="tx1"/>
                </a:solidFill>
                <a:latin typeface="Arial" panose="020B0604020202020204" pitchFamily="34" charset="0"/>
                <a:ea typeface="Raleway"/>
                <a:cs typeface="Arial" panose="020B0604020202020204" pitchFamily="34" charset="0"/>
                <a:sym typeface="Raleway"/>
              </a:rPr>
              <a:t>onger Careers.</a:t>
            </a:r>
            <a:endParaRPr sz="2800" b="0" i="0" u="none" strike="noStrike" cap="none" dirty="0">
              <a:solidFill>
                <a:schemeClr val="tx1"/>
              </a:solidFill>
              <a:latin typeface="Arial" panose="020B0604020202020204" pitchFamily="34" charset="0"/>
              <a:cs typeface="Arial" panose="020B0604020202020204" pitchFamily="34" charset="0"/>
              <a:sym typeface="Arial"/>
            </a:endParaRPr>
          </a:p>
          <a:p>
            <a:pPr marL="0" marR="0" lvl="0" indent="0" algn="ctr" rtl="0">
              <a:lnSpc>
                <a:spcPct val="115006"/>
              </a:lnSpc>
              <a:spcBef>
                <a:spcPts val="0"/>
              </a:spcBef>
              <a:spcAft>
                <a:spcPts val="0"/>
              </a:spcAft>
              <a:buClr>
                <a:srgbClr val="000000"/>
              </a:buClr>
              <a:buSzPts val="2399"/>
              <a:buFont typeface="Arial"/>
              <a:buNone/>
            </a:pPr>
            <a:endParaRPr sz="1000" b="1" i="0" u="none" strike="noStrike" cap="none" dirty="0">
              <a:solidFill>
                <a:srgbClr val="122A45"/>
              </a:solidFill>
              <a:latin typeface="Arial" panose="020B0604020202020204" pitchFamily="34" charset="0"/>
              <a:ea typeface="Raleway"/>
              <a:cs typeface="Arial" panose="020B0604020202020204" pitchFamily="34" charset="0"/>
              <a:sym typeface="Raleway"/>
            </a:endParaRPr>
          </a:p>
          <a:p>
            <a:pPr marL="0" marR="0" lvl="0" indent="0" algn="ctr" rtl="0">
              <a:lnSpc>
                <a:spcPct val="115006"/>
              </a:lnSpc>
              <a:spcBef>
                <a:spcPts val="0"/>
              </a:spcBef>
              <a:spcAft>
                <a:spcPts val="0"/>
              </a:spcAft>
              <a:buClr>
                <a:srgbClr val="000000"/>
              </a:buClr>
              <a:buSzPts val="2399"/>
              <a:buFont typeface="Arial"/>
              <a:buNone/>
            </a:pPr>
            <a:r>
              <a:rPr lang="en-US" sz="2800" b="0" i="0" u="none" strike="noStrike" cap="none" dirty="0">
                <a:solidFill>
                  <a:srgbClr val="122A45"/>
                </a:solidFill>
                <a:latin typeface="Arial" panose="020B0604020202020204" pitchFamily="34" charset="0"/>
                <a:ea typeface="Raleway"/>
                <a:cs typeface="Arial" panose="020B0604020202020204" pitchFamily="34" charset="0"/>
                <a:sym typeface="Raleway"/>
              </a:rPr>
              <a:t>Trauma is part of the job, but it’s not always part of the job training. </a:t>
            </a:r>
            <a:r>
              <a:rPr lang="en-US" sz="2800" b="1" i="0" u="none" strike="noStrike" cap="none" dirty="0">
                <a:solidFill>
                  <a:srgbClr val="122A45"/>
                </a:solidFill>
                <a:latin typeface="Arial" panose="020B0604020202020204" pitchFamily="34" charset="0"/>
                <a:ea typeface="Raleway"/>
                <a:cs typeface="Arial" panose="020B0604020202020204" pitchFamily="34" charset="0"/>
                <a:sym typeface="Raleway"/>
              </a:rPr>
              <a:t>First Responders need specialized training and resources to know how to address, process, and cope with </a:t>
            </a:r>
            <a:r>
              <a:rPr lang="en-US" sz="2800" b="1" dirty="0">
                <a:solidFill>
                  <a:srgbClr val="122A45"/>
                </a:solidFill>
                <a:latin typeface="Arial" panose="020B0604020202020204" pitchFamily="34" charset="0"/>
                <a:ea typeface="Raleway"/>
                <a:cs typeface="Arial" panose="020B0604020202020204" pitchFamily="34" charset="0"/>
                <a:sym typeface="Raleway"/>
              </a:rPr>
              <a:t>J</a:t>
            </a:r>
            <a:r>
              <a:rPr lang="en-US" sz="2800" b="1" i="0" u="none" strike="noStrike" cap="none" dirty="0">
                <a:solidFill>
                  <a:srgbClr val="122A45"/>
                </a:solidFill>
                <a:latin typeface="Arial" panose="020B0604020202020204" pitchFamily="34" charset="0"/>
                <a:ea typeface="Raleway"/>
                <a:cs typeface="Arial" panose="020B0604020202020204" pitchFamily="34" charset="0"/>
                <a:sym typeface="Raleway"/>
              </a:rPr>
              <a:t>ob-Related Trauma. </a:t>
            </a:r>
            <a:r>
              <a:rPr lang="en-US" sz="2800" b="0" i="0" u="none" strike="noStrike" cap="none" dirty="0">
                <a:solidFill>
                  <a:srgbClr val="122A45"/>
                </a:solidFill>
                <a:latin typeface="Arial" panose="020B0604020202020204" pitchFamily="34" charset="0"/>
                <a:ea typeface="Raleway"/>
                <a:cs typeface="Arial" panose="020B0604020202020204" pitchFamily="34" charset="0"/>
                <a:sym typeface="Raleway"/>
              </a:rPr>
              <a:t>Warrior’s Rest empowers Resilience in First Responders through training, teams, and tools so they can heal from the trauma they encounter and sustain successful careers.</a:t>
            </a:r>
            <a:endParaRPr sz="28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15006"/>
              </a:lnSpc>
              <a:spcBef>
                <a:spcPts val="0"/>
              </a:spcBef>
              <a:spcAft>
                <a:spcPts val="0"/>
              </a:spcAft>
              <a:buClr>
                <a:srgbClr val="000000"/>
              </a:buClr>
              <a:buSzPts val="2399"/>
              <a:buFont typeface="Arial"/>
              <a:buNone/>
            </a:pPr>
            <a:endParaRPr sz="2399" b="0" i="0" u="none" strike="noStrike" cap="none" dirty="0">
              <a:solidFill>
                <a:srgbClr val="122A45"/>
              </a:solidFill>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TotalTime>
  <Words>923</Words>
  <Application>Microsoft Office PowerPoint</Application>
  <PresentationFormat>Custom</PresentationFormat>
  <Paragraphs>91</Paragraphs>
  <Slides>13</Slides>
  <Notes>13</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Raleway</vt:lpstr>
      <vt:lpstr>Verdana</vt:lpstr>
      <vt:lpstr>Antonio Light</vt:lpstr>
      <vt:lpstr>Calibri</vt:lpstr>
      <vt:lpstr>Arial</vt:lpstr>
      <vt:lpstr>Antonio</vt:lpstr>
      <vt:lpstr>Raleway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Gary Berryhill</cp:lastModifiedBy>
  <cp:revision>20</cp:revision>
  <dcterms:created xsi:type="dcterms:W3CDTF">2006-08-16T00:00:00Z</dcterms:created>
  <dcterms:modified xsi:type="dcterms:W3CDTF">2023-02-07T00:37:23Z</dcterms:modified>
</cp:coreProperties>
</file>