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4" r:id="rId3"/>
    <p:sldId id="264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4375A-1897-4247-A2BF-AC9040AFF55C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76C10-F736-4519-A317-5A458B136AD3}">
      <dgm:prSet/>
      <dgm:spPr/>
      <dgm:t>
        <a:bodyPr/>
        <a:lstStyle/>
        <a:p>
          <a:r>
            <a:rPr lang="en-US" dirty="0"/>
            <a:t>Be Aware</a:t>
          </a:r>
        </a:p>
      </dgm:t>
    </dgm:pt>
    <dgm:pt modelId="{66AE471F-B75A-48A2-9EC2-1113535CFBA4}" type="parTrans" cxnId="{56BE519E-676F-4D65-9795-2D2A035BBA6B}">
      <dgm:prSet/>
      <dgm:spPr/>
      <dgm:t>
        <a:bodyPr/>
        <a:lstStyle/>
        <a:p>
          <a:endParaRPr lang="en-US"/>
        </a:p>
      </dgm:t>
    </dgm:pt>
    <dgm:pt modelId="{CFB2564A-9B94-426C-BC4D-A3284B4E8E0A}" type="sibTrans" cxnId="{56BE519E-676F-4D65-9795-2D2A035BBA6B}">
      <dgm:prSet/>
      <dgm:spPr/>
      <dgm:t>
        <a:bodyPr/>
        <a:lstStyle/>
        <a:p>
          <a:endParaRPr lang="en-US"/>
        </a:p>
      </dgm:t>
    </dgm:pt>
    <dgm:pt modelId="{D55A62AD-14CD-4CDD-9A16-B0C6073D9FE9}">
      <dgm:prSet/>
      <dgm:spPr/>
      <dgm:t>
        <a:bodyPr/>
        <a:lstStyle/>
        <a:p>
          <a:r>
            <a:rPr lang="en-US" dirty="0"/>
            <a:t>Be aware of mental health issues, stressors, and the importance of seeking help.</a:t>
          </a:r>
        </a:p>
      </dgm:t>
    </dgm:pt>
    <dgm:pt modelId="{B8CD8975-7A8C-4B6C-B920-6B8E4BE15F46}" type="parTrans" cxnId="{1C04ECA7-1FE6-4DB8-9B2F-33C4828A39F6}">
      <dgm:prSet/>
      <dgm:spPr/>
      <dgm:t>
        <a:bodyPr/>
        <a:lstStyle/>
        <a:p>
          <a:endParaRPr lang="en-US"/>
        </a:p>
      </dgm:t>
    </dgm:pt>
    <dgm:pt modelId="{51843631-85F9-49EA-BE43-1B4BD6676AAA}" type="sibTrans" cxnId="{1C04ECA7-1FE6-4DB8-9B2F-33C4828A39F6}">
      <dgm:prSet/>
      <dgm:spPr/>
      <dgm:t>
        <a:bodyPr/>
        <a:lstStyle/>
        <a:p>
          <a:endParaRPr lang="en-US"/>
        </a:p>
      </dgm:t>
    </dgm:pt>
    <dgm:pt modelId="{6384B6C2-087F-4C5F-B46E-27A8866D2D5D}">
      <dgm:prSet/>
      <dgm:spPr/>
      <dgm:t>
        <a:bodyPr/>
        <a:lstStyle/>
        <a:p>
          <a:r>
            <a:rPr lang="en-US" dirty="0"/>
            <a:t>Understand</a:t>
          </a:r>
        </a:p>
      </dgm:t>
    </dgm:pt>
    <dgm:pt modelId="{54A5769C-FEEB-4C44-B57A-C4256CDA97E0}" type="parTrans" cxnId="{487148EF-461F-435B-AA0D-49099A881BC6}">
      <dgm:prSet/>
      <dgm:spPr/>
      <dgm:t>
        <a:bodyPr/>
        <a:lstStyle/>
        <a:p>
          <a:endParaRPr lang="en-US"/>
        </a:p>
      </dgm:t>
    </dgm:pt>
    <dgm:pt modelId="{76A5E832-D8E5-4B79-BD69-D8C0C20AAFCB}" type="sibTrans" cxnId="{487148EF-461F-435B-AA0D-49099A881BC6}">
      <dgm:prSet/>
      <dgm:spPr/>
      <dgm:t>
        <a:bodyPr/>
        <a:lstStyle/>
        <a:p>
          <a:endParaRPr lang="en-US"/>
        </a:p>
      </dgm:t>
    </dgm:pt>
    <dgm:pt modelId="{B5709621-9972-4779-A259-ADE34A12BF56}">
      <dgm:prSet/>
      <dgm:spPr/>
      <dgm:t>
        <a:bodyPr/>
        <a:lstStyle/>
        <a:p>
          <a:r>
            <a:rPr lang="en-US"/>
            <a:t>Understand the challenge and reduce the stigma associated with seeking mental health support.</a:t>
          </a:r>
        </a:p>
      </dgm:t>
    </dgm:pt>
    <dgm:pt modelId="{44F8D178-CADA-40A5-B294-C6A8E7858590}" type="parTrans" cxnId="{2F711C9C-BC9B-4C12-AEED-8ED254B2922C}">
      <dgm:prSet/>
      <dgm:spPr/>
      <dgm:t>
        <a:bodyPr/>
        <a:lstStyle/>
        <a:p>
          <a:endParaRPr lang="en-US"/>
        </a:p>
      </dgm:t>
    </dgm:pt>
    <dgm:pt modelId="{7129CF7C-AF37-430B-8E5E-D2358F9C770F}" type="sibTrans" cxnId="{2F711C9C-BC9B-4C12-AEED-8ED254B2922C}">
      <dgm:prSet/>
      <dgm:spPr/>
      <dgm:t>
        <a:bodyPr/>
        <a:lstStyle/>
        <a:p>
          <a:endParaRPr lang="en-US"/>
        </a:p>
      </dgm:t>
    </dgm:pt>
    <dgm:pt modelId="{C6A98171-5544-4CBA-8228-55BF2F17C276}">
      <dgm:prSet/>
      <dgm:spPr/>
      <dgm:t>
        <a:bodyPr/>
        <a:lstStyle/>
        <a:p>
          <a:r>
            <a:rPr lang="en-US" dirty="0"/>
            <a:t>Learn</a:t>
          </a:r>
        </a:p>
      </dgm:t>
    </dgm:pt>
    <dgm:pt modelId="{868150FA-7CA1-4DAA-9494-C85E833CED5B}" type="parTrans" cxnId="{78853492-B774-43A4-8C47-CC64F4E25819}">
      <dgm:prSet/>
      <dgm:spPr/>
      <dgm:t>
        <a:bodyPr/>
        <a:lstStyle/>
        <a:p>
          <a:endParaRPr lang="en-US"/>
        </a:p>
      </dgm:t>
    </dgm:pt>
    <dgm:pt modelId="{02FB4DDA-C7FB-4480-BB8C-360866F65378}" type="sibTrans" cxnId="{78853492-B774-43A4-8C47-CC64F4E25819}">
      <dgm:prSet/>
      <dgm:spPr/>
      <dgm:t>
        <a:bodyPr/>
        <a:lstStyle/>
        <a:p>
          <a:endParaRPr lang="en-US"/>
        </a:p>
      </dgm:t>
    </dgm:pt>
    <dgm:pt modelId="{BF47F6BE-2950-417C-993F-02D28133EADE}">
      <dgm:prSet/>
      <dgm:spPr/>
      <dgm:t>
        <a:bodyPr/>
        <a:lstStyle/>
        <a:p>
          <a:r>
            <a:rPr lang="en-US"/>
            <a:t>Learn to build resilience in coping with stress and managing emotional responses to challenging situations.</a:t>
          </a:r>
        </a:p>
      </dgm:t>
    </dgm:pt>
    <dgm:pt modelId="{A27B5438-24F3-4EA4-B4EB-216D7781AC03}" type="parTrans" cxnId="{D0F0E5AC-19CB-40B6-86F7-3AB7155EDDB9}">
      <dgm:prSet/>
      <dgm:spPr/>
      <dgm:t>
        <a:bodyPr/>
        <a:lstStyle/>
        <a:p>
          <a:endParaRPr lang="en-US"/>
        </a:p>
      </dgm:t>
    </dgm:pt>
    <dgm:pt modelId="{680D629A-6C21-4CFD-93E8-A7B200816FCB}" type="sibTrans" cxnId="{D0F0E5AC-19CB-40B6-86F7-3AB7155EDDB9}">
      <dgm:prSet/>
      <dgm:spPr/>
      <dgm:t>
        <a:bodyPr/>
        <a:lstStyle/>
        <a:p>
          <a:endParaRPr lang="en-US"/>
        </a:p>
      </dgm:t>
    </dgm:pt>
    <dgm:pt modelId="{A3E721D0-4F71-4D26-A442-B7A8C0339362}">
      <dgm:prSet/>
      <dgm:spPr/>
      <dgm:t>
        <a:bodyPr/>
        <a:lstStyle/>
        <a:p>
          <a:r>
            <a:rPr lang="en-US" dirty="0"/>
            <a:t>Understand</a:t>
          </a:r>
        </a:p>
      </dgm:t>
    </dgm:pt>
    <dgm:pt modelId="{23BEB5CC-E63E-46BB-90C5-678729778EE7}" type="parTrans" cxnId="{95CFE4CC-B795-4EA8-A346-FE723C062319}">
      <dgm:prSet/>
      <dgm:spPr/>
      <dgm:t>
        <a:bodyPr/>
        <a:lstStyle/>
        <a:p>
          <a:endParaRPr lang="en-US"/>
        </a:p>
      </dgm:t>
    </dgm:pt>
    <dgm:pt modelId="{020A2A5B-EFFB-4165-961F-E3892A9E7F8A}" type="sibTrans" cxnId="{95CFE4CC-B795-4EA8-A346-FE723C062319}">
      <dgm:prSet/>
      <dgm:spPr/>
      <dgm:t>
        <a:bodyPr/>
        <a:lstStyle/>
        <a:p>
          <a:endParaRPr lang="en-US"/>
        </a:p>
      </dgm:t>
    </dgm:pt>
    <dgm:pt modelId="{9CEFEAAA-22C7-480C-A271-9827A60A0A6B}">
      <dgm:prSet/>
      <dgm:spPr/>
      <dgm:t>
        <a:bodyPr/>
        <a:lstStyle/>
        <a:p>
          <a:r>
            <a:rPr lang="en-US" dirty="0"/>
            <a:t>Understand signs of mental health issues in themselves and their colleagues and provide guidance.</a:t>
          </a:r>
        </a:p>
      </dgm:t>
    </dgm:pt>
    <dgm:pt modelId="{0F033FD5-E515-47F7-9056-2672D7EB9CF1}" type="parTrans" cxnId="{1247F8CD-EFD4-4569-85EF-3F851DAF09C4}">
      <dgm:prSet/>
      <dgm:spPr/>
      <dgm:t>
        <a:bodyPr/>
        <a:lstStyle/>
        <a:p>
          <a:endParaRPr lang="en-US"/>
        </a:p>
      </dgm:t>
    </dgm:pt>
    <dgm:pt modelId="{35461B30-FA0C-44DB-93E2-55067D9F6E34}" type="sibTrans" cxnId="{1247F8CD-EFD4-4569-85EF-3F851DAF09C4}">
      <dgm:prSet/>
      <dgm:spPr/>
      <dgm:t>
        <a:bodyPr/>
        <a:lstStyle/>
        <a:p>
          <a:endParaRPr lang="en-US"/>
        </a:p>
      </dgm:t>
    </dgm:pt>
    <dgm:pt modelId="{71EF12CF-0D3C-4274-8762-9989A936AAB7}">
      <dgm:prSet/>
      <dgm:spPr/>
      <dgm:t>
        <a:bodyPr/>
        <a:lstStyle/>
        <a:p>
          <a:r>
            <a:rPr lang="en-US"/>
            <a:t>Learn</a:t>
          </a:r>
        </a:p>
      </dgm:t>
    </dgm:pt>
    <dgm:pt modelId="{94F85CCB-298A-4184-9706-2A83D2997993}" type="parTrans" cxnId="{96EF4D6E-C365-4165-9EB4-503DABE485D4}">
      <dgm:prSet/>
      <dgm:spPr/>
      <dgm:t>
        <a:bodyPr/>
        <a:lstStyle/>
        <a:p>
          <a:endParaRPr lang="en-US"/>
        </a:p>
      </dgm:t>
    </dgm:pt>
    <dgm:pt modelId="{9005944B-5345-4E7A-887A-FD778CF8F3B5}" type="sibTrans" cxnId="{96EF4D6E-C365-4165-9EB4-503DABE485D4}">
      <dgm:prSet/>
      <dgm:spPr/>
      <dgm:t>
        <a:bodyPr/>
        <a:lstStyle/>
        <a:p>
          <a:endParaRPr lang="en-US"/>
        </a:p>
      </dgm:t>
    </dgm:pt>
    <dgm:pt modelId="{CFA32589-1053-459F-9AAF-D4B0649D7785}">
      <dgm:prSet/>
      <dgm:spPr/>
      <dgm:t>
        <a:bodyPr/>
        <a:lstStyle/>
        <a:p>
          <a:r>
            <a:rPr lang="en-US"/>
            <a:t>Learn to encourage open communication to provide necessary tools and support to promote well-being and resilience in the face-to-face unique challenges.</a:t>
          </a:r>
        </a:p>
      </dgm:t>
    </dgm:pt>
    <dgm:pt modelId="{7C9A1A60-2140-4CD5-8019-EBD6FF66C04B}" type="parTrans" cxnId="{3408A944-FCA3-45DA-AA9C-C8968F523AFE}">
      <dgm:prSet/>
      <dgm:spPr/>
      <dgm:t>
        <a:bodyPr/>
        <a:lstStyle/>
        <a:p>
          <a:endParaRPr lang="en-US"/>
        </a:p>
      </dgm:t>
    </dgm:pt>
    <dgm:pt modelId="{953DBF65-0053-4511-B1A8-897B6CAB9332}" type="sibTrans" cxnId="{3408A944-FCA3-45DA-AA9C-C8968F523AFE}">
      <dgm:prSet/>
      <dgm:spPr/>
      <dgm:t>
        <a:bodyPr/>
        <a:lstStyle/>
        <a:p>
          <a:endParaRPr lang="en-US"/>
        </a:p>
      </dgm:t>
    </dgm:pt>
    <dgm:pt modelId="{386085E4-C710-4EE9-9F6C-DB411C216310}" type="pres">
      <dgm:prSet presAssocID="{17B4375A-1897-4247-A2BF-AC9040AFF55C}" presName="Name0" presStyleCnt="0">
        <dgm:presLayoutVars>
          <dgm:dir/>
          <dgm:animLvl val="lvl"/>
          <dgm:resizeHandles val="exact"/>
        </dgm:presLayoutVars>
      </dgm:prSet>
      <dgm:spPr/>
    </dgm:pt>
    <dgm:pt modelId="{2970024F-334B-4A32-B4A0-0378E30D724E}" type="pres">
      <dgm:prSet presAssocID="{94E76C10-F736-4519-A317-5A458B136AD3}" presName="composite" presStyleCnt="0"/>
      <dgm:spPr/>
    </dgm:pt>
    <dgm:pt modelId="{B45BCB16-1C25-4444-B8EC-918236CE35B6}" type="pres">
      <dgm:prSet presAssocID="{94E76C10-F736-4519-A317-5A458B136AD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943BB531-4F4E-4339-A7AE-38EC3990F412}" type="pres">
      <dgm:prSet presAssocID="{94E76C10-F736-4519-A317-5A458B136AD3}" presName="desTx" presStyleLbl="alignAccFollowNode1" presStyleIdx="0" presStyleCnt="5">
        <dgm:presLayoutVars>
          <dgm:bulletEnabled val="1"/>
        </dgm:presLayoutVars>
      </dgm:prSet>
      <dgm:spPr/>
    </dgm:pt>
    <dgm:pt modelId="{3008C5D7-B3CB-47F5-8E9A-F191F20C456B}" type="pres">
      <dgm:prSet presAssocID="{CFB2564A-9B94-426C-BC4D-A3284B4E8E0A}" presName="space" presStyleCnt="0"/>
      <dgm:spPr/>
    </dgm:pt>
    <dgm:pt modelId="{A8766A4D-FFF9-4AE0-9525-2FC1676761C8}" type="pres">
      <dgm:prSet presAssocID="{6384B6C2-087F-4C5F-B46E-27A8866D2D5D}" presName="composite" presStyleCnt="0"/>
      <dgm:spPr/>
    </dgm:pt>
    <dgm:pt modelId="{00A20508-4AEA-40B0-901D-D38CF1A5E293}" type="pres">
      <dgm:prSet presAssocID="{6384B6C2-087F-4C5F-B46E-27A8866D2D5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27146EB6-2F1F-457B-B1F4-B1EAA63781B5}" type="pres">
      <dgm:prSet presAssocID="{6384B6C2-087F-4C5F-B46E-27A8866D2D5D}" presName="desTx" presStyleLbl="alignAccFollowNode1" presStyleIdx="1" presStyleCnt="5">
        <dgm:presLayoutVars>
          <dgm:bulletEnabled val="1"/>
        </dgm:presLayoutVars>
      </dgm:prSet>
      <dgm:spPr/>
    </dgm:pt>
    <dgm:pt modelId="{09956763-CED5-46F7-87D0-508863B2BED2}" type="pres">
      <dgm:prSet presAssocID="{76A5E832-D8E5-4B79-BD69-D8C0C20AAFCB}" presName="space" presStyleCnt="0"/>
      <dgm:spPr/>
    </dgm:pt>
    <dgm:pt modelId="{BA2B8859-8146-47EF-9A89-B3A9E8E06CE7}" type="pres">
      <dgm:prSet presAssocID="{C6A98171-5544-4CBA-8228-55BF2F17C276}" presName="composite" presStyleCnt="0"/>
      <dgm:spPr/>
    </dgm:pt>
    <dgm:pt modelId="{F413BBD2-1A9B-4025-8993-7EE518F5AD53}" type="pres">
      <dgm:prSet presAssocID="{C6A98171-5544-4CBA-8228-55BF2F17C27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71BBCEC-D9FD-4C94-9424-CD08F159A869}" type="pres">
      <dgm:prSet presAssocID="{C6A98171-5544-4CBA-8228-55BF2F17C276}" presName="desTx" presStyleLbl="alignAccFollowNode1" presStyleIdx="2" presStyleCnt="5">
        <dgm:presLayoutVars>
          <dgm:bulletEnabled val="1"/>
        </dgm:presLayoutVars>
      </dgm:prSet>
      <dgm:spPr/>
    </dgm:pt>
    <dgm:pt modelId="{BC1F45E2-B06E-451B-85BD-FD760D6A2600}" type="pres">
      <dgm:prSet presAssocID="{02FB4DDA-C7FB-4480-BB8C-360866F65378}" presName="space" presStyleCnt="0"/>
      <dgm:spPr/>
    </dgm:pt>
    <dgm:pt modelId="{1A8119E6-C66E-4A60-9AC3-9890AF959B59}" type="pres">
      <dgm:prSet presAssocID="{A3E721D0-4F71-4D26-A442-B7A8C0339362}" presName="composite" presStyleCnt="0"/>
      <dgm:spPr/>
    </dgm:pt>
    <dgm:pt modelId="{9C635A34-990A-474D-9E37-B50E57C46D07}" type="pres">
      <dgm:prSet presAssocID="{A3E721D0-4F71-4D26-A442-B7A8C033936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6FE7FDF-15DC-474E-AA22-157F116527BA}" type="pres">
      <dgm:prSet presAssocID="{A3E721D0-4F71-4D26-A442-B7A8C0339362}" presName="desTx" presStyleLbl="alignAccFollowNode1" presStyleIdx="3" presStyleCnt="5">
        <dgm:presLayoutVars>
          <dgm:bulletEnabled val="1"/>
        </dgm:presLayoutVars>
      </dgm:prSet>
      <dgm:spPr/>
    </dgm:pt>
    <dgm:pt modelId="{6326C922-2B48-4D66-8300-0DA8C054F7D0}" type="pres">
      <dgm:prSet presAssocID="{020A2A5B-EFFB-4165-961F-E3892A9E7F8A}" presName="space" presStyleCnt="0"/>
      <dgm:spPr/>
    </dgm:pt>
    <dgm:pt modelId="{55D3AA5D-6562-4DF8-816A-86CBE21C28A2}" type="pres">
      <dgm:prSet presAssocID="{71EF12CF-0D3C-4274-8762-9989A936AAB7}" presName="composite" presStyleCnt="0"/>
      <dgm:spPr/>
    </dgm:pt>
    <dgm:pt modelId="{08481471-CAA9-4064-BCB2-BB73F2AC8035}" type="pres">
      <dgm:prSet presAssocID="{71EF12CF-0D3C-4274-8762-9989A936AAB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027A189-FA07-4C57-8384-D77052881830}" type="pres">
      <dgm:prSet presAssocID="{71EF12CF-0D3C-4274-8762-9989A936AAB7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8107C009-123F-403D-839D-B21DF9B3CFD2}" type="presOf" srcId="{9CEFEAAA-22C7-480C-A271-9827A60A0A6B}" destId="{46FE7FDF-15DC-474E-AA22-157F116527BA}" srcOrd="0" destOrd="0" presId="urn:microsoft.com/office/officeart/2005/8/layout/hList1"/>
    <dgm:cxn modelId="{DD577E13-E6BA-44E5-92B0-F9E089D950B0}" type="presOf" srcId="{17B4375A-1897-4247-A2BF-AC9040AFF55C}" destId="{386085E4-C710-4EE9-9F6C-DB411C216310}" srcOrd="0" destOrd="0" presId="urn:microsoft.com/office/officeart/2005/8/layout/hList1"/>
    <dgm:cxn modelId="{A4ACA23B-9774-4D51-8EE1-AA052045E693}" type="presOf" srcId="{6384B6C2-087F-4C5F-B46E-27A8866D2D5D}" destId="{00A20508-4AEA-40B0-901D-D38CF1A5E293}" srcOrd="0" destOrd="0" presId="urn:microsoft.com/office/officeart/2005/8/layout/hList1"/>
    <dgm:cxn modelId="{739DEB3F-EE80-46AC-91E1-186D9EF07B29}" type="presOf" srcId="{BF47F6BE-2950-417C-993F-02D28133EADE}" destId="{C71BBCEC-D9FD-4C94-9424-CD08F159A869}" srcOrd="0" destOrd="0" presId="urn:microsoft.com/office/officeart/2005/8/layout/hList1"/>
    <dgm:cxn modelId="{3408A944-FCA3-45DA-AA9C-C8968F523AFE}" srcId="{71EF12CF-0D3C-4274-8762-9989A936AAB7}" destId="{CFA32589-1053-459F-9AAF-D4B0649D7785}" srcOrd="0" destOrd="0" parTransId="{7C9A1A60-2140-4CD5-8019-EBD6FF66C04B}" sibTransId="{953DBF65-0053-4511-B1A8-897B6CAB9332}"/>
    <dgm:cxn modelId="{96EF4D6E-C365-4165-9EB4-503DABE485D4}" srcId="{17B4375A-1897-4247-A2BF-AC9040AFF55C}" destId="{71EF12CF-0D3C-4274-8762-9989A936AAB7}" srcOrd="4" destOrd="0" parTransId="{94F85CCB-298A-4184-9706-2A83D2997993}" sibTransId="{9005944B-5345-4E7A-887A-FD778CF8F3B5}"/>
    <dgm:cxn modelId="{78853492-B774-43A4-8C47-CC64F4E25819}" srcId="{17B4375A-1897-4247-A2BF-AC9040AFF55C}" destId="{C6A98171-5544-4CBA-8228-55BF2F17C276}" srcOrd="2" destOrd="0" parTransId="{868150FA-7CA1-4DAA-9494-C85E833CED5B}" sibTransId="{02FB4DDA-C7FB-4480-BB8C-360866F65378}"/>
    <dgm:cxn modelId="{2F711C9C-BC9B-4C12-AEED-8ED254B2922C}" srcId="{6384B6C2-087F-4C5F-B46E-27A8866D2D5D}" destId="{B5709621-9972-4779-A259-ADE34A12BF56}" srcOrd="0" destOrd="0" parTransId="{44F8D178-CADA-40A5-B294-C6A8E7858590}" sibTransId="{7129CF7C-AF37-430B-8E5E-D2358F9C770F}"/>
    <dgm:cxn modelId="{56BE519E-676F-4D65-9795-2D2A035BBA6B}" srcId="{17B4375A-1897-4247-A2BF-AC9040AFF55C}" destId="{94E76C10-F736-4519-A317-5A458B136AD3}" srcOrd="0" destOrd="0" parTransId="{66AE471F-B75A-48A2-9EC2-1113535CFBA4}" sibTransId="{CFB2564A-9B94-426C-BC4D-A3284B4E8E0A}"/>
    <dgm:cxn modelId="{1C04ECA7-1FE6-4DB8-9B2F-33C4828A39F6}" srcId="{94E76C10-F736-4519-A317-5A458B136AD3}" destId="{D55A62AD-14CD-4CDD-9A16-B0C6073D9FE9}" srcOrd="0" destOrd="0" parTransId="{B8CD8975-7A8C-4B6C-B920-6B8E4BE15F46}" sibTransId="{51843631-85F9-49EA-BE43-1B4BD6676AAA}"/>
    <dgm:cxn modelId="{D0F0E5AC-19CB-40B6-86F7-3AB7155EDDB9}" srcId="{C6A98171-5544-4CBA-8228-55BF2F17C276}" destId="{BF47F6BE-2950-417C-993F-02D28133EADE}" srcOrd="0" destOrd="0" parTransId="{A27B5438-24F3-4EA4-B4EB-216D7781AC03}" sibTransId="{680D629A-6C21-4CFD-93E8-A7B200816FCB}"/>
    <dgm:cxn modelId="{3B9B06AF-F4D6-4915-95DE-BB198FF2AADC}" type="presOf" srcId="{C6A98171-5544-4CBA-8228-55BF2F17C276}" destId="{F413BBD2-1A9B-4025-8993-7EE518F5AD53}" srcOrd="0" destOrd="0" presId="urn:microsoft.com/office/officeart/2005/8/layout/hList1"/>
    <dgm:cxn modelId="{ED9C66B2-C3D8-493B-88B4-F2A2569652FE}" type="presOf" srcId="{B5709621-9972-4779-A259-ADE34A12BF56}" destId="{27146EB6-2F1F-457B-B1F4-B1EAA63781B5}" srcOrd="0" destOrd="0" presId="urn:microsoft.com/office/officeart/2005/8/layout/hList1"/>
    <dgm:cxn modelId="{4456E5C7-0174-4314-AFED-DFF6192ECBB1}" type="presOf" srcId="{71EF12CF-0D3C-4274-8762-9989A936AAB7}" destId="{08481471-CAA9-4064-BCB2-BB73F2AC8035}" srcOrd="0" destOrd="0" presId="urn:microsoft.com/office/officeart/2005/8/layout/hList1"/>
    <dgm:cxn modelId="{95CFE4CC-B795-4EA8-A346-FE723C062319}" srcId="{17B4375A-1897-4247-A2BF-AC9040AFF55C}" destId="{A3E721D0-4F71-4D26-A442-B7A8C0339362}" srcOrd="3" destOrd="0" parTransId="{23BEB5CC-E63E-46BB-90C5-678729778EE7}" sibTransId="{020A2A5B-EFFB-4165-961F-E3892A9E7F8A}"/>
    <dgm:cxn modelId="{1247F8CD-EFD4-4569-85EF-3F851DAF09C4}" srcId="{A3E721D0-4F71-4D26-A442-B7A8C0339362}" destId="{9CEFEAAA-22C7-480C-A271-9827A60A0A6B}" srcOrd="0" destOrd="0" parTransId="{0F033FD5-E515-47F7-9056-2672D7EB9CF1}" sibTransId="{35461B30-FA0C-44DB-93E2-55067D9F6E34}"/>
    <dgm:cxn modelId="{296A7CCE-9787-4B64-B2EB-310C6F99EB5A}" type="presOf" srcId="{A3E721D0-4F71-4D26-A442-B7A8C0339362}" destId="{9C635A34-990A-474D-9E37-B50E57C46D07}" srcOrd="0" destOrd="0" presId="urn:microsoft.com/office/officeart/2005/8/layout/hList1"/>
    <dgm:cxn modelId="{C02DEAD9-66DC-4080-9602-610FC9215482}" type="presOf" srcId="{94E76C10-F736-4519-A317-5A458B136AD3}" destId="{B45BCB16-1C25-4444-B8EC-918236CE35B6}" srcOrd="0" destOrd="0" presId="urn:microsoft.com/office/officeart/2005/8/layout/hList1"/>
    <dgm:cxn modelId="{C3F918DB-3139-4C1D-AAE8-83A824915416}" type="presOf" srcId="{D55A62AD-14CD-4CDD-9A16-B0C6073D9FE9}" destId="{943BB531-4F4E-4339-A7AE-38EC3990F412}" srcOrd="0" destOrd="0" presId="urn:microsoft.com/office/officeart/2005/8/layout/hList1"/>
    <dgm:cxn modelId="{284E1CDF-B88B-4DDF-B57C-062CE928BC14}" type="presOf" srcId="{CFA32589-1053-459F-9AAF-D4B0649D7785}" destId="{3027A189-FA07-4C57-8384-D77052881830}" srcOrd="0" destOrd="0" presId="urn:microsoft.com/office/officeart/2005/8/layout/hList1"/>
    <dgm:cxn modelId="{487148EF-461F-435B-AA0D-49099A881BC6}" srcId="{17B4375A-1897-4247-A2BF-AC9040AFF55C}" destId="{6384B6C2-087F-4C5F-B46E-27A8866D2D5D}" srcOrd="1" destOrd="0" parTransId="{54A5769C-FEEB-4C44-B57A-C4256CDA97E0}" sibTransId="{76A5E832-D8E5-4B79-BD69-D8C0C20AAFCB}"/>
    <dgm:cxn modelId="{126A4C95-8421-4EBE-BBCB-9F333DE22110}" type="presParOf" srcId="{386085E4-C710-4EE9-9F6C-DB411C216310}" destId="{2970024F-334B-4A32-B4A0-0378E30D724E}" srcOrd="0" destOrd="0" presId="urn:microsoft.com/office/officeart/2005/8/layout/hList1"/>
    <dgm:cxn modelId="{57A9F99C-909C-43C4-B21F-A12E94D13CBA}" type="presParOf" srcId="{2970024F-334B-4A32-B4A0-0378E30D724E}" destId="{B45BCB16-1C25-4444-B8EC-918236CE35B6}" srcOrd="0" destOrd="0" presId="urn:microsoft.com/office/officeart/2005/8/layout/hList1"/>
    <dgm:cxn modelId="{6B9E28DE-5C74-4AB4-9AAA-EC12B9FF38D8}" type="presParOf" srcId="{2970024F-334B-4A32-B4A0-0378E30D724E}" destId="{943BB531-4F4E-4339-A7AE-38EC3990F412}" srcOrd="1" destOrd="0" presId="urn:microsoft.com/office/officeart/2005/8/layout/hList1"/>
    <dgm:cxn modelId="{95025B68-F606-46EB-9659-555CFC8DF865}" type="presParOf" srcId="{386085E4-C710-4EE9-9F6C-DB411C216310}" destId="{3008C5D7-B3CB-47F5-8E9A-F191F20C456B}" srcOrd="1" destOrd="0" presId="urn:microsoft.com/office/officeart/2005/8/layout/hList1"/>
    <dgm:cxn modelId="{6CB17B10-535B-4D2F-A137-DEDEFB1B9FBE}" type="presParOf" srcId="{386085E4-C710-4EE9-9F6C-DB411C216310}" destId="{A8766A4D-FFF9-4AE0-9525-2FC1676761C8}" srcOrd="2" destOrd="0" presId="urn:microsoft.com/office/officeart/2005/8/layout/hList1"/>
    <dgm:cxn modelId="{90911849-A990-4F8D-8B89-05981588E905}" type="presParOf" srcId="{A8766A4D-FFF9-4AE0-9525-2FC1676761C8}" destId="{00A20508-4AEA-40B0-901D-D38CF1A5E293}" srcOrd="0" destOrd="0" presId="urn:microsoft.com/office/officeart/2005/8/layout/hList1"/>
    <dgm:cxn modelId="{F79E3A3A-8A51-422C-BEFD-591E9EF432D8}" type="presParOf" srcId="{A8766A4D-FFF9-4AE0-9525-2FC1676761C8}" destId="{27146EB6-2F1F-457B-B1F4-B1EAA63781B5}" srcOrd="1" destOrd="0" presId="urn:microsoft.com/office/officeart/2005/8/layout/hList1"/>
    <dgm:cxn modelId="{FACEFE9B-ADE1-4CFF-A253-86AD83CEE97D}" type="presParOf" srcId="{386085E4-C710-4EE9-9F6C-DB411C216310}" destId="{09956763-CED5-46F7-87D0-508863B2BED2}" srcOrd="3" destOrd="0" presId="urn:microsoft.com/office/officeart/2005/8/layout/hList1"/>
    <dgm:cxn modelId="{292577CE-DBCA-439C-A2A3-5622B413AE28}" type="presParOf" srcId="{386085E4-C710-4EE9-9F6C-DB411C216310}" destId="{BA2B8859-8146-47EF-9A89-B3A9E8E06CE7}" srcOrd="4" destOrd="0" presId="urn:microsoft.com/office/officeart/2005/8/layout/hList1"/>
    <dgm:cxn modelId="{C8321836-8688-4E5E-B7AB-DAB82F3F4F80}" type="presParOf" srcId="{BA2B8859-8146-47EF-9A89-B3A9E8E06CE7}" destId="{F413BBD2-1A9B-4025-8993-7EE518F5AD53}" srcOrd="0" destOrd="0" presId="urn:microsoft.com/office/officeart/2005/8/layout/hList1"/>
    <dgm:cxn modelId="{03A18119-5877-462E-8FBE-FFB2A37207A3}" type="presParOf" srcId="{BA2B8859-8146-47EF-9A89-B3A9E8E06CE7}" destId="{C71BBCEC-D9FD-4C94-9424-CD08F159A869}" srcOrd="1" destOrd="0" presId="urn:microsoft.com/office/officeart/2005/8/layout/hList1"/>
    <dgm:cxn modelId="{56EC8CDA-3894-4F31-8A99-9BB89C5ED047}" type="presParOf" srcId="{386085E4-C710-4EE9-9F6C-DB411C216310}" destId="{BC1F45E2-B06E-451B-85BD-FD760D6A2600}" srcOrd="5" destOrd="0" presId="urn:microsoft.com/office/officeart/2005/8/layout/hList1"/>
    <dgm:cxn modelId="{E460EEAB-E326-467C-9457-5CB29AC25DB2}" type="presParOf" srcId="{386085E4-C710-4EE9-9F6C-DB411C216310}" destId="{1A8119E6-C66E-4A60-9AC3-9890AF959B59}" srcOrd="6" destOrd="0" presId="urn:microsoft.com/office/officeart/2005/8/layout/hList1"/>
    <dgm:cxn modelId="{69576CAD-C7C0-4A4F-A53E-6FC18FFFEE1B}" type="presParOf" srcId="{1A8119E6-C66E-4A60-9AC3-9890AF959B59}" destId="{9C635A34-990A-474D-9E37-B50E57C46D07}" srcOrd="0" destOrd="0" presId="urn:microsoft.com/office/officeart/2005/8/layout/hList1"/>
    <dgm:cxn modelId="{11064F39-7F17-4163-A873-380C0830E8D1}" type="presParOf" srcId="{1A8119E6-C66E-4A60-9AC3-9890AF959B59}" destId="{46FE7FDF-15DC-474E-AA22-157F116527BA}" srcOrd="1" destOrd="0" presId="urn:microsoft.com/office/officeart/2005/8/layout/hList1"/>
    <dgm:cxn modelId="{0AEADE4B-1067-4903-86CC-0F9C11AE7BF2}" type="presParOf" srcId="{386085E4-C710-4EE9-9F6C-DB411C216310}" destId="{6326C922-2B48-4D66-8300-0DA8C054F7D0}" srcOrd="7" destOrd="0" presId="urn:microsoft.com/office/officeart/2005/8/layout/hList1"/>
    <dgm:cxn modelId="{B172CD5D-4012-4C78-A396-9D091DC09BBB}" type="presParOf" srcId="{386085E4-C710-4EE9-9F6C-DB411C216310}" destId="{55D3AA5D-6562-4DF8-816A-86CBE21C28A2}" srcOrd="8" destOrd="0" presId="urn:microsoft.com/office/officeart/2005/8/layout/hList1"/>
    <dgm:cxn modelId="{A13CB23D-815A-4E65-AD73-42685E0B55E8}" type="presParOf" srcId="{55D3AA5D-6562-4DF8-816A-86CBE21C28A2}" destId="{08481471-CAA9-4064-BCB2-BB73F2AC8035}" srcOrd="0" destOrd="0" presId="urn:microsoft.com/office/officeart/2005/8/layout/hList1"/>
    <dgm:cxn modelId="{B3FB05DB-C810-4160-AD84-ED384DB4CE95}" type="presParOf" srcId="{55D3AA5D-6562-4DF8-816A-86CBE21C28A2}" destId="{3027A189-FA07-4C57-8384-D770528818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BCB16-1C25-4444-B8EC-918236CE35B6}">
      <dsp:nvSpPr>
        <dsp:cNvPr id="0" name=""/>
        <dsp:cNvSpPr/>
      </dsp:nvSpPr>
      <dsp:spPr>
        <a:xfrm>
          <a:off x="4408" y="451918"/>
          <a:ext cx="1689844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 Aware</a:t>
          </a:r>
        </a:p>
      </dsp:txBody>
      <dsp:txXfrm>
        <a:off x="4408" y="451918"/>
        <a:ext cx="1689844" cy="403200"/>
      </dsp:txXfrm>
    </dsp:sp>
    <dsp:sp modelId="{943BB531-4F4E-4339-A7AE-38EC3990F412}">
      <dsp:nvSpPr>
        <dsp:cNvPr id="0" name=""/>
        <dsp:cNvSpPr/>
      </dsp:nvSpPr>
      <dsp:spPr>
        <a:xfrm>
          <a:off x="4408" y="855118"/>
          <a:ext cx="1689844" cy="27493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Be aware of mental health issues, stressors, and the importance of seeking help.</a:t>
          </a:r>
        </a:p>
      </dsp:txBody>
      <dsp:txXfrm>
        <a:off x="4408" y="855118"/>
        <a:ext cx="1689844" cy="2749396"/>
      </dsp:txXfrm>
    </dsp:sp>
    <dsp:sp modelId="{00A20508-4AEA-40B0-901D-D38CF1A5E293}">
      <dsp:nvSpPr>
        <dsp:cNvPr id="0" name=""/>
        <dsp:cNvSpPr/>
      </dsp:nvSpPr>
      <dsp:spPr>
        <a:xfrm>
          <a:off x="1930831" y="451918"/>
          <a:ext cx="1689844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Understand</a:t>
          </a:r>
        </a:p>
      </dsp:txBody>
      <dsp:txXfrm>
        <a:off x="1930831" y="451918"/>
        <a:ext cx="1689844" cy="403200"/>
      </dsp:txXfrm>
    </dsp:sp>
    <dsp:sp modelId="{27146EB6-2F1F-457B-B1F4-B1EAA63781B5}">
      <dsp:nvSpPr>
        <dsp:cNvPr id="0" name=""/>
        <dsp:cNvSpPr/>
      </dsp:nvSpPr>
      <dsp:spPr>
        <a:xfrm>
          <a:off x="1930831" y="855118"/>
          <a:ext cx="1689844" cy="27493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Understand the challenge and reduce the stigma associated with seeking mental health support.</a:t>
          </a:r>
        </a:p>
      </dsp:txBody>
      <dsp:txXfrm>
        <a:off x="1930831" y="855118"/>
        <a:ext cx="1689844" cy="2749396"/>
      </dsp:txXfrm>
    </dsp:sp>
    <dsp:sp modelId="{F413BBD2-1A9B-4025-8993-7EE518F5AD53}">
      <dsp:nvSpPr>
        <dsp:cNvPr id="0" name=""/>
        <dsp:cNvSpPr/>
      </dsp:nvSpPr>
      <dsp:spPr>
        <a:xfrm>
          <a:off x="3857253" y="451918"/>
          <a:ext cx="1689844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Learn</a:t>
          </a:r>
        </a:p>
      </dsp:txBody>
      <dsp:txXfrm>
        <a:off x="3857253" y="451918"/>
        <a:ext cx="1689844" cy="403200"/>
      </dsp:txXfrm>
    </dsp:sp>
    <dsp:sp modelId="{C71BBCEC-D9FD-4C94-9424-CD08F159A869}">
      <dsp:nvSpPr>
        <dsp:cNvPr id="0" name=""/>
        <dsp:cNvSpPr/>
      </dsp:nvSpPr>
      <dsp:spPr>
        <a:xfrm>
          <a:off x="3857253" y="855118"/>
          <a:ext cx="1689844" cy="27493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Learn to build resilience in coping with stress and managing emotional responses to challenging situations.</a:t>
          </a:r>
        </a:p>
      </dsp:txBody>
      <dsp:txXfrm>
        <a:off x="3857253" y="855118"/>
        <a:ext cx="1689844" cy="2749396"/>
      </dsp:txXfrm>
    </dsp:sp>
    <dsp:sp modelId="{9C635A34-990A-474D-9E37-B50E57C46D07}">
      <dsp:nvSpPr>
        <dsp:cNvPr id="0" name=""/>
        <dsp:cNvSpPr/>
      </dsp:nvSpPr>
      <dsp:spPr>
        <a:xfrm>
          <a:off x="5783676" y="451918"/>
          <a:ext cx="1689844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Understand</a:t>
          </a:r>
        </a:p>
      </dsp:txBody>
      <dsp:txXfrm>
        <a:off x="5783676" y="451918"/>
        <a:ext cx="1689844" cy="403200"/>
      </dsp:txXfrm>
    </dsp:sp>
    <dsp:sp modelId="{46FE7FDF-15DC-474E-AA22-157F116527BA}">
      <dsp:nvSpPr>
        <dsp:cNvPr id="0" name=""/>
        <dsp:cNvSpPr/>
      </dsp:nvSpPr>
      <dsp:spPr>
        <a:xfrm>
          <a:off x="5783676" y="855118"/>
          <a:ext cx="1689844" cy="27493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Understand signs of mental health issues in themselves and their colleagues and provide guidance.</a:t>
          </a:r>
        </a:p>
      </dsp:txBody>
      <dsp:txXfrm>
        <a:off x="5783676" y="855118"/>
        <a:ext cx="1689844" cy="2749396"/>
      </dsp:txXfrm>
    </dsp:sp>
    <dsp:sp modelId="{08481471-CAA9-4064-BCB2-BB73F2AC8035}">
      <dsp:nvSpPr>
        <dsp:cNvPr id="0" name=""/>
        <dsp:cNvSpPr/>
      </dsp:nvSpPr>
      <dsp:spPr>
        <a:xfrm>
          <a:off x="7710099" y="451918"/>
          <a:ext cx="1689844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Learn</a:t>
          </a:r>
        </a:p>
      </dsp:txBody>
      <dsp:txXfrm>
        <a:off x="7710099" y="451918"/>
        <a:ext cx="1689844" cy="403200"/>
      </dsp:txXfrm>
    </dsp:sp>
    <dsp:sp modelId="{3027A189-FA07-4C57-8384-D77052881830}">
      <dsp:nvSpPr>
        <dsp:cNvPr id="0" name=""/>
        <dsp:cNvSpPr/>
      </dsp:nvSpPr>
      <dsp:spPr>
        <a:xfrm>
          <a:off x="7710099" y="855118"/>
          <a:ext cx="1689844" cy="27493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Learn to encourage open communication to provide necessary tools and support to promote well-being and resilience in the face-to-face unique challenges.</a:t>
          </a:r>
        </a:p>
      </dsp:txBody>
      <dsp:txXfrm>
        <a:off x="7710099" y="855118"/>
        <a:ext cx="1689844" cy="274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300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6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60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0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8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3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2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D1F79C-0DAF-43E7-9C2D-7FEA3544B1C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5DAF-F5FC-4CF6-9A1B-4A6B6D1A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eg"/><Relationship Id="rId7" Type="http://schemas.openxmlformats.org/officeDocument/2006/relationships/hyperlink" Target="https://www.propublica.org/article/emergency-medical-responders-have-lacked-guidance-and-are-stretched-for-supplies-and-personnel-to-combat-coronaviru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woundedtimes.org/2018/09/break-stigma-of-mental-health-in-public.html" TargetMode="External"/><Relationship Id="rId9" Type="http://schemas.openxmlformats.org/officeDocument/2006/relationships/hyperlink" Target="https://www.flickr.com/photos/quintanomedia/49983998738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51626C-2182-A512-1971-8F6A5640A14A}"/>
              </a:ext>
            </a:extLst>
          </p:cNvPr>
          <p:cNvSpPr txBox="1"/>
          <p:nvPr/>
        </p:nvSpPr>
        <p:spPr>
          <a:xfrm>
            <a:off x="6742112" y="1454963"/>
            <a:ext cx="4802187" cy="3308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4572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000" u="none" strike="noStrike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Responder</a:t>
            </a:r>
          </a:p>
          <a:p>
            <a:pPr marL="0" marR="0" lvl="0" indent="0" defTabSz="4572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Mental Wellness</a:t>
            </a:r>
            <a:endParaRPr kumimoji="0" lang="en-US" sz="500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500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8584D88-8325-3F13-D68D-492AE8051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7" b="1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FEF1BC-32AF-96D3-F38C-3D2AAB31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9872" y="6355080"/>
            <a:ext cx="3414427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indent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" dirty="0"/>
              <a:t>9/6/</a:t>
            </a:r>
            <a:r>
              <a:rPr kumimoji="0" lang="en-US" sz="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/2023</a:t>
            </a:r>
          </a:p>
          <a:p>
            <a:pPr marR="0" lvl="0" indent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Functional Area: Patrol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4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C260-DA33-F3CF-4281-629C9366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7" y="452718"/>
            <a:ext cx="10112188" cy="1400530"/>
          </a:xfrm>
        </p:spPr>
        <p:txBody>
          <a:bodyPr/>
          <a:lstStyle/>
          <a:p>
            <a:r>
              <a:rPr lang="en-US" dirty="0"/>
              <a:t>Strategies to Promote Mental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1D014-0B22-645B-768E-98D8110CF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387" y="2329143"/>
            <a:ext cx="8946541" cy="4195481"/>
          </a:xfrm>
        </p:spPr>
        <p:txBody>
          <a:bodyPr/>
          <a:lstStyle/>
          <a:p>
            <a:r>
              <a:rPr lang="en-US" dirty="0"/>
              <a:t>To provide comprehensive mental health education and training to administration as well as first responders.</a:t>
            </a:r>
          </a:p>
          <a:p>
            <a:r>
              <a:rPr lang="en-US" dirty="0"/>
              <a:t>To release the stigma surrounding mental health within first responder’s agencies. It is no longer perceived as a sign of weakness but a support and coping mechanism they need.</a:t>
            </a:r>
          </a:p>
          <a:p>
            <a:r>
              <a:rPr lang="en-US" dirty="0"/>
              <a:t>It is a peer support program. They learn to share their experiences and provide guidance to others.</a:t>
            </a:r>
          </a:p>
          <a:p>
            <a:r>
              <a:rPr lang="en-US" dirty="0"/>
              <a:t>Provides a healthy balance for a healthy work-life. Ensuring adequate time off and discouraging excessive overtime.</a:t>
            </a:r>
          </a:p>
          <a:p>
            <a:r>
              <a:rPr lang="en-US" dirty="0"/>
              <a:t>Provide continual assessment and improvement to work-life and home life.</a:t>
            </a:r>
          </a:p>
        </p:txBody>
      </p:sp>
      <p:pic>
        <p:nvPicPr>
          <p:cNvPr id="5122" name="Picture 2" descr="Another lightbulb moment! – Gifts To Give">
            <a:extLst>
              <a:ext uri="{FF2B5EF4-FFF2-40B4-BE49-F238E27FC236}">
                <a16:creationId xmlns:a16="http://schemas.microsoft.com/office/drawing/2014/main" id="{56F21533-30C4-7884-E254-69323627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2" y="2743200"/>
            <a:ext cx="2137728" cy="21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17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C94F-5C9D-E329-62B7-6338E524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Responder Mental Wellness in the CLEET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C7284-A2D0-F176-0D4F-BE74385A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92188"/>
            <a:ext cx="8946541" cy="3756211"/>
          </a:xfrm>
        </p:spPr>
        <p:txBody>
          <a:bodyPr>
            <a:normAutofit/>
          </a:bodyPr>
          <a:lstStyle/>
          <a:p>
            <a:r>
              <a:rPr lang="en-US" sz="3200" dirty="0"/>
              <a:t>Early intervention- Equip the newest first responders with the necessary tools and knowledge from the start of their careers.</a:t>
            </a:r>
          </a:p>
        </p:txBody>
      </p:sp>
    </p:spTree>
    <p:extLst>
      <p:ext uri="{BB962C8B-B14F-4D97-AF65-F5344CB8AC3E}">
        <p14:creationId xmlns:p14="http://schemas.microsoft.com/office/powerpoint/2010/main" val="349754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C94F-5C9D-E329-62B7-6338E524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Responder Mental Wellness in the CLEET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C7284-A2D0-F176-0D4F-BE74385A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37012"/>
            <a:ext cx="8946541" cy="3711387"/>
          </a:xfrm>
        </p:spPr>
        <p:txBody>
          <a:bodyPr>
            <a:normAutofit/>
          </a:bodyPr>
          <a:lstStyle/>
          <a:p>
            <a:r>
              <a:rPr lang="en-US" sz="3200" dirty="0"/>
              <a:t>Cultural Change- Integrating mental wellness into the academy curriculum can help shift the culture within the agencies.</a:t>
            </a:r>
          </a:p>
          <a:p>
            <a:r>
              <a:rPr lang="en-US" sz="3200" dirty="0"/>
              <a:t>Reduce the stigma associated with seeking help.</a:t>
            </a:r>
          </a:p>
        </p:txBody>
      </p:sp>
    </p:spTree>
    <p:extLst>
      <p:ext uri="{BB962C8B-B14F-4D97-AF65-F5344CB8AC3E}">
        <p14:creationId xmlns:p14="http://schemas.microsoft.com/office/powerpoint/2010/main" val="15355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C94F-5C9D-E329-62B7-6338E524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Responder Mental Wellness in the CLEET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C7284-A2D0-F176-0D4F-BE74385A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70094"/>
            <a:ext cx="8946541" cy="3478305"/>
          </a:xfrm>
        </p:spPr>
        <p:txBody>
          <a:bodyPr>
            <a:normAutofit/>
          </a:bodyPr>
          <a:lstStyle/>
          <a:p>
            <a:r>
              <a:rPr lang="en-US" sz="3200" dirty="0"/>
              <a:t>Comprehensive Training- Teach them to recognize signs of stress and mental issues.</a:t>
            </a:r>
          </a:p>
          <a:p>
            <a:r>
              <a:rPr lang="en-US" sz="3200" dirty="0"/>
              <a:t>Help them cope with understanding the impact of trauma.</a:t>
            </a:r>
          </a:p>
          <a:p>
            <a:r>
              <a:rPr lang="en-US" sz="3200" dirty="0"/>
              <a:t>Teach them coping mechanisms and strategies.</a:t>
            </a:r>
          </a:p>
        </p:txBody>
      </p:sp>
    </p:spTree>
    <p:extLst>
      <p:ext uri="{BB962C8B-B14F-4D97-AF65-F5344CB8AC3E}">
        <p14:creationId xmlns:p14="http://schemas.microsoft.com/office/powerpoint/2010/main" val="325122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C94F-5C9D-E329-62B7-6338E524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Responder Mental Wellness in the CLEET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C7284-A2D0-F176-0D4F-BE74385A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26659"/>
            <a:ext cx="8946541" cy="3621740"/>
          </a:xfrm>
        </p:spPr>
        <p:txBody>
          <a:bodyPr>
            <a:normAutofit/>
          </a:bodyPr>
          <a:lstStyle/>
          <a:p>
            <a:r>
              <a:rPr lang="en-US" sz="3200" dirty="0"/>
              <a:t>The outcome will be GREAT!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/>
              <a:t>Proactively address the mental health needs.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/>
              <a:t>Promote a healthier organization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/>
              <a:t>Promote positive outcomes for first responders, agency, and community.</a:t>
            </a:r>
          </a:p>
        </p:txBody>
      </p:sp>
    </p:spTree>
    <p:extLst>
      <p:ext uri="{BB962C8B-B14F-4D97-AF65-F5344CB8AC3E}">
        <p14:creationId xmlns:p14="http://schemas.microsoft.com/office/powerpoint/2010/main" val="225753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5115-AF10-59AD-8332-D9CF37D5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0770-FE30-EE46-1B0F-E11079685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27" y="1364430"/>
            <a:ext cx="8653874" cy="22824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Director Darry Stacy</a:t>
            </a:r>
          </a:p>
          <a:p>
            <a:pPr marL="0" indent="0">
              <a:buNone/>
            </a:pPr>
            <a:r>
              <a:rPr lang="en-US" sz="4400" dirty="0"/>
              <a:t>darry.stacy@cleet.state.ok.us</a:t>
            </a:r>
          </a:p>
          <a:p>
            <a:pPr marL="0" indent="0">
              <a:buNone/>
            </a:pPr>
            <a:r>
              <a:rPr lang="en-US" sz="4400" dirty="0"/>
              <a:t>405-239-5150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A8A54-E599-4D22-8602-5FE54B41A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499" y="2764960"/>
            <a:ext cx="4012670" cy="40126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44C05C-6422-4855-A6EE-7A7359467ABD}"/>
              </a:ext>
            </a:extLst>
          </p:cNvPr>
          <p:cNvSpPr txBox="1">
            <a:spLocks/>
          </p:cNvSpPr>
          <p:nvPr/>
        </p:nvSpPr>
        <p:spPr>
          <a:xfrm>
            <a:off x="134831" y="4352363"/>
            <a:ext cx="7722980" cy="2282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dirty="0"/>
              <a:t>Please scan the QR code and complete the electronic form for 1 hour of CLEET Training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44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5115-AF10-59AD-8332-D9CF37D5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0770-FE30-EE46-1B0F-E11079685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Director Darry Stacy</a:t>
            </a:r>
          </a:p>
          <a:p>
            <a:pPr marL="0" indent="0">
              <a:buNone/>
            </a:pPr>
            <a:r>
              <a:rPr lang="en-US" sz="4400" dirty="0"/>
              <a:t>darry.stacy@cleet.state.ok.us</a:t>
            </a:r>
          </a:p>
          <a:p>
            <a:pPr marL="0" indent="0">
              <a:buNone/>
            </a:pPr>
            <a:r>
              <a:rPr lang="en-US" sz="4400" dirty="0"/>
              <a:t>405-239-5150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16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4D5D-1986-A785-174B-F6FDDD84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Objectives</a:t>
            </a:r>
          </a:p>
        </p:txBody>
      </p:sp>
      <p:graphicFrame>
        <p:nvGraphicFramePr>
          <p:cNvPr id="36" name="Content Placeholder 3">
            <a:extLst>
              <a:ext uri="{FF2B5EF4-FFF2-40B4-BE49-F238E27FC236}">
                <a16:creationId xmlns:a16="http://schemas.microsoft.com/office/drawing/2014/main" id="{B5A205FC-B5C8-589D-E440-43ED7C865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23780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6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FCFA6-4A60-F9B8-2A87-2AE025AE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05923"/>
            <a:ext cx="9404723" cy="1400530"/>
          </a:xfrm>
        </p:spPr>
        <p:txBody>
          <a:bodyPr/>
          <a:lstStyle/>
          <a:p>
            <a:r>
              <a:rPr lang="en-US" dirty="0"/>
              <a:t>Why is Mental Wellness for First Responders essential?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0CC35-B7EF-46BE-E04F-1819D77CF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76" y="1902222"/>
            <a:ext cx="6310899" cy="887190"/>
          </a:xfrm>
        </p:spPr>
        <p:txBody>
          <a:bodyPr>
            <a:noAutofit/>
          </a:bodyPr>
          <a:lstStyle/>
          <a:p>
            <a:r>
              <a:rPr lang="en-US" sz="2400" dirty="0"/>
              <a:t>First Responders often work in a high-stress and dangerous situations!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5" name="Picture 4" descr="A picture containing text, outdoor, person, grass&#10;&#10;Description automatically generated">
            <a:extLst>
              <a:ext uri="{FF2B5EF4-FFF2-40B4-BE49-F238E27FC236}">
                <a16:creationId xmlns:a16="http://schemas.microsoft.com/office/drawing/2014/main" id="{AAC76243-86B6-F2A8-6A54-A455EE480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6953" y="2895038"/>
            <a:ext cx="5022821" cy="3305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580F3E-1F33-E839-4493-3BAA7111D152}"/>
              </a:ext>
            </a:extLst>
          </p:cNvPr>
          <p:cNvSpPr txBox="1"/>
          <p:nvPr/>
        </p:nvSpPr>
        <p:spPr>
          <a:xfrm>
            <a:off x="646111" y="6496094"/>
            <a:ext cx="7172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woundedtimes.org/2018/09/break-stigma-of-mental-health-in-public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8" name="Picture 7" descr="A person standing next to a car that has crashed into another car">
            <a:extLst>
              <a:ext uri="{FF2B5EF4-FFF2-40B4-BE49-F238E27FC236}">
                <a16:creationId xmlns:a16="http://schemas.microsoft.com/office/drawing/2014/main" id="{41504B5F-35BC-E469-9992-BDAEAE6E8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72275" y="4514986"/>
            <a:ext cx="3657600" cy="1920240"/>
          </a:xfrm>
          <a:prstGeom prst="rect">
            <a:avLst/>
          </a:prstGeom>
        </p:spPr>
      </p:pic>
      <p:pic>
        <p:nvPicPr>
          <p:cNvPr id="11" name="Picture 10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EDD8A814-6FAC-4424-8BD3-9D956390FA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49790" y="1361500"/>
            <a:ext cx="4255731" cy="2871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6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3AF9-67C5-8EBA-AA04-F372E48B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99" y="66319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First Responders encounter unique stressors…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FE647-BE57-12B1-33B0-5E4695383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987" y="1783975"/>
            <a:ext cx="4396339" cy="4550149"/>
          </a:xfrm>
        </p:spPr>
        <p:txBody>
          <a:bodyPr>
            <a:normAutofit/>
          </a:bodyPr>
          <a:lstStyle/>
          <a:p>
            <a:r>
              <a:rPr lang="en-US" sz="2400" dirty="0"/>
              <a:t>Accidents resulting in death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Fellow worker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Family member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Children </a:t>
            </a:r>
          </a:p>
          <a:p>
            <a:r>
              <a:rPr lang="en-US" sz="2400" dirty="0"/>
              <a:t>Crime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Child abuse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Pursuits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Human Trafficking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Suicide by cop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4649BB-8D34-513E-0324-734E7928A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6945" y="1783975"/>
            <a:ext cx="4396339" cy="3605587"/>
          </a:xfrm>
        </p:spPr>
        <p:txBody>
          <a:bodyPr>
            <a:normAutofit/>
          </a:bodyPr>
          <a:lstStyle/>
          <a:p>
            <a:r>
              <a:rPr lang="en-US" sz="2400" dirty="0"/>
              <a:t>Violence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Physical assaults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Armed confrontations</a:t>
            </a:r>
          </a:p>
          <a:p>
            <a:r>
              <a:rPr lang="en-US" sz="2400" dirty="0"/>
              <a:t>Disasters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Mass shootings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Bombings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Natural disasters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4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051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54" name="Picture 1053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56" name="Oval 1055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58" name="Picture 1057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60" name="Picture 1059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62" name="Rectangle 1061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64" name="Rectangle 1063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arner Bros.’ New Chapter: Searching for the Next Superman - illustration Drawn by Clayton Henry">
            <a:extLst>
              <a:ext uri="{FF2B5EF4-FFF2-40B4-BE49-F238E27FC236}">
                <a16:creationId xmlns:a16="http://schemas.microsoft.com/office/drawing/2014/main" id="{161D9ECC-063E-1211-D22D-5B2B2F971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3" r="23507"/>
          <a:stretch/>
        </p:blipFill>
        <p:spPr bwMode="auto">
          <a:xfrm>
            <a:off x="6102096" y="10"/>
            <a:ext cx="60899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Content Placeholder 1048">
            <a:extLst>
              <a:ext uri="{FF2B5EF4-FFF2-40B4-BE49-F238E27FC236}">
                <a16:creationId xmlns:a16="http://schemas.microsoft.com/office/drawing/2014/main" id="{2050FAF1-5CEA-69B2-5948-F8F8B6FC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74" y="6410315"/>
            <a:ext cx="4303713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900" cap="all" dirty="0"/>
              <a:t>This photo courtesy of : The Hollywood Reporter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D5E761-A08D-A609-55E1-614D4B7A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2718"/>
            <a:ext cx="5343525" cy="1400530"/>
          </a:xfrm>
        </p:spPr>
        <p:txBody>
          <a:bodyPr/>
          <a:lstStyle/>
          <a:p>
            <a:r>
              <a:rPr lang="en-US" dirty="0"/>
              <a:t>First Responders are Human Beings…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B531D7-74B4-BC5F-2922-BD8CF60DEDFA}"/>
              </a:ext>
            </a:extLst>
          </p:cNvPr>
          <p:cNvSpPr txBox="1"/>
          <p:nvPr/>
        </p:nvSpPr>
        <p:spPr>
          <a:xfrm>
            <a:off x="80682" y="3105577"/>
            <a:ext cx="59167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Mental Health issues can have a high impact on …</a:t>
            </a:r>
          </a:p>
          <a:p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/>
              <a:t>Strained relationships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/>
              <a:t>Sexual addictions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/>
              <a:t>Alcohol or drug dependency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/>
              <a:t>Embezzlement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/>
              <a:t>Suicide</a:t>
            </a:r>
          </a:p>
        </p:txBody>
      </p:sp>
    </p:spTree>
    <p:extLst>
      <p:ext uri="{BB962C8B-B14F-4D97-AF65-F5344CB8AC3E}">
        <p14:creationId xmlns:p14="http://schemas.microsoft.com/office/powerpoint/2010/main" val="334393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E90E-5720-1997-9C7A-BFE65866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83777"/>
            <a:ext cx="9404723" cy="1400530"/>
          </a:xfrm>
        </p:spPr>
        <p:txBody>
          <a:bodyPr/>
          <a:lstStyle/>
          <a:p>
            <a:r>
              <a:rPr lang="en-US" dirty="0"/>
              <a:t>Consequences of Ignoring Mental Wellness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209E-5C55-7B1B-C343-DF6102CE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37" y="2178424"/>
            <a:ext cx="8946541" cy="3841375"/>
          </a:xfrm>
        </p:spPr>
        <p:txBody>
          <a:bodyPr>
            <a:normAutofit/>
          </a:bodyPr>
          <a:lstStyle/>
          <a:p>
            <a:r>
              <a:rPr lang="en-US" sz="2800" dirty="0"/>
              <a:t>They will isolate themselves leading to feelings of loneliness and disconnect from their family and friends.</a:t>
            </a:r>
          </a:p>
          <a:p>
            <a:r>
              <a:rPr lang="en-US" sz="2800" dirty="0"/>
              <a:t>Emotional distress can lead to anxiety, depression and post-traumatic stress disorder (PTSD).</a:t>
            </a:r>
          </a:p>
          <a:p>
            <a:r>
              <a:rPr lang="en-US" sz="2800" dirty="0"/>
              <a:t>Difficulty expressing  emotions which can be a challenge to open up and seek help.</a:t>
            </a:r>
          </a:p>
          <a:p>
            <a:endParaRPr lang="en-US" sz="2800" dirty="0"/>
          </a:p>
        </p:txBody>
      </p:sp>
      <p:pic>
        <p:nvPicPr>
          <p:cNvPr id="2050" name="Picture 2" descr="Ignoring a Problem Doesn't make it Go Away">
            <a:extLst>
              <a:ext uri="{FF2B5EF4-FFF2-40B4-BE49-F238E27FC236}">
                <a16:creationId xmlns:a16="http://schemas.microsoft.com/office/drawing/2014/main" id="{11AD2530-39CC-BBF1-BECD-50310CA78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65" y="3204871"/>
            <a:ext cx="3532798" cy="1788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9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A315-8B01-1201-17AB-EE506A52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Consequences of Ignoring Mental Wellness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B95C-8440-B914-45A1-77B6E1D1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465294"/>
            <a:ext cx="4338409" cy="3783105"/>
          </a:xfrm>
        </p:spPr>
        <p:txBody>
          <a:bodyPr>
            <a:normAutofit/>
          </a:bodyPr>
          <a:lstStyle/>
          <a:p>
            <a:r>
              <a:rPr lang="en-US" dirty="0"/>
              <a:t>Self-coping mechanism is a temporary fix from stress trauma. </a:t>
            </a:r>
          </a:p>
          <a:p>
            <a:pPr lvl="1"/>
            <a:r>
              <a:rPr lang="en-US" dirty="0"/>
              <a:t>Can turn to prostitution and alcohol or drug abuse.</a:t>
            </a:r>
          </a:p>
          <a:p>
            <a:r>
              <a:rPr lang="en-US" dirty="0"/>
              <a:t>Reduce in job performance.</a:t>
            </a:r>
          </a:p>
          <a:p>
            <a:r>
              <a:rPr lang="en-US" dirty="0"/>
              <a:t>Increased risk taking on the job.</a:t>
            </a:r>
          </a:p>
          <a:p>
            <a:r>
              <a:rPr lang="en-US" dirty="0"/>
              <a:t>Higher burnout rates.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You cannot escape a prison if you don't know you are in one.~ Vernon Howard">
            <a:extLst>
              <a:ext uri="{FF2B5EF4-FFF2-40B4-BE49-F238E27FC236}">
                <a16:creationId xmlns:a16="http://schemas.microsoft.com/office/drawing/2014/main" id="{9BAA4B34-C5B3-2416-4E7E-5E65924C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766955"/>
            <a:ext cx="5451627" cy="27667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5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57D5-876C-23BE-D9C4-E7B1F2D6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of Ignoring Mental Wellness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D7BA7-3E4D-803F-46AA-D8C4B4E97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41" y="2653552"/>
            <a:ext cx="8946541" cy="18646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Legal and ethical issues due to errors in judgement or behavior resulting in lawsuits or criminal charges.</a:t>
            </a:r>
          </a:p>
          <a:p>
            <a:r>
              <a:rPr lang="en-US" sz="2800" dirty="0"/>
              <a:t>Increased risk of self-harm and suicide.</a:t>
            </a:r>
          </a:p>
        </p:txBody>
      </p:sp>
      <p:pic>
        <p:nvPicPr>
          <p:cNvPr id="4098" name="Picture 2" descr="Best +65 Self Harm Quotes (+FREE Coping Skills List)">
            <a:extLst>
              <a:ext uri="{FF2B5EF4-FFF2-40B4-BE49-F238E27FC236}">
                <a16:creationId xmlns:a16="http://schemas.microsoft.com/office/drawing/2014/main" id="{7D7ACAAA-8B98-CDF1-533D-FCEE19DB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12" y="1853248"/>
            <a:ext cx="3035743" cy="45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037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265248-g:\mental wellness for first responders.pptx"/>
  <p:tag name="ARTICULATE_PROJECT_OPEN" val="1"/>
  <p:tag name="ARTICULATE_PRESENTER_VERSION" val="8"/>
  <p:tag name="ARTICULATE_SLIDE_COUNT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616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Ion</vt:lpstr>
      <vt:lpstr>PowerPoint Presentation</vt:lpstr>
      <vt:lpstr>Introduction</vt:lpstr>
      <vt:lpstr>Objectives</vt:lpstr>
      <vt:lpstr>Why is Mental Wellness for First Responders essential?</vt:lpstr>
      <vt:lpstr>First Responders encounter unique stressors…</vt:lpstr>
      <vt:lpstr>First Responders are Human Beings…</vt:lpstr>
      <vt:lpstr>Consequences of Ignoring Mental Wellness </vt:lpstr>
      <vt:lpstr>Consequences of Ignoring Mental Wellness (Continued)</vt:lpstr>
      <vt:lpstr>Consequences of Ignoring Mental Wellness (Continued)</vt:lpstr>
      <vt:lpstr>Strategies to Promote Mental Wellness</vt:lpstr>
      <vt:lpstr>First Responder Mental Wellness in the CLEET Academy</vt:lpstr>
      <vt:lpstr>First Responder Mental Wellness in the CLEET Academy</vt:lpstr>
      <vt:lpstr>First Responder Mental Wellness in the CLEET Academy</vt:lpstr>
      <vt:lpstr>First Responder Mental Wellness in the CLEET Academy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Jeanelle VanBuskirk</dc:creator>
  <cp:lastModifiedBy>Marcus Williams</cp:lastModifiedBy>
  <cp:revision>10</cp:revision>
  <dcterms:created xsi:type="dcterms:W3CDTF">2023-08-28T18:44:29Z</dcterms:created>
  <dcterms:modified xsi:type="dcterms:W3CDTF">2023-09-06T19:16:39Z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444D5D00-36C9-4539-BC07-D5F388D234D5</vt:lpwstr>
  </property>
  <property fmtid="{D5CDD505-2E9C-101B-9397-08002B2CF9AE}" pid="3" name="ArticulatePath">
    <vt:lpwstr>Presentation2</vt:lpwstr>
  </property>
  <property fmtid="{D5CDD505-2E9C-101B-9397-08002B2CF9AE}" pid="4" name="ArticulateUseProject">
    <vt:lpwstr>1</vt:lpwstr>
  </property>
  <property fmtid="{D5CDD505-2E9C-101B-9397-08002B2CF9AE}" pid="5" name="ArticulateProjectFull">
    <vt:lpwstr>G:\Mental Wellness for First Responders.ppta</vt:lpwstr>
  </property>
  <property fmtid="{D5CDD505-2E9C-101B-9397-08002B2CF9AE}" pid="6" name="ArticulateProjectVersion">
    <vt:lpwstr>8</vt:lpwstr>
  </property>
</Properties>
</file>