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2" r:id="rId2"/>
    <p:sldId id="322" r:id="rId3"/>
    <p:sldId id="256" r:id="rId4"/>
    <p:sldId id="311" r:id="rId5"/>
    <p:sldId id="273" r:id="rId6"/>
    <p:sldId id="306" r:id="rId7"/>
    <p:sldId id="277" r:id="rId8"/>
    <p:sldId id="310" r:id="rId9"/>
    <p:sldId id="318" r:id="rId10"/>
    <p:sldId id="313" r:id="rId11"/>
    <p:sldId id="307" r:id="rId12"/>
    <p:sldId id="319" r:id="rId13"/>
    <p:sldId id="321" r:id="rId14"/>
    <p:sldId id="309" r:id="rId15"/>
    <p:sldId id="308" r:id="rId16"/>
    <p:sldId id="316" r:id="rId17"/>
    <p:sldId id="317" r:id="rId18"/>
    <p:sldId id="324" r:id="rId19"/>
    <p:sldId id="329" r:id="rId20"/>
    <p:sldId id="327" r:id="rId21"/>
    <p:sldId id="328" r:id="rId22"/>
    <p:sldId id="325" r:id="rId2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41E"/>
    <a:srgbClr val="50B748"/>
    <a:srgbClr val="FFA500"/>
    <a:srgbClr val="EF3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8784F-E85B-DB48-8363-4994E5468E37}" v="56" dt="2024-01-30T21:55:57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17"/>
    <p:restoredTop sz="82031"/>
  </p:normalViewPr>
  <p:slideViewPr>
    <p:cSldViewPr snapToGrid="0">
      <p:cViewPr>
        <p:scale>
          <a:sx n="100" d="100"/>
          <a:sy n="100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2C854E-DA59-6F4A-A2CA-8342E87ABD4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C06D3C8B-B801-7D45-9D25-9F0186E95AD5}">
      <dgm:prSet phldrT="[Text]"/>
      <dgm:spPr>
        <a:solidFill>
          <a:srgbClr val="50B748">
            <a:alpha val="87895"/>
          </a:srgbClr>
        </a:solidFill>
        <a:ln>
          <a:solidFill>
            <a:srgbClr val="50B748"/>
          </a:solidFill>
        </a:ln>
      </dgm:spPr>
      <dgm:t>
        <a:bodyPr/>
        <a:lstStyle/>
        <a:p>
          <a:r>
            <a:rPr lang="en-US" dirty="0">
              <a:latin typeface="Montserrat Medium" pitchFamily="2" charset="77"/>
            </a:rPr>
            <a:t>YOUR DEEP GLADNESS</a:t>
          </a:r>
        </a:p>
      </dgm:t>
    </dgm:pt>
    <dgm:pt modelId="{8BB75D67-BC93-CB4D-B9F1-E7257B598E52}" type="parTrans" cxnId="{3D2B9CB4-53A8-5942-9448-DFBB6DA7B893}">
      <dgm:prSet/>
      <dgm:spPr/>
      <dgm:t>
        <a:bodyPr/>
        <a:lstStyle/>
        <a:p>
          <a:endParaRPr lang="en-US"/>
        </a:p>
      </dgm:t>
    </dgm:pt>
    <dgm:pt modelId="{7CB2547F-4E84-D74B-993A-BAFBDB22752F}" type="sibTrans" cxnId="{3D2B9CB4-53A8-5942-9448-DFBB6DA7B893}">
      <dgm:prSet/>
      <dgm:spPr/>
      <dgm:t>
        <a:bodyPr/>
        <a:lstStyle/>
        <a:p>
          <a:endParaRPr lang="en-US"/>
        </a:p>
      </dgm:t>
    </dgm:pt>
    <dgm:pt modelId="{7EC7FB95-2FB2-654D-A2B5-070BB16AEB9D}">
      <dgm:prSet phldrT="[Text]"/>
      <dgm:spPr>
        <a:solidFill>
          <a:srgbClr val="EF3B24">
            <a:alpha val="72000"/>
          </a:srgbClr>
        </a:solidFill>
      </dgm:spPr>
      <dgm:t>
        <a:bodyPr/>
        <a:lstStyle/>
        <a:p>
          <a:r>
            <a:rPr lang="en-US" dirty="0">
              <a:latin typeface="Montserrat Medium" pitchFamily="2" charset="77"/>
            </a:rPr>
            <a:t>THE WORLD’S DEEP NEED</a:t>
          </a:r>
        </a:p>
      </dgm:t>
    </dgm:pt>
    <dgm:pt modelId="{4846D6B2-C869-4249-915A-C83A24ECDA3E}" type="parTrans" cxnId="{CD9CAF3F-201A-8549-9C1E-572E5CD0E6C7}">
      <dgm:prSet/>
      <dgm:spPr/>
      <dgm:t>
        <a:bodyPr/>
        <a:lstStyle/>
        <a:p>
          <a:endParaRPr lang="en-US"/>
        </a:p>
      </dgm:t>
    </dgm:pt>
    <dgm:pt modelId="{C9AE8134-4690-6941-A8BB-6340298C68DB}" type="sibTrans" cxnId="{CD9CAF3F-201A-8549-9C1E-572E5CD0E6C7}">
      <dgm:prSet/>
      <dgm:spPr/>
      <dgm:t>
        <a:bodyPr/>
        <a:lstStyle/>
        <a:p>
          <a:endParaRPr lang="en-US"/>
        </a:p>
      </dgm:t>
    </dgm:pt>
    <dgm:pt modelId="{BA3E9A3A-1380-6D40-8B20-A258EA7AD213}" type="pres">
      <dgm:prSet presAssocID="{C12C854E-DA59-6F4A-A2CA-8342E87ABD43}" presName="compositeShape" presStyleCnt="0">
        <dgm:presLayoutVars>
          <dgm:chMax val="7"/>
          <dgm:dir/>
          <dgm:resizeHandles val="exact"/>
        </dgm:presLayoutVars>
      </dgm:prSet>
      <dgm:spPr/>
    </dgm:pt>
    <dgm:pt modelId="{951FF73A-41E9-6D46-9C9B-DC240AADD651}" type="pres">
      <dgm:prSet presAssocID="{C06D3C8B-B801-7D45-9D25-9F0186E95AD5}" presName="circ1" presStyleLbl="vennNode1" presStyleIdx="0" presStyleCnt="2"/>
      <dgm:spPr/>
    </dgm:pt>
    <dgm:pt modelId="{70E9C439-A406-9649-B1F5-99FB28AAD54D}" type="pres">
      <dgm:prSet presAssocID="{C06D3C8B-B801-7D45-9D25-9F0186E95AD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6C9333F-CEBE-EA48-BFA8-25D814E52776}" type="pres">
      <dgm:prSet presAssocID="{7EC7FB95-2FB2-654D-A2B5-070BB16AEB9D}" presName="circ2" presStyleLbl="vennNode1" presStyleIdx="1" presStyleCnt="2"/>
      <dgm:spPr/>
    </dgm:pt>
    <dgm:pt modelId="{B1ED33C9-F686-5746-A683-08A4309CAED2}" type="pres">
      <dgm:prSet presAssocID="{7EC7FB95-2FB2-654D-A2B5-070BB16AEB9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7563602-D6E8-C542-9503-0A6DB6141254}" type="presOf" srcId="{C06D3C8B-B801-7D45-9D25-9F0186E95AD5}" destId="{951FF73A-41E9-6D46-9C9B-DC240AADD651}" srcOrd="0" destOrd="0" presId="urn:microsoft.com/office/officeart/2005/8/layout/venn1"/>
    <dgm:cxn modelId="{CD9CAF3F-201A-8549-9C1E-572E5CD0E6C7}" srcId="{C12C854E-DA59-6F4A-A2CA-8342E87ABD43}" destId="{7EC7FB95-2FB2-654D-A2B5-070BB16AEB9D}" srcOrd="1" destOrd="0" parTransId="{4846D6B2-C869-4249-915A-C83A24ECDA3E}" sibTransId="{C9AE8134-4690-6941-A8BB-6340298C68DB}"/>
    <dgm:cxn modelId="{0780B775-94ED-9347-8A75-59F780F60F17}" type="presOf" srcId="{7EC7FB95-2FB2-654D-A2B5-070BB16AEB9D}" destId="{C6C9333F-CEBE-EA48-BFA8-25D814E52776}" srcOrd="0" destOrd="0" presId="urn:microsoft.com/office/officeart/2005/8/layout/venn1"/>
    <dgm:cxn modelId="{EDD73CAC-90F9-1C47-BA59-E829F08DFE06}" type="presOf" srcId="{C06D3C8B-B801-7D45-9D25-9F0186E95AD5}" destId="{70E9C439-A406-9649-B1F5-99FB28AAD54D}" srcOrd="1" destOrd="0" presId="urn:microsoft.com/office/officeart/2005/8/layout/venn1"/>
    <dgm:cxn modelId="{3D2B9CB4-53A8-5942-9448-DFBB6DA7B893}" srcId="{C12C854E-DA59-6F4A-A2CA-8342E87ABD43}" destId="{C06D3C8B-B801-7D45-9D25-9F0186E95AD5}" srcOrd="0" destOrd="0" parTransId="{8BB75D67-BC93-CB4D-B9F1-E7257B598E52}" sibTransId="{7CB2547F-4E84-D74B-993A-BAFBDB22752F}"/>
    <dgm:cxn modelId="{42ED61DF-A4BA-7147-A0D5-807B6B9BCA40}" type="presOf" srcId="{7EC7FB95-2FB2-654D-A2B5-070BB16AEB9D}" destId="{B1ED33C9-F686-5746-A683-08A4309CAED2}" srcOrd="1" destOrd="0" presId="urn:microsoft.com/office/officeart/2005/8/layout/venn1"/>
    <dgm:cxn modelId="{2E2D8DFD-6617-E745-9E6C-0CC17AF79778}" type="presOf" srcId="{C12C854E-DA59-6F4A-A2CA-8342E87ABD43}" destId="{BA3E9A3A-1380-6D40-8B20-A258EA7AD213}" srcOrd="0" destOrd="0" presId="urn:microsoft.com/office/officeart/2005/8/layout/venn1"/>
    <dgm:cxn modelId="{6D7AE168-FE9C-E34E-8D8A-226776063D62}" type="presParOf" srcId="{BA3E9A3A-1380-6D40-8B20-A258EA7AD213}" destId="{951FF73A-41E9-6D46-9C9B-DC240AADD651}" srcOrd="0" destOrd="0" presId="urn:microsoft.com/office/officeart/2005/8/layout/venn1"/>
    <dgm:cxn modelId="{DD1477DE-944D-7043-8E42-95B4AD2ABEDA}" type="presParOf" srcId="{BA3E9A3A-1380-6D40-8B20-A258EA7AD213}" destId="{70E9C439-A406-9649-B1F5-99FB28AAD54D}" srcOrd="1" destOrd="0" presId="urn:microsoft.com/office/officeart/2005/8/layout/venn1"/>
    <dgm:cxn modelId="{219F2BE7-1430-3F41-92EB-7638D91E0DFE}" type="presParOf" srcId="{BA3E9A3A-1380-6D40-8B20-A258EA7AD213}" destId="{C6C9333F-CEBE-EA48-BFA8-25D814E52776}" srcOrd="2" destOrd="0" presId="urn:microsoft.com/office/officeart/2005/8/layout/venn1"/>
    <dgm:cxn modelId="{57C046DC-7712-AC41-B221-D37FBEB58AE6}" type="presParOf" srcId="{BA3E9A3A-1380-6D40-8B20-A258EA7AD213}" destId="{B1ED33C9-F686-5746-A683-08A4309CAED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F73A-41E9-6D46-9C9B-DC240AADD651}">
      <dsp:nvSpPr>
        <dsp:cNvPr id="0" name=""/>
        <dsp:cNvSpPr/>
      </dsp:nvSpPr>
      <dsp:spPr>
        <a:xfrm>
          <a:off x="1327895" y="14092"/>
          <a:ext cx="5152886" cy="5152886"/>
        </a:xfrm>
        <a:prstGeom prst="ellipse">
          <a:avLst/>
        </a:prstGeom>
        <a:solidFill>
          <a:srgbClr val="50B748">
            <a:alpha val="87895"/>
          </a:srgbClr>
        </a:solidFill>
        <a:ln w="12700" cap="flat" cmpd="sng" algn="ctr">
          <a:solidFill>
            <a:srgbClr val="50B7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Montserrat Medium" pitchFamily="2" charset="77"/>
            </a:rPr>
            <a:t>YOUR DEEP GLADNESS</a:t>
          </a:r>
        </a:p>
      </dsp:txBody>
      <dsp:txXfrm>
        <a:off x="2047443" y="621728"/>
        <a:ext cx="2971033" cy="3937614"/>
      </dsp:txXfrm>
    </dsp:sp>
    <dsp:sp modelId="{C6C9333F-CEBE-EA48-BFA8-25D814E52776}">
      <dsp:nvSpPr>
        <dsp:cNvPr id="0" name=""/>
        <dsp:cNvSpPr/>
      </dsp:nvSpPr>
      <dsp:spPr>
        <a:xfrm>
          <a:off x="5041688" y="14092"/>
          <a:ext cx="5152886" cy="5152886"/>
        </a:xfrm>
        <a:prstGeom prst="ellipse">
          <a:avLst/>
        </a:prstGeom>
        <a:solidFill>
          <a:srgbClr val="EF3B24">
            <a:alpha val="7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Montserrat Medium" pitchFamily="2" charset="77"/>
            </a:rPr>
            <a:t>THE WORLD’S DEEP NEED</a:t>
          </a:r>
        </a:p>
      </dsp:txBody>
      <dsp:txXfrm>
        <a:off x="6503993" y="621728"/>
        <a:ext cx="2971033" cy="393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1A58A-1021-874B-9F11-AFAF4C91DF0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CD20A-CE7B-A24F-98BA-35E11668C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2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7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0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2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“Ben’s”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08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08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5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09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61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6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46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0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18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1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1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D20A-CE7B-A24F-98BA-35E11668C4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4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6638-A440-E6A3-19BE-76F7E8965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DBF13-BF0D-CFF4-0BDB-3373BAA99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AFE1E-F8C1-0532-D65E-CD9F71DC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37A0F-D3F3-FE09-774C-0A1B64D2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0EE5E-67A3-A0F6-1B96-8FD5A0F7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0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EE0E-93B2-291D-F30C-B697A888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C3878-A627-E4DD-1BBC-F69076C1F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32464-17C3-1A55-1C82-EA854BE9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DE0E6-406E-9D3B-E119-FD09D472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CC95C-0E2D-8527-BC28-719339C2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7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B3FC3-2481-2F00-2330-CE3765DEA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B0E23-2F50-C715-0C4C-FA32DAA39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E9F18-3151-4CAC-50A5-1615C5BD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96078-7C49-DA98-FA16-EB87A230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40C38-2DBC-D9DA-F472-1F4A3F24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1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A4CF-CDEF-18C2-4CFA-E3BA2AB9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C5924-CE66-3D82-6AFD-1F440C474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219E4-BD0B-C04A-2762-D9BA5A9C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9AC01-CA4A-E63E-9BD2-3D3EAA10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1742D-6807-E1F9-DB37-5F895328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0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2D31-33BB-B3F0-D661-43AB9E339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DF270-BF77-3AEA-F2A4-28DB46870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CACC-CFD3-2865-F5F4-3ABB81A9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63626-CFFC-21CC-7294-B89A0B16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FAC8F-E004-30C0-D8EB-35E8C90C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515E-050C-3D49-E071-1CB23A07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2AEC-FE8E-2597-424C-673139588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7BDFC-A2F4-0875-137F-BFABE5C7E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99FF9-94B6-60AD-DEAF-CA64C1D5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29222-2BA4-C8C0-769D-F17FD717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F12CA-5DD1-B96A-9D26-002AAE6B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A389-90F4-C048-FCE9-69DEFEDF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B5B14-F450-E548-AB8B-CF3CF44A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CBEC3-6B84-DEF8-96EC-E82CFC96E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0464C-5124-9B6D-6EBF-DD06AE8B2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FD56B-D401-7509-0C61-1754D8136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F02AB6-C852-FD3E-510B-57BD15D8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1ACE4-62AC-D5B0-28BC-627AD9CD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7A5C3-3A1D-5532-667E-81D28828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8B57-357F-9CF9-9C7D-2D0B1F4C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089C0-2CC9-79D5-1D0A-67FF536D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0B240-350A-AF22-2B8B-F1BBD901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63954-E26F-B4A7-2C66-0F772EFC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2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19A5E-F07A-F89D-648E-53B84C39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9F854-395F-3693-51BF-106A5360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044BA-A6F5-E402-6425-43B65DCE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20D9-A89B-23FE-D0B3-EB1D3936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549A0-ED42-8B01-F67F-CF05D0547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ED36-F55C-0278-E822-F87BEE48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C7C49-916C-EA86-D010-3F4D2CC4A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60172-43EA-9422-9870-29208A52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4A974-2D52-3145-0FF7-935E336E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8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37FB-221D-4723-9E95-90C1924C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E95CA-7515-4DF4-21FA-F37D0BE97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3C6E6-5277-0C5F-5AFC-05BA2C00C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DDA4F-5121-14BA-EB73-34EBF4AE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D92E8-32A1-1890-96C8-19810BE2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43D76-C193-64C2-F7E7-61ACF970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9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8AA7A-93EC-D5F1-746D-FC6910E8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01174-B5AF-23A2-F306-EF1026BD7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593A-F2EF-B4E3-9CF7-6A6B06140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F1B7-ED57-6041-B579-0EC398F8DDF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0157D-035B-A43A-2518-26FD29C37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D502F-91D7-7BA2-D9EE-0F65B30B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BF853-A414-F84F-9FE0-C315AB8E6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5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55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275566" y="234949"/>
            <a:ext cx="2639084" cy="827442"/>
          </a:xfrm>
          <a:prstGeom prst="rect">
            <a:avLst/>
          </a:prstGeom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A95278F-60D9-24B9-C1D6-36BD7C1CD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83122"/>
            <a:ext cx="4616451" cy="4616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A5ECD-F926-B15E-1E24-3FB9209CE651}"/>
              </a:ext>
            </a:extLst>
          </p:cNvPr>
          <p:cNvSpPr txBox="1"/>
          <p:nvPr/>
        </p:nvSpPr>
        <p:spPr>
          <a:xfrm>
            <a:off x="885825" y="3098740"/>
            <a:ext cx="52101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Wes Martin, MAIOP, ACC</a:t>
            </a:r>
          </a:p>
          <a:p>
            <a:r>
              <a:rPr lang="en-US" sz="2000" dirty="0">
                <a:solidFill>
                  <a:schemeClr val="bg1"/>
                </a:solidFill>
                <a:latin typeface="Montserrat Medium" pitchFamily="2" charset="77"/>
                <a:cs typeface="Poppins SemiBold" pitchFamily="2" charset="77"/>
              </a:rPr>
              <a:t>Co-Founder of Grovity Leadership</a:t>
            </a:r>
          </a:p>
          <a:p>
            <a:r>
              <a:rPr lang="en-US" sz="2000" dirty="0">
                <a:solidFill>
                  <a:schemeClr val="bg1"/>
                </a:solidFill>
                <a:latin typeface="Montserrat Medium" pitchFamily="2" charset="77"/>
                <a:cs typeface="Poppins SemiBold" pitchFamily="2" charset="77"/>
              </a:rPr>
              <a:t>Executive Coach &amp; Keynote Speaker</a:t>
            </a:r>
            <a:endParaRPr lang="en-US" sz="7200" dirty="0">
              <a:solidFill>
                <a:schemeClr val="bg1"/>
              </a:solidFill>
              <a:latin typeface="Montserrat Medium" pitchFamily="2" charset="77"/>
              <a:cs typeface="Poppins SemiBold" pitchFamily="2" charset="77"/>
            </a:endParaRPr>
          </a:p>
        </p:txBody>
      </p:sp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9A66C0-DFCD-60CE-DAEA-2B63F728D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737" y="-302093"/>
            <a:ext cx="4753453" cy="26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3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069232"/>
            <a:ext cx="97243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ntserrat Medium" pitchFamily="2" charset="77"/>
                <a:cs typeface="Poppins SemiBold" pitchFamily="2" charset="77"/>
              </a:rPr>
              <a:t>“Listen to your life. See it for the fathomless mystery that it is. In the boredom and pain of it no less than in the excitement and gladness.”</a:t>
            </a:r>
          </a:p>
          <a:p>
            <a:pPr algn="ctr"/>
            <a:r>
              <a:rPr lang="en-US" sz="3200" dirty="0">
                <a:latin typeface="Montserrat Medium" pitchFamily="2" charset="77"/>
                <a:cs typeface="Poppins SemiBold" pitchFamily="2" charset="77"/>
              </a:rPr>
              <a:t>-Frederick Buechner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4888" y="1805802"/>
            <a:ext cx="97222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n-US" sz="60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WHY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</a:p>
          <a:p>
            <a:pPr algn="ctr"/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IS OFTEN </a:t>
            </a:r>
          </a:p>
          <a:p>
            <a:pPr algn="ctr"/>
            <a:r>
              <a:rPr lang="en-US" sz="6000" dirty="0">
                <a:solidFill>
                  <a:srgbClr val="FFA500"/>
                </a:solidFill>
                <a:latin typeface="Poppins SemiBold" pitchFamily="2" charset="77"/>
                <a:cs typeface="Poppins SemiBold" pitchFamily="2" charset="77"/>
              </a:rPr>
              <a:t>ROOTED IN PAIN 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AND</a:t>
            </a:r>
            <a:r>
              <a:rPr lang="en-US" sz="6000" dirty="0">
                <a:solidFill>
                  <a:srgbClr val="EF3B24"/>
                </a:solidFill>
                <a:latin typeface="Poppins SemiBold" pitchFamily="2" charset="77"/>
                <a:cs typeface="Poppins SemiBold" pitchFamily="2" charset="77"/>
              </a:rPr>
              <a:t> </a:t>
            </a:r>
          </a:p>
          <a:p>
            <a:pPr algn="ctr"/>
            <a:r>
              <a:rPr lang="en-US" sz="6000" dirty="0">
                <a:solidFill>
                  <a:srgbClr val="EF3B24"/>
                </a:solidFill>
                <a:latin typeface="Poppins SemiBold" pitchFamily="2" charset="77"/>
                <a:cs typeface="Poppins SemiBold" pitchFamily="2" charset="77"/>
              </a:rPr>
              <a:t>MANIFEST IN COMMUNITY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9ED39-A505-8F0B-5C0D-A10DCBD53641}"/>
              </a:ext>
            </a:extLst>
          </p:cNvPr>
          <p:cNvSpPr txBox="1"/>
          <p:nvPr/>
        </p:nvSpPr>
        <p:spPr>
          <a:xfrm>
            <a:off x="452567" y="1159471"/>
            <a:ext cx="972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oppins SemiBold" pitchFamily="2" charset="77"/>
                <a:cs typeface="Poppins SemiBold" pitchFamily="2" charset="77"/>
              </a:rPr>
              <a:t>WHY TRUTH #2</a:t>
            </a:r>
          </a:p>
        </p:txBody>
      </p:sp>
    </p:spTree>
    <p:extLst>
      <p:ext uri="{BB962C8B-B14F-4D97-AF65-F5344CB8AC3E}">
        <p14:creationId xmlns:p14="http://schemas.microsoft.com/office/powerpoint/2010/main" val="230334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2090172"/>
            <a:ext cx="97243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Montserrat Medium" pitchFamily="2" charset="77"/>
                <a:cs typeface="Poppins SemiBold" pitchFamily="2" charset="77"/>
              </a:rPr>
              <a:t>“What is most personal </a:t>
            </a:r>
          </a:p>
          <a:p>
            <a:pPr algn="ctr"/>
            <a:r>
              <a:rPr lang="en-US" sz="6000" dirty="0">
                <a:latin typeface="Montserrat Medium" pitchFamily="2" charset="77"/>
                <a:cs typeface="Poppins SemiBold" pitchFamily="2" charset="77"/>
              </a:rPr>
              <a:t>is most universal.”</a:t>
            </a:r>
          </a:p>
          <a:p>
            <a:pPr algn="ctr"/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-Carl Rogers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 cream cone neon sign against blue sky">
            <a:extLst>
              <a:ext uri="{FF2B5EF4-FFF2-40B4-BE49-F238E27FC236}">
                <a16:creationId xmlns:a16="http://schemas.microsoft.com/office/drawing/2014/main" id="{7B39FEBC-679A-5B3A-F0CF-96C203097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57" b="20203"/>
          <a:stretch/>
        </p:blipFill>
        <p:spPr>
          <a:xfrm>
            <a:off x="0" y="0"/>
            <a:ext cx="12192001" cy="6919652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D338E0DC-4F0F-F4F6-B922-6EAE9207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" y="91440"/>
            <a:ext cx="177227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2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D9420AD-E9C3-B0E4-190B-53E1C0552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474896"/>
              </p:ext>
            </p:extLst>
          </p:nvPr>
        </p:nvGraphicFramePr>
        <p:xfrm>
          <a:off x="277615" y="1354107"/>
          <a:ext cx="11522471" cy="518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AC1A5E-9C7B-4C2F-4430-21EBBBC34230}"/>
              </a:ext>
            </a:extLst>
          </p:cNvPr>
          <p:cNvCxnSpPr>
            <a:cxnSpLocks/>
          </p:cNvCxnSpPr>
          <p:nvPr/>
        </p:nvCxnSpPr>
        <p:spPr>
          <a:xfrm flipV="1">
            <a:off x="6045236" y="1182790"/>
            <a:ext cx="1655727" cy="26479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01FF3C4-4DFC-9985-0F73-6EC63E002580}"/>
              </a:ext>
            </a:extLst>
          </p:cNvPr>
          <p:cNvSpPr/>
          <p:nvPr/>
        </p:nvSpPr>
        <p:spPr>
          <a:xfrm>
            <a:off x="5924550" y="3717986"/>
            <a:ext cx="228600" cy="22665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E7A2A-2983-DB4E-7550-4E1395788141}"/>
              </a:ext>
            </a:extLst>
          </p:cNvPr>
          <p:cNvSpPr txBox="1"/>
          <p:nvPr/>
        </p:nvSpPr>
        <p:spPr>
          <a:xfrm>
            <a:off x="7362890" y="741404"/>
            <a:ext cx="372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Montserrat Medium" pitchFamily="2" charset="77"/>
              </a:rPr>
              <a:t>YOUR 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64C7DE-10C7-7700-B64B-EAAE5CD17B90}"/>
              </a:ext>
            </a:extLst>
          </p:cNvPr>
          <p:cNvSpPr txBox="1"/>
          <p:nvPr/>
        </p:nvSpPr>
        <p:spPr>
          <a:xfrm>
            <a:off x="0" y="6568152"/>
            <a:ext cx="6815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Adapted from “Listening to Your Life”, Buechner, Frederick.</a:t>
            </a:r>
          </a:p>
        </p:txBody>
      </p:sp>
    </p:spTree>
    <p:extLst>
      <p:ext uri="{BB962C8B-B14F-4D97-AF65-F5344CB8AC3E}">
        <p14:creationId xmlns:p14="http://schemas.microsoft.com/office/powerpoint/2010/main" val="36737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640763" y="1805802"/>
            <a:ext cx="89104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n-US" sz="60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WHY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</a:p>
          <a:p>
            <a:pPr algn="ctr"/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SITS IN THE </a:t>
            </a:r>
          </a:p>
          <a:p>
            <a:pPr algn="ctr"/>
            <a:r>
              <a:rPr lang="en-US" sz="6000" dirty="0">
                <a:solidFill>
                  <a:srgbClr val="24441E"/>
                </a:solidFill>
                <a:latin typeface="Poppins SemiBold" pitchFamily="2" charset="77"/>
                <a:cs typeface="Poppins SemiBold" pitchFamily="2" charset="77"/>
              </a:rPr>
              <a:t>SPACE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n-US" sz="6000" dirty="0">
                <a:solidFill>
                  <a:srgbClr val="24441E"/>
                </a:solidFill>
                <a:latin typeface="Poppins SemiBold" pitchFamily="2" charset="77"/>
                <a:cs typeface="Poppins SemiBold" pitchFamily="2" charset="77"/>
              </a:rPr>
              <a:t>BETWEEN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 </a:t>
            </a:r>
          </a:p>
          <a:p>
            <a:pPr algn="ctr"/>
            <a:r>
              <a:rPr lang="en-US" sz="6000" dirty="0">
                <a:solidFill>
                  <a:srgbClr val="EF3B24"/>
                </a:solidFill>
                <a:latin typeface="Poppins SemiBold" pitchFamily="2" charset="77"/>
                <a:cs typeface="Poppins SemiBold" pitchFamily="2" charset="77"/>
              </a:rPr>
              <a:t>WHAT IS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, AND </a:t>
            </a:r>
          </a:p>
          <a:p>
            <a:pPr algn="ctr"/>
            <a:r>
              <a:rPr lang="en-US" sz="6000" dirty="0">
                <a:solidFill>
                  <a:srgbClr val="FFA500"/>
                </a:solidFill>
                <a:latin typeface="Poppins SemiBold" pitchFamily="2" charset="77"/>
                <a:cs typeface="Poppins SemiBold" pitchFamily="2" charset="77"/>
              </a:rPr>
              <a:t>WHAT COULD BE</a:t>
            </a:r>
            <a:r>
              <a:rPr lang="en-US" sz="6000" dirty="0">
                <a:latin typeface="Poppins SemiBold" pitchFamily="2" charset="77"/>
                <a:cs typeface="Poppins SemiBold" pitchFamily="2" charset="77"/>
              </a:rPr>
              <a:t>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40C45-C7AC-B8B1-97FC-041313B96239}"/>
              </a:ext>
            </a:extLst>
          </p:cNvPr>
          <p:cNvSpPr txBox="1"/>
          <p:nvPr/>
        </p:nvSpPr>
        <p:spPr>
          <a:xfrm>
            <a:off x="452567" y="1159471"/>
            <a:ext cx="972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oppins SemiBold" pitchFamily="2" charset="77"/>
                <a:cs typeface="Poppins SemiBold" pitchFamily="2" charset="77"/>
              </a:rPr>
              <a:t>WHY TRUTH #3</a:t>
            </a:r>
          </a:p>
        </p:txBody>
      </p:sp>
    </p:spTree>
    <p:extLst>
      <p:ext uri="{BB962C8B-B14F-4D97-AF65-F5344CB8AC3E}">
        <p14:creationId xmlns:p14="http://schemas.microsoft.com/office/powerpoint/2010/main" val="155330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332214" y="1690062"/>
            <a:ext cx="89104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What is obvious to you is often non-obvious to others.</a:t>
            </a:r>
          </a:p>
          <a:p>
            <a:endParaRPr lang="en-US" sz="4400" dirty="0">
              <a:latin typeface="Montserrat Medium" pitchFamily="2" charset="77"/>
              <a:cs typeface="Poppins SemiBold" pitchFamily="2" charset="77"/>
            </a:endParaRPr>
          </a:p>
          <a:p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What is natural to you is often unnatural to others.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5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E0104F68-48BF-FAFA-2D67-6861238B55EC}"/>
              </a:ext>
            </a:extLst>
          </p:cNvPr>
          <p:cNvSpPr>
            <a:spLocks noChangeAspect="1"/>
          </p:cNvSpPr>
          <p:nvPr/>
        </p:nvSpPr>
        <p:spPr>
          <a:xfrm>
            <a:off x="452568" y="1500187"/>
            <a:ext cx="2773680" cy="2377440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 SemiBold" pitchFamily="2" charset="77"/>
                <a:cs typeface="Poppins SemiBold" pitchFamily="2" charset="77"/>
              </a:rPr>
              <a:t>EMPATHIZE</a:t>
            </a:r>
            <a:endParaRPr lang="en-US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A5D0B5CB-ABD6-1255-1A58-582195E6E201}"/>
              </a:ext>
            </a:extLst>
          </p:cNvPr>
          <p:cNvSpPr>
            <a:spLocks noChangeAspect="1"/>
          </p:cNvSpPr>
          <p:nvPr/>
        </p:nvSpPr>
        <p:spPr>
          <a:xfrm>
            <a:off x="2615055" y="2688907"/>
            <a:ext cx="2773680" cy="2377440"/>
          </a:xfrm>
          <a:prstGeom prst="hexagon">
            <a:avLst/>
          </a:prstGeom>
          <a:solidFill>
            <a:srgbClr val="50B74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 SemiBold" pitchFamily="2" charset="77"/>
                <a:cs typeface="Poppins SemiBold" pitchFamily="2" charset="77"/>
              </a:rPr>
              <a:t>DEFINE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0CB5B98-34CD-2CEA-2680-25875B07AC9F}"/>
              </a:ext>
            </a:extLst>
          </p:cNvPr>
          <p:cNvSpPr>
            <a:spLocks noChangeAspect="1"/>
          </p:cNvSpPr>
          <p:nvPr/>
        </p:nvSpPr>
        <p:spPr>
          <a:xfrm>
            <a:off x="4777542" y="1500187"/>
            <a:ext cx="2773680" cy="2377440"/>
          </a:xfrm>
          <a:prstGeom prst="hexagon">
            <a:avLst/>
          </a:prstGeom>
          <a:solidFill>
            <a:srgbClr val="FFA5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 SemiBold" pitchFamily="2" charset="77"/>
                <a:cs typeface="Poppins SemiBold" pitchFamily="2" charset="77"/>
              </a:rPr>
              <a:t>IDEATE</a:t>
            </a:r>
            <a:endParaRPr lang="en-US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20F37226-EFDC-16B3-3F5B-BAC666DA9AF8}"/>
              </a:ext>
            </a:extLst>
          </p:cNvPr>
          <p:cNvSpPr>
            <a:spLocks noChangeAspect="1"/>
          </p:cNvSpPr>
          <p:nvPr/>
        </p:nvSpPr>
        <p:spPr>
          <a:xfrm>
            <a:off x="6940029" y="2688907"/>
            <a:ext cx="2773680" cy="2377440"/>
          </a:xfrm>
          <a:prstGeom prst="hexagon">
            <a:avLst/>
          </a:prstGeom>
          <a:solidFill>
            <a:srgbClr val="EF3B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itchFamily="2" charset="77"/>
                <a:cs typeface="Poppins SemiBold" pitchFamily="2" charset="77"/>
              </a:rPr>
              <a:t>PROTOTYPE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71DE4E4-47E8-E10F-C884-BEA5F4880862}"/>
              </a:ext>
            </a:extLst>
          </p:cNvPr>
          <p:cNvSpPr>
            <a:spLocks noChangeAspect="1"/>
          </p:cNvSpPr>
          <p:nvPr/>
        </p:nvSpPr>
        <p:spPr>
          <a:xfrm>
            <a:off x="9102516" y="3877627"/>
            <a:ext cx="2773680" cy="2377440"/>
          </a:xfrm>
          <a:prstGeom prst="hexagon">
            <a:avLst/>
          </a:prstGeom>
          <a:solidFill>
            <a:srgbClr val="24441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 SemiBold" pitchFamily="2" charset="77"/>
                <a:cs typeface="Poppins SemiBold" pitchFamily="2" charset="77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77437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340495"/>
            <a:ext cx="97243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Montserrat Medium" pitchFamily="2" charset="77"/>
                <a:cs typeface="Poppins SemiBold" pitchFamily="2" charset="77"/>
              </a:rPr>
              <a:t>“</a:t>
            </a:r>
            <a:r>
              <a:rPr lang="en-US" sz="4800" b="0" i="0" dirty="0">
                <a:solidFill>
                  <a:srgbClr val="202124"/>
                </a:solidFill>
                <a:effectLst/>
                <a:latin typeface="Montserrat Medium" pitchFamily="2" charset="77"/>
              </a:rPr>
              <a:t>If you can't fly, then run. If you can't run, then walk. </a:t>
            </a:r>
            <a:r>
              <a:rPr lang="en-US" sz="4800" b="0" i="0" dirty="0">
                <a:solidFill>
                  <a:srgbClr val="040C28"/>
                </a:solidFill>
                <a:effectLst/>
                <a:latin typeface="Montserrat Medium" pitchFamily="2" charset="77"/>
              </a:rPr>
              <a:t>If you can't walk, then crawl, but whatever you do, you have to keep moving.</a:t>
            </a:r>
            <a:r>
              <a:rPr lang="en-US" sz="4800" dirty="0">
                <a:latin typeface="Montserrat Medium" pitchFamily="2" charset="77"/>
                <a:cs typeface="Poppins SemiBold" pitchFamily="2" charset="77"/>
              </a:rPr>
              <a:t>”</a:t>
            </a:r>
            <a:endParaRPr lang="en-US" sz="4400" dirty="0">
              <a:latin typeface="Montserrat Medium" pitchFamily="2" charset="77"/>
              <a:cs typeface="Poppins SemiBold" pitchFamily="2" charset="77"/>
            </a:endParaRPr>
          </a:p>
          <a:p>
            <a:pPr algn="ctr"/>
            <a:r>
              <a:rPr lang="en-US" sz="4000" dirty="0">
                <a:latin typeface="Montserrat Medium" pitchFamily="2" charset="77"/>
                <a:cs typeface="Poppins SemiBold" pitchFamily="2" charset="77"/>
              </a:rPr>
              <a:t>-Martin Luther King Jr.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7C395-C729-B58D-DD7D-C5964FF26EB8}"/>
              </a:ext>
            </a:extLst>
          </p:cNvPr>
          <p:cNvSpPr txBox="1"/>
          <p:nvPr/>
        </p:nvSpPr>
        <p:spPr>
          <a:xfrm>
            <a:off x="607284" y="2214771"/>
            <a:ext cx="10977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INSIGHT + ACTION </a:t>
            </a:r>
          </a:p>
          <a:p>
            <a:pPr algn="ctr"/>
            <a:r>
              <a:rPr lang="en-US" sz="66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=</a:t>
            </a:r>
            <a:r>
              <a:rPr lang="en-US" sz="660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n-US" sz="66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97582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531888"/>
            <a:ext cx="97243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Medium" pitchFamily="2" charset="77"/>
                <a:cs typeface="Poppins SemiBold" pitchFamily="2" charset="77"/>
              </a:rPr>
              <a:t>“He who has a </a:t>
            </a:r>
            <a:r>
              <a:rPr lang="en-US" sz="72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why</a:t>
            </a:r>
            <a:r>
              <a:rPr lang="en-US" sz="7200" dirty="0">
                <a:latin typeface="Montserrat Medium" pitchFamily="2" charset="77"/>
                <a:cs typeface="Poppins SemiBold" pitchFamily="2" charset="77"/>
              </a:rPr>
              <a:t> to live can bear almost any </a:t>
            </a:r>
            <a:r>
              <a:rPr lang="en-US" sz="7200" dirty="0">
                <a:solidFill>
                  <a:srgbClr val="FFA500"/>
                </a:solidFill>
                <a:latin typeface="Poppins SemiBold" pitchFamily="2" charset="77"/>
                <a:cs typeface="Poppins SemiBold" pitchFamily="2" charset="77"/>
              </a:rPr>
              <a:t>how</a:t>
            </a:r>
            <a:r>
              <a:rPr lang="en-US" sz="7200" dirty="0">
                <a:latin typeface="Montserrat Medium" pitchFamily="2" charset="77"/>
                <a:cs typeface="Poppins SemiBold" pitchFamily="2" charset="77"/>
              </a:rPr>
              <a:t>.”</a:t>
            </a:r>
          </a:p>
          <a:p>
            <a:pPr algn="ctr"/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-Friedrich Nietzsche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75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640622"/>
            <a:ext cx="97243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Medium" pitchFamily="2" charset="77"/>
                <a:cs typeface="Poppins SemiBold" pitchFamily="2" charset="77"/>
              </a:rPr>
              <a:t>“Life’s beauty is inseparable from </a:t>
            </a:r>
          </a:p>
          <a:p>
            <a:pPr algn="ctr"/>
            <a:r>
              <a:rPr lang="en-US" sz="7200" dirty="0">
                <a:latin typeface="Montserrat Medium" pitchFamily="2" charset="77"/>
                <a:cs typeface="Poppins SemiBold" pitchFamily="2" charset="77"/>
              </a:rPr>
              <a:t>its fragility.”</a:t>
            </a:r>
          </a:p>
          <a:p>
            <a:pPr algn="ctr"/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-Susan David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1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qr code on a screen&#10;&#10;Description automatically generated">
            <a:extLst>
              <a:ext uri="{FF2B5EF4-FFF2-40B4-BE49-F238E27FC236}">
                <a16:creationId xmlns:a16="http://schemas.microsoft.com/office/drawing/2014/main" id="{8E08C4FA-1B19-4B57-0ED2-0E001FB7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51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384342"/>
            <a:ext cx="972436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ntserrat Medium" pitchFamily="2" charset="77"/>
                <a:cs typeface="Poppins SemiBold" pitchFamily="2" charset="77"/>
              </a:rPr>
              <a:t>“Ultimately, man should not ask what the meaning of his life is, but rather he must recognize that it is he who is asked.”</a:t>
            </a:r>
          </a:p>
          <a:p>
            <a:pPr algn="ctr"/>
            <a:r>
              <a:rPr lang="en-US" sz="4400" dirty="0">
                <a:latin typeface="Montserrat Medium" pitchFamily="2" charset="77"/>
                <a:cs typeface="Poppins SemiBold" pitchFamily="2" charset="77"/>
              </a:rPr>
              <a:t>-Viktor Frankl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05A26B9-947F-10E4-509A-D78400AF37C8}"/>
              </a:ext>
            </a:extLst>
          </p:cNvPr>
          <p:cNvGrpSpPr/>
          <p:nvPr/>
        </p:nvGrpSpPr>
        <p:grpSpPr>
          <a:xfrm>
            <a:off x="2755556" y="1715530"/>
            <a:ext cx="630196" cy="3426940"/>
            <a:chOff x="1581665" y="1890584"/>
            <a:chExt cx="1309816" cy="34269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6B0D00-D4A4-CFE4-B01D-A8BE9470C3B7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1890584"/>
              <a:ext cx="1309816" cy="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9E0068-384F-3D7A-0741-E41F5291A1B7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5317524"/>
              <a:ext cx="1309816" cy="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D94A8B-EE32-1840-2D70-B4F6A6B1F811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1890584"/>
              <a:ext cx="0" cy="342694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DBB25B-DCD9-7020-4719-65381EB305C0}"/>
              </a:ext>
            </a:extLst>
          </p:cNvPr>
          <p:cNvGrpSpPr/>
          <p:nvPr/>
        </p:nvGrpSpPr>
        <p:grpSpPr>
          <a:xfrm rot="10800000">
            <a:off x="8806250" y="1715530"/>
            <a:ext cx="630196" cy="3426940"/>
            <a:chOff x="1581665" y="1890584"/>
            <a:chExt cx="1309816" cy="342694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8376ED-8666-FB05-E72A-BDDD6F2BD753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1890584"/>
              <a:ext cx="1309816" cy="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C3F07E-1F18-A1F8-3693-6A318D0C1B0E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5317524"/>
              <a:ext cx="1309816" cy="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7CB2E68-0DC8-E7BE-39ED-899C7E973BE6}"/>
                </a:ext>
              </a:extLst>
            </p:cNvPr>
            <p:cNvCxnSpPr>
              <a:cxnSpLocks/>
            </p:cNvCxnSpPr>
            <p:nvPr/>
          </p:nvCxnSpPr>
          <p:spPr>
            <a:xfrm>
              <a:off x="1581665" y="1890584"/>
              <a:ext cx="0" cy="3426940"/>
            </a:xfrm>
            <a:prstGeom prst="line">
              <a:avLst/>
            </a:prstGeom>
            <a:ln w="19050">
              <a:solidFill>
                <a:srgbClr val="2444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2755553" y="2153268"/>
            <a:ext cx="6680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24441E"/>
                </a:solidFill>
                <a:latin typeface="Poppins SemiBold" pitchFamily="2" charset="77"/>
                <a:cs typeface="Poppins SemiBold" pitchFamily="2" charset="77"/>
              </a:rPr>
              <a:t>KNOW YOUR 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03FC50-98F2-F6C1-3E99-3EEA3F913CE1}"/>
              </a:ext>
            </a:extLst>
          </p:cNvPr>
          <p:cNvSpPr txBox="1"/>
          <p:nvPr/>
        </p:nvSpPr>
        <p:spPr>
          <a:xfrm>
            <a:off x="2755550" y="3076599"/>
            <a:ext cx="6680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Montserrat Medium" pitchFamily="2" charset="77"/>
              </a:rPr>
              <a:t>How knowing and </a:t>
            </a:r>
          </a:p>
          <a:p>
            <a:pPr algn="ctr"/>
            <a:r>
              <a:rPr lang="en-US" sz="3600" i="1" dirty="0">
                <a:latin typeface="Montserrat Medium" pitchFamily="2" charset="77"/>
              </a:rPr>
              <a:t>living your why can </a:t>
            </a:r>
          </a:p>
          <a:p>
            <a:pPr algn="ctr"/>
            <a:r>
              <a:rPr lang="en-US" sz="3600" i="1" dirty="0">
                <a:latin typeface="Montserrat Medium" pitchFamily="2" charset="77"/>
              </a:rPr>
              <a:t>change everything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467E58-756B-D0B2-685F-3B0C8AA1578E}"/>
              </a:ext>
            </a:extLst>
          </p:cNvPr>
          <p:cNvCxnSpPr/>
          <p:nvPr/>
        </p:nvCxnSpPr>
        <p:spPr>
          <a:xfrm>
            <a:off x="3118207" y="3076599"/>
            <a:ext cx="6003141" cy="0"/>
          </a:xfrm>
          <a:prstGeom prst="line">
            <a:avLst/>
          </a:prstGeom>
          <a:ln w="38100">
            <a:solidFill>
              <a:srgbClr val="50B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7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blurry image of a child with a broken arm&#10;&#10;Description automatically generated">
            <a:extLst>
              <a:ext uri="{FF2B5EF4-FFF2-40B4-BE49-F238E27FC236}">
                <a16:creationId xmlns:a16="http://schemas.microsoft.com/office/drawing/2014/main" id="{8FF18C37-401E-DEC4-8C40-05A0C7FA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673" y="741403"/>
            <a:ext cx="3498272" cy="5900738"/>
          </a:xfrm>
          <a:prstGeom prst="rect">
            <a:avLst/>
          </a:prstGeom>
        </p:spPr>
      </p:pic>
      <p:pic>
        <p:nvPicPr>
          <p:cNvPr id="8" name="Picture 7" descr="A person and child smiling&#10;&#10;Description automatically generated">
            <a:extLst>
              <a:ext uri="{FF2B5EF4-FFF2-40B4-BE49-F238E27FC236}">
                <a16:creationId xmlns:a16="http://schemas.microsoft.com/office/drawing/2014/main" id="{A90264E0-006F-CC02-F9A8-DF4CD011C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070" y="1032271"/>
            <a:ext cx="6391275" cy="47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person and a baby in a shark garment&#10;&#10;Description automatically generated">
            <a:extLst>
              <a:ext uri="{FF2B5EF4-FFF2-40B4-BE49-F238E27FC236}">
                <a16:creationId xmlns:a16="http://schemas.microsoft.com/office/drawing/2014/main" id="{70C3211D-FB76-864D-1AB5-D39E93EC8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5"/>
          <a:stretch/>
        </p:blipFill>
        <p:spPr>
          <a:xfrm rot="5400000">
            <a:off x="1675894" y="927412"/>
            <a:ext cx="5107785" cy="4983205"/>
          </a:xfrm>
          <a:prstGeom prst="rect">
            <a:avLst/>
          </a:prstGeom>
        </p:spPr>
      </p:pic>
      <p:pic>
        <p:nvPicPr>
          <p:cNvPr id="9" name="Picture 8" descr="A person and a child taking a selfie&#10;&#10;Description automatically generated">
            <a:extLst>
              <a:ext uri="{FF2B5EF4-FFF2-40B4-BE49-F238E27FC236}">
                <a16:creationId xmlns:a16="http://schemas.microsoft.com/office/drawing/2014/main" id="{EEA2D1B1-5301-C710-8400-E30A3505F3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5"/>
          <a:stretch/>
        </p:blipFill>
        <p:spPr>
          <a:xfrm rot="5400000">
            <a:off x="6009858" y="1886777"/>
            <a:ext cx="5056872" cy="40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Two men taking a selfie in a stadium&#10;&#10;Description automatically generated">
            <a:extLst>
              <a:ext uri="{FF2B5EF4-FFF2-40B4-BE49-F238E27FC236}">
                <a16:creationId xmlns:a16="http://schemas.microsoft.com/office/drawing/2014/main" id="{DA12C97E-A7E2-757D-2F4A-92EE9357D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2" t="13325" r="5882" b="-1780"/>
          <a:stretch/>
        </p:blipFill>
        <p:spPr>
          <a:xfrm>
            <a:off x="2209800" y="741403"/>
            <a:ext cx="7772400" cy="56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233817" y="1805802"/>
            <a:ext cx="97243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50B748"/>
                </a:solidFill>
                <a:latin typeface="Poppins SemiBold" pitchFamily="2" charset="77"/>
                <a:cs typeface="Poppins SemiBold" pitchFamily="2" charset="77"/>
              </a:rPr>
              <a:t>YOUR WHY </a:t>
            </a:r>
          </a:p>
          <a:p>
            <a:pPr algn="ctr"/>
            <a:r>
              <a:rPr lang="en-US" sz="7200" dirty="0">
                <a:latin typeface="Poppins SemiBold" pitchFamily="2" charset="77"/>
                <a:cs typeface="Poppins SemiBold" pitchFamily="2" charset="77"/>
              </a:rPr>
              <a:t>IS </a:t>
            </a:r>
            <a:r>
              <a:rPr lang="en-US" sz="7200" dirty="0">
                <a:solidFill>
                  <a:srgbClr val="EF3B24"/>
                </a:solidFill>
                <a:latin typeface="Poppins SemiBold" pitchFamily="2" charset="77"/>
                <a:cs typeface="Poppins SemiBold" pitchFamily="2" charset="77"/>
              </a:rPr>
              <a:t>INNATE,</a:t>
            </a:r>
            <a:endParaRPr lang="en-US" sz="7200" dirty="0">
              <a:latin typeface="Poppins SemiBold" pitchFamily="2" charset="77"/>
              <a:cs typeface="Poppins SemiBold" pitchFamily="2" charset="77"/>
            </a:endParaRPr>
          </a:p>
          <a:p>
            <a:pPr algn="ctr"/>
            <a:r>
              <a:rPr lang="en-US" sz="7200" dirty="0">
                <a:solidFill>
                  <a:srgbClr val="FFA500"/>
                </a:solidFill>
                <a:latin typeface="Poppins SemiBold" pitchFamily="2" charset="77"/>
                <a:cs typeface="Poppins SemiBold" pitchFamily="2" charset="77"/>
              </a:rPr>
              <a:t>INHERENT, </a:t>
            </a:r>
            <a:r>
              <a:rPr lang="en-US" sz="7200" dirty="0">
                <a:latin typeface="Poppins SemiBold" pitchFamily="2" charset="77"/>
                <a:cs typeface="Poppins SemiBold" pitchFamily="2" charset="77"/>
              </a:rPr>
              <a:t>AND</a:t>
            </a:r>
          </a:p>
          <a:p>
            <a:pPr algn="ctr"/>
            <a:r>
              <a:rPr lang="en-US" sz="7200" dirty="0">
                <a:solidFill>
                  <a:srgbClr val="24441E"/>
                </a:solidFill>
                <a:latin typeface="Poppins SemiBold" pitchFamily="2" charset="77"/>
                <a:cs typeface="Poppins SemiBold" pitchFamily="2" charset="77"/>
              </a:rPr>
              <a:t>INSEPARABLE</a:t>
            </a:r>
            <a:r>
              <a:rPr lang="en-US" sz="7200" dirty="0">
                <a:latin typeface="Poppins SemiBold" pitchFamily="2" charset="77"/>
                <a:cs typeface="Poppins SemiBold" pitchFamily="2" charset="77"/>
              </a:rPr>
              <a:t>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29EA3-B76C-0601-4D32-9812422BDEAE}"/>
              </a:ext>
            </a:extLst>
          </p:cNvPr>
          <p:cNvSpPr txBox="1"/>
          <p:nvPr/>
        </p:nvSpPr>
        <p:spPr>
          <a:xfrm>
            <a:off x="452567" y="1159471"/>
            <a:ext cx="972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oppins SemiBold" pitchFamily="2" charset="77"/>
                <a:cs typeface="Poppins SemiBold" pitchFamily="2" charset="77"/>
              </a:rPr>
              <a:t>WHY TRUTH #1</a:t>
            </a:r>
          </a:p>
        </p:txBody>
      </p:sp>
    </p:spTree>
    <p:extLst>
      <p:ext uri="{BB962C8B-B14F-4D97-AF65-F5344CB8AC3E}">
        <p14:creationId xmlns:p14="http://schemas.microsoft.com/office/powerpoint/2010/main" val="34355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82108-4F77-D5EF-5936-B0B6FF5D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"/>
          <a:stretch/>
        </p:blipFill>
        <p:spPr>
          <a:xfrm>
            <a:off x="0" y="-1"/>
            <a:ext cx="12192001" cy="741405"/>
          </a:xfrm>
          <a:prstGeom prst="rect">
            <a:avLst/>
          </a:prstGeom>
        </p:spPr>
      </p:pic>
      <p:pic>
        <p:nvPicPr>
          <p:cNvPr id="10" name="Picture 9" descr="A whit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2D9678-BC38-ABD4-6860-E292439F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4" t="33811" r="12711" b="32133"/>
          <a:stretch/>
        </p:blipFill>
        <p:spPr>
          <a:xfrm>
            <a:off x="452568" y="94902"/>
            <a:ext cx="1759293" cy="5515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A7450E-E23C-ADA1-6ADB-4C74E1F3389A}"/>
              </a:ext>
            </a:extLst>
          </p:cNvPr>
          <p:cNvSpPr txBox="1"/>
          <p:nvPr/>
        </p:nvSpPr>
        <p:spPr>
          <a:xfrm>
            <a:off x="1081417" y="1536174"/>
            <a:ext cx="9724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ontserrat Medium" pitchFamily="2" charset="77"/>
                <a:cs typeface="Poppins SemiBold" pitchFamily="2" charset="77"/>
              </a:rPr>
              <a:t>Your why is not “out there” waiting to be found.</a:t>
            </a:r>
          </a:p>
          <a:p>
            <a:endParaRPr lang="en-US" sz="4800" dirty="0">
              <a:latin typeface="Montserrat Medium" pitchFamily="2" charset="77"/>
              <a:cs typeface="Poppins SemiBold" pitchFamily="2" charset="77"/>
            </a:endParaRPr>
          </a:p>
          <a:p>
            <a:r>
              <a:rPr lang="en-US" sz="4800" dirty="0">
                <a:latin typeface="Montserrat Medium" pitchFamily="2" charset="77"/>
                <a:cs typeface="Poppins SemiBold" pitchFamily="2" charset="77"/>
              </a:rPr>
              <a:t>Your why is “in here” waiting to be engaged.</a:t>
            </a:r>
          </a:p>
        </p:txBody>
      </p:sp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8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ook Summary The Leadership Pipeline, Ram Charan, PDF">
            <a:extLst>
              <a:ext uri="{FF2B5EF4-FFF2-40B4-BE49-F238E27FC236}">
                <a16:creationId xmlns:a16="http://schemas.microsoft.com/office/drawing/2014/main" id="{DD0A3B5F-AD42-29CB-1488-D254313D2A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10216" cy="45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long metal pole with a bell&#10;&#10;Description automatically generated">
            <a:extLst>
              <a:ext uri="{FF2B5EF4-FFF2-40B4-BE49-F238E27FC236}">
                <a16:creationId xmlns:a16="http://schemas.microsoft.com/office/drawing/2014/main" id="{18D1B212-E1DF-7F6E-BD80-A1DB9A34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15E1EA4-D45C-7DE5-3DB2-14918D245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8" t="35328" r="16495" b="36078"/>
          <a:stretch/>
        </p:blipFill>
        <p:spPr>
          <a:xfrm>
            <a:off x="448056" y="91440"/>
            <a:ext cx="1748857" cy="4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3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24666</TotalTime>
  <Words>330</Words>
  <Application>Microsoft Office PowerPoint</Application>
  <PresentationFormat>Widescreen</PresentationFormat>
  <Paragraphs>76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Montserrat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 Martin</dc:creator>
  <cp:lastModifiedBy>Matt Burleson</cp:lastModifiedBy>
  <cp:revision>65</cp:revision>
  <cp:lastPrinted>2023-09-26T01:59:47Z</cp:lastPrinted>
  <dcterms:created xsi:type="dcterms:W3CDTF">2023-09-04T20:13:20Z</dcterms:created>
  <dcterms:modified xsi:type="dcterms:W3CDTF">2024-02-01T21:16:05Z</dcterms:modified>
</cp:coreProperties>
</file>