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63" r:id="rId3"/>
    <p:sldId id="284" r:id="rId4"/>
    <p:sldId id="283" r:id="rId5"/>
    <p:sldId id="270" r:id="rId6"/>
    <p:sldId id="271" r:id="rId7"/>
    <p:sldId id="272" r:id="rId8"/>
    <p:sldId id="273" r:id="rId9"/>
    <p:sldId id="274" r:id="rId10"/>
    <p:sldId id="275" r:id="rId11"/>
    <p:sldId id="260" r:id="rId12"/>
    <p:sldId id="276" r:id="rId13"/>
    <p:sldId id="277" r:id="rId14"/>
    <p:sldId id="278" r:id="rId15"/>
    <p:sldId id="279" r:id="rId16"/>
    <p:sldId id="280" r:id="rId17"/>
    <p:sldId id="285" r:id="rId18"/>
    <p:sldId id="282" r:id="rId19"/>
    <p:sldId id="281" r:id="rId20"/>
    <p:sldId id="28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23" autoAdjust="0"/>
  </p:normalViewPr>
  <p:slideViewPr>
    <p:cSldViewPr snapToGrid="0">
      <p:cViewPr varScale="1">
        <p:scale>
          <a:sx n="109" d="100"/>
          <a:sy n="109" d="100"/>
        </p:scale>
        <p:origin x="672" y="96"/>
      </p:cViewPr>
      <p:guideLst/>
    </p:cSldViewPr>
  </p:slideViewPr>
  <p:outlineViewPr>
    <p:cViewPr>
      <p:scale>
        <a:sx n="33" d="100"/>
        <a:sy n="33" d="100"/>
      </p:scale>
      <p:origin x="0" y="-828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22C1DF-E2EB-4E23-A9C8-7DEAC5A2CAD8}" type="datetimeFigureOut">
              <a:rPr lang="en-US" smtClean="0"/>
              <a:t>1/31/2024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29F50A-7D4F-43BB-B341-24B04AC71240}" type="slidenum">
              <a:rPr lang="en-US" smtClean="0"/>
              <a:t>‹#›</a:t>
            </a:fld>
            <a:endParaRPr lang="en-US" dirty="0"/>
          </a:p>
        </p:txBody>
      </p:sp>
    </p:spTree>
    <p:extLst>
      <p:ext uri="{BB962C8B-B14F-4D97-AF65-F5344CB8AC3E}">
        <p14:creationId xmlns:p14="http://schemas.microsoft.com/office/powerpoint/2010/main" val="397473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9F50A-7D4F-43BB-B341-24B04AC71240}" type="slidenum">
              <a:rPr lang="en-US" smtClean="0"/>
              <a:t>1</a:t>
            </a:fld>
            <a:endParaRPr lang="en-US" dirty="0"/>
          </a:p>
        </p:txBody>
      </p:sp>
    </p:spTree>
    <p:extLst>
      <p:ext uri="{BB962C8B-B14F-4D97-AF65-F5344CB8AC3E}">
        <p14:creationId xmlns:p14="http://schemas.microsoft.com/office/powerpoint/2010/main" val="366021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these actions cost nothing, but doing nothing costs you everything!</a:t>
            </a:r>
          </a:p>
        </p:txBody>
      </p:sp>
      <p:sp>
        <p:nvSpPr>
          <p:cNvPr id="4" name="Slide Number Placeholder 3"/>
          <p:cNvSpPr>
            <a:spLocks noGrp="1"/>
          </p:cNvSpPr>
          <p:nvPr>
            <p:ph type="sldNum" sz="quarter" idx="5"/>
          </p:nvPr>
        </p:nvSpPr>
        <p:spPr/>
        <p:txBody>
          <a:bodyPr/>
          <a:lstStyle/>
          <a:p>
            <a:fld id="{9A29F50A-7D4F-43BB-B341-24B04AC71240}" type="slidenum">
              <a:rPr lang="en-US" smtClean="0"/>
              <a:t>2</a:t>
            </a:fld>
            <a:endParaRPr lang="en-US" dirty="0"/>
          </a:p>
        </p:txBody>
      </p:sp>
    </p:spTree>
    <p:extLst>
      <p:ext uri="{BB962C8B-B14F-4D97-AF65-F5344CB8AC3E}">
        <p14:creationId xmlns:p14="http://schemas.microsoft.com/office/powerpoint/2010/main" val="369050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were to ask your employees about your culture, what would they say? </a:t>
            </a:r>
          </a:p>
        </p:txBody>
      </p:sp>
      <p:sp>
        <p:nvSpPr>
          <p:cNvPr id="4" name="Slide Number Placeholder 3"/>
          <p:cNvSpPr>
            <a:spLocks noGrp="1"/>
          </p:cNvSpPr>
          <p:nvPr>
            <p:ph type="sldNum" sz="quarter" idx="5"/>
          </p:nvPr>
        </p:nvSpPr>
        <p:spPr/>
        <p:txBody>
          <a:bodyPr/>
          <a:lstStyle/>
          <a:p>
            <a:fld id="{9A29F50A-7D4F-43BB-B341-24B04AC71240}" type="slidenum">
              <a:rPr lang="en-US" smtClean="0"/>
              <a:t>3</a:t>
            </a:fld>
            <a:endParaRPr lang="en-US" dirty="0"/>
          </a:p>
        </p:txBody>
      </p:sp>
    </p:spTree>
    <p:extLst>
      <p:ext uri="{BB962C8B-B14F-4D97-AF65-F5344CB8AC3E}">
        <p14:creationId xmlns:p14="http://schemas.microsoft.com/office/powerpoint/2010/main" val="302758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9F50A-7D4F-43BB-B341-24B04AC71240}" type="slidenum">
              <a:rPr lang="en-US" smtClean="0"/>
              <a:t>11</a:t>
            </a:fld>
            <a:endParaRPr lang="en-US" dirty="0"/>
          </a:p>
        </p:txBody>
      </p:sp>
    </p:spTree>
    <p:extLst>
      <p:ext uri="{BB962C8B-B14F-4D97-AF65-F5344CB8AC3E}">
        <p14:creationId xmlns:p14="http://schemas.microsoft.com/office/powerpoint/2010/main" val="4158833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1/31/2024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1/31/2024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1/31/2024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9F25-E150-412B-841D-A835108DA05B}"/>
              </a:ext>
            </a:extLst>
          </p:cNvPr>
          <p:cNvSpPr>
            <a:spLocks noGrp="1"/>
          </p:cNvSpPr>
          <p:nvPr>
            <p:ph type="ctrTitle"/>
          </p:nvPr>
        </p:nvSpPr>
        <p:spPr>
          <a:xfrm>
            <a:off x="1154955" y="1913467"/>
            <a:ext cx="9733178" cy="2489200"/>
          </a:xfrm>
        </p:spPr>
        <p:txBody>
          <a:bodyPr/>
          <a:lstStyle/>
          <a:p>
            <a:pPr algn="ctr"/>
            <a:r>
              <a:rPr lang="en-US" b="1" dirty="0">
                <a:latin typeface="Calibri" panose="020F0502020204030204" pitchFamily="34" charset="0"/>
                <a:ea typeface="Calibri" panose="020F0502020204030204" pitchFamily="34" charset="0"/>
              </a:rPr>
              <a:t>Hiring, Retention, and Engagement</a:t>
            </a:r>
            <a:endParaRPr lang="en-US" dirty="0"/>
          </a:p>
        </p:txBody>
      </p:sp>
    </p:spTree>
    <p:extLst>
      <p:ext uri="{BB962C8B-B14F-4D97-AF65-F5344CB8AC3E}">
        <p14:creationId xmlns:p14="http://schemas.microsoft.com/office/powerpoint/2010/main" val="3990441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B824-6301-4125-9221-637EC1CD78E7}"/>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Retention/Engagement</a:t>
            </a:r>
          </a:p>
        </p:txBody>
      </p:sp>
      <p:sp>
        <p:nvSpPr>
          <p:cNvPr id="3" name="Content Placeholder 2">
            <a:extLst>
              <a:ext uri="{FF2B5EF4-FFF2-40B4-BE49-F238E27FC236}">
                <a16:creationId xmlns:a16="http://schemas.microsoft.com/office/drawing/2014/main" id="{3DE5EF20-1AA4-43BC-9B0F-9A520F9DB66F}"/>
              </a:ext>
            </a:extLst>
          </p:cNvPr>
          <p:cNvSpPr>
            <a:spLocks noGrp="1"/>
          </p:cNvSpPr>
          <p:nvPr>
            <p:ph idx="1"/>
          </p:nvPr>
        </p:nvSpPr>
        <p:spPr>
          <a:xfrm>
            <a:off x="160868" y="3039533"/>
            <a:ext cx="11929532" cy="3733800"/>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The majority of the U.S. workforce (65%) is not engaged, according to Gallup's State of the Global Workplace: 2022 Report. These employees are indifferent and neither like nor dislike their job. They represent a risk that can tilt either way -- good or bad. Gallup: State of the Global Workplace: 2022 Report</a:t>
            </a:r>
          </a:p>
          <a:p>
            <a:pPr marL="0" indent="0" algn="ctr">
              <a:buNone/>
            </a:pP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6FFFF646-EC5A-4D98-B8F8-8E35528D724D}"/>
              </a:ext>
            </a:extLst>
          </p:cNvPr>
          <p:cNvPicPr>
            <a:picLocks noChangeAspect="1"/>
          </p:cNvPicPr>
          <p:nvPr/>
        </p:nvPicPr>
        <p:blipFill>
          <a:blip r:embed="rId2"/>
          <a:stretch>
            <a:fillRect/>
          </a:stretch>
        </p:blipFill>
        <p:spPr>
          <a:xfrm>
            <a:off x="3306125" y="4861415"/>
            <a:ext cx="6040098" cy="1911918"/>
          </a:xfrm>
          <a:prstGeom prst="rect">
            <a:avLst/>
          </a:prstGeom>
        </p:spPr>
      </p:pic>
    </p:spTree>
    <p:extLst>
      <p:ext uri="{BB962C8B-B14F-4D97-AF65-F5344CB8AC3E}">
        <p14:creationId xmlns:p14="http://schemas.microsoft.com/office/powerpoint/2010/main" val="104483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3B30-1879-41C8-9BDB-9C54EFE6B633}"/>
              </a:ext>
            </a:extLst>
          </p:cNvPr>
          <p:cNvSpPr>
            <a:spLocks noGrp="1"/>
          </p:cNvSpPr>
          <p:nvPr>
            <p:ph type="title"/>
          </p:nvPr>
        </p:nvSpPr>
        <p:spPr>
          <a:xfrm>
            <a:off x="797860" y="973668"/>
            <a:ext cx="10112188" cy="706964"/>
          </a:xfrm>
        </p:spPr>
        <p:txBody>
          <a:bodyPr/>
          <a:lstStyle/>
          <a:p>
            <a:pPr algn="ctr"/>
            <a:r>
              <a:rPr lang="en-US" dirty="0"/>
              <a:t>Engaging Local Government Employees</a:t>
            </a:r>
          </a:p>
        </p:txBody>
      </p:sp>
      <p:sp>
        <p:nvSpPr>
          <p:cNvPr id="3" name="Content Placeholder 2">
            <a:extLst>
              <a:ext uri="{FF2B5EF4-FFF2-40B4-BE49-F238E27FC236}">
                <a16:creationId xmlns:a16="http://schemas.microsoft.com/office/drawing/2014/main" id="{C7DBC5A9-633C-4AA0-8739-61182A0CA638}"/>
              </a:ext>
            </a:extLst>
          </p:cNvPr>
          <p:cNvSpPr>
            <a:spLocks noGrp="1"/>
          </p:cNvSpPr>
          <p:nvPr>
            <p:ph idx="1"/>
          </p:nvPr>
        </p:nvSpPr>
        <p:spPr>
          <a:xfrm>
            <a:off x="71717" y="2268072"/>
            <a:ext cx="12030635" cy="4760257"/>
          </a:xfrm>
        </p:spPr>
        <p:txBody>
          <a:bodyPr>
            <a:noAutofit/>
          </a:bodyPr>
          <a:lstStyle/>
          <a:p>
            <a:r>
              <a:rPr lang="en-US" b="1" u="sng" dirty="0">
                <a:latin typeface="Times New Roman" panose="02020603050405020304" pitchFamily="18" charset="0"/>
                <a:cs typeface="Times New Roman" panose="02020603050405020304" pitchFamily="18" charset="0"/>
              </a:rPr>
              <a:t>Meaningful Work</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connections people make to a larger purpose in their jobs. Local government offers meaningful work in spades, from the manager’s office to the utility billing specialist to the building inspector. Emphasizing work meaning to employees is a low-cost, easy thing to do. It’s as simple as talking constantly about organizational mission, in Mission Minutes at meetings, in supervisory training, and in mission and values posters plastered all over your local government campus.</a:t>
            </a:r>
          </a:p>
          <a:p>
            <a:r>
              <a:rPr lang="en-US" b="1" u="sng" dirty="0">
                <a:latin typeface="Times New Roman" panose="02020603050405020304" pitchFamily="18" charset="0"/>
                <a:cs typeface="Times New Roman" panose="02020603050405020304" pitchFamily="18" charset="0"/>
              </a:rPr>
              <a:t>Trust in the Workplace: </a:t>
            </a:r>
            <a:r>
              <a:rPr lang="en-US" dirty="0">
                <a:latin typeface="Times New Roman" panose="02020603050405020304" pitchFamily="18" charset="0"/>
                <a:cs typeface="Times New Roman" panose="02020603050405020304" pitchFamily="18" charset="0"/>
              </a:rPr>
              <a:t>Generally, employees trust their supervisors more than they trust upper management, which makes sense given that employees see and hear from their supervisors regularly. More trust correlates with higher engagement scores and is built by discouraging micromanagement, communicating regularly, and consistently applying policies and messages.</a:t>
            </a:r>
          </a:p>
          <a:p>
            <a:r>
              <a:rPr lang="en-US" b="1" u="sng" dirty="0">
                <a:latin typeface="Times New Roman" panose="02020603050405020304" pitchFamily="18" charset="0"/>
                <a:cs typeface="Times New Roman" panose="02020603050405020304" pitchFamily="18" charset="0"/>
              </a:rPr>
              <a:t>Openness to New Ideas: </a:t>
            </a:r>
            <a:r>
              <a:rPr lang="en-US" dirty="0">
                <a:latin typeface="Times New Roman" panose="02020603050405020304" pitchFamily="18" charset="0"/>
                <a:cs typeface="Times New Roman" panose="02020603050405020304" pitchFamily="18" charset="0"/>
              </a:rPr>
              <a:t>Nothing sucks the lifeblood out of morale like resistance to change. From Millennials to Boomers, employees generally like workplaces where things are happening: improvements are continual, learning is constant, and growth is the norm rather than the exception. Open your workplace to new ideas by ALWAYS seeking employee input for significant changes, rewarding employee brainstorms (food is a great motivator), and never saying “No” right off the bat to new ideas.</a:t>
            </a:r>
          </a:p>
          <a:p>
            <a:pPr marL="0" indent="0" algn="ctr">
              <a:buNone/>
            </a:pPr>
            <a:r>
              <a:rPr lang="en-US" dirty="0">
                <a:latin typeface="Times New Roman" panose="02020603050405020304" pitchFamily="18" charset="0"/>
                <a:cs typeface="Times New Roman" panose="02020603050405020304" pitchFamily="18" charset="0"/>
              </a:rPr>
              <a:t>International City/County Management Association</a:t>
            </a:r>
          </a:p>
        </p:txBody>
      </p:sp>
    </p:spTree>
    <p:extLst>
      <p:ext uri="{BB962C8B-B14F-4D97-AF65-F5344CB8AC3E}">
        <p14:creationId xmlns:p14="http://schemas.microsoft.com/office/powerpoint/2010/main" val="257024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4BAC-5E53-499D-908C-6440E60D9358}"/>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Retention/Engagement</a:t>
            </a:r>
          </a:p>
        </p:txBody>
      </p:sp>
      <p:sp>
        <p:nvSpPr>
          <p:cNvPr id="3" name="Content Placeholder 2">
            <a:extLst>
              <a:ext uri="{FF2B5EF4-FFF2-40B4-BE49-F238E27FC236}">
                <a16:creationId xmlns:a16="http://schemas.microsoft.com/office/drawing/2014/main" id="{E60CF2F7-7CA6-404A-952E-06FA9A9E40E7}"/>
              </a:ext>
            </a:extLst>
          </p:cNvPr>
          <p:cNvSpPr>
            <a:spLocks noGrp="1"/>
          </p:cNvSpPr>
          <p:nvPr>
            <p:ph idx="1"/>
          </p:nvPr>
        </p:nvSpPr>
        <p:spPr>
          <a:xfrm>
            <a:off x="211667" y="2603499"/>
            <a:ext cx="11870266" cy="4119033"/>
          </a:xfrm>
        </p:spPr>
        <p:txBody>
          <a:bodyPr/>
          <a:lstStyle/>
          <a:p>
            <a:pPr marL="0" indent="0" algn="ctr">
              <a:buNone/>
            </a:pPr>
            <a:r>
              <a:rPr lang="en-US" sz="2400" b="1" dirty="0">
                <a:latin typeface="Times New Roman" panose="02020603050405020304" pitchFamily="18" charset="0"/>
                <a:cs typeface="Times New Roman" panose="02020603050405020304" pitchFamily="18" charset="0"/>
              </a:rPr>
              <a:t>Employees Desire An Enhanced Employee Experience</a:t>
            </a:r>
          </a:p>
          <a:p>
            <a:pPr lvl="1"/>
            <a:r>
              <a:rPr lang="en-US" sz="2400" dirty="0">
                <a:latin typeface="Times New Roman" panose="02020603050405020304" pitchFamily="18" charset="0"/>
                <a:cs typeface="Times New Roman" panose="02020603050405020304" pitchFamily="18" charset="0"/>
              </a:rPr>
              <a:t>A sense of purpose and meaning</a:t>
            </a:r>
          </a:p>
          <a:p>
            <a:pPr lvl="1"/>
            <a:r>
              <a:rPr lang="en-US" sz="2400" dirty="0">
                <a:latin typeface="Times New Roman" panose="02020603050405020304" pitchFamily="18" charset="0"/>
                <a:cs typeface="Times New Roman" panose="02020603050405020304" pitchFamily="18" charset="0"/>
              </a:rPr>
              <a:t>Autonomy (independence or freedom, as of the will or one's actions)</a:t>
            </a:r>
          </a:p>
          <a:p>
            <a:pPr lvl="1"/>
            <a:r>
              <a:rPr lang="en-US" sz="2400" dirty="0">
                <a:latin typeface="Times New Roman" panose="02020603050405020304" pitchFamily="18" charset="0"/>
                <a:cs typeface="Times New Roman" panose="02020603050405020304" pitchFamily="18" charset="0"/>
              </a:rPr>
              <a:t>Learning and Growth</a:t>
            </a:r>
          </a:p>
          <a:p>
            <a:pPr lvl="1"/>
            <a:r>
              <a:rPr lang="en-US" sz="2400" dirty="0">
                <a:latin typeface="Times New Roman" panose="02020603050405020304" pitchFamily="18" charset="0"/>
                <a:cs typeface="Times New Roman" panose="02020603050405020304" pitchFamily="18" charset="0"/>
              </a:rPr>
              <a:t>Belonging and Community </a:t>
            </a:r>
          </a:p>
          <a:p>
            <a:pPr lvl="1"/>
            <a:r>
              <a:rPr lang="en-US" sz="2400" dirty="0">
                <a:latin typeface="Times New Roman" panose="02020603050405020304" pitchFamily="18" charset="0"/>
                <a:cs typeface="Times New Roman" panose="02020603050405020304" pitchFamily="18" charset="0"/>
              </a:rPr>
              <a:t>Culture of Gratitude</a:t>
            </a:r>
          </a:p>
          <a:p>
            <a:pPr lvl="1"/>
            <a:r>
              <a:rPr lang="en-US" sz="2400" dirty="0">
                <a:latin typeface="Times New Roman" panose="02020603050405020304" pitchFamily="18" charset="0"/>
                <a:cs typeface="Times New Roman" panose="02020603050405020304" pitchFamily="18" charset="0"/>
              </a:rPr>
              <a:t>Focus on creating a connection</a:t>
            </a:r>
          </a:p>
          <a:p>
            <a:endParaRPr lang="en-US" dirty="0"/>
          </a:p>
        </p:txBody>
      </p:sp>
      <p:pic>
        <p:nvPicPr>
          <p:cNvPr id="5" name="Picture 4">
            <a:extLst>
              <a:ext uri="{FF2B5EF4-FFF2-40B4-BE49-F238E27FC236}">
                <a16:creationId xmlns:a16="http://schemas.microsoft.com/office/drawing/2014/main" id="{24D62233-2C36-41A2-9A9B-F4E09335E5A3}"/>
              </a:ext>
            </a:extLst>
          </p:cNvPr>
          <p:cNvPicPr>
            <a:picLocks noChangeAspect="1"/>
          </p:cNvPicPr>
          <p:nvPr/>
        </p:nvPicPr>
        <p:blipFill>
          <a:blip r:embed="rId2"/>
          <a:stretch>
            <a:fillRect/>
          </a:stretch>
        </p:blipFill>
        <p:spPr>
          <a:xfrm>
            <a:off x="9601200" y="3749042"/>
            <a:ext cx="2541411" cy="3049692"/>
          </a:xfrm>
          <a:prstGeom prst="rect">
            <a:avLst/>
          </a:prstGeom>
        </p:spPr>
      </p:pic>
    </p:spTree>
    <p:extLst>
      <p:ext uri="{BB962C8B-B14F-4D97-AF65-F5344CB8AC3E}">
        <p14:creationId xmlns:p14="http://schemas.microsoft.com/office/powerpoint/2010/main" val="3038323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CC756-5AA5-4FFD-8CB1-760783CB090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Retention/Engagement</a:t>
            </a:r>
          </a:p>
        </p:txBody>
      </p:sp>
      <p:sp>
        <p:nvSpPr>
          <p:cNvPr id="3" name="Content Placeholder 2">
            <a:extLst>
              <a:ext uri="{FF2B5EF4-FFF2-40B4-BE49-F238E27FC236}">
                <a16:creationId xmlns:a16="http://schemas.microsoft.com/office/drawing/2014/main" id="{A0591840-F85F-42F4-AA00-3E8461592238}"/>
              </a:ext>
            </a:extLst>
          </p:cNvPr>
          <p:cNvSpPr>
            <a:spLocks noGrp="1"/>
          </p:cNvSpPr>
          <p:nvPr>
            <p:ph idx="1"/>
          </p:nvPr>
        </p:nvSpPr>
        <p:spPr>
          <a:xfrm>
            <a:off x="84667" y="2463801"/>
            <a:ext cx="12022665" cy="4309532"/>
          </a:xfrm>
        </p:spPr>
        <p:txBody>
          <a:bodyPr>
            <a:normAutofit lnSpcReduction="10000"/>
          </a:bodyPr>
          <a:lstStyle/>
          <a:p>
            <a:pPr marL="0" indent="0" algn="ctr">
              <a:buNone/>
            </a:pPr>
            <a:r>
              <a:rPr lang="en-US" sz="2400" b="1" dirty="0">
                <a:latin typeface="Times New Roman" panose="02020603050405020304" pitchFamily="18" charset="0"/>
                <a:cs typeface="Times New Roman" panose="02020603050405020304" pitchFamily="18" charset="0"/>
              </a:rPr>
              <a:t>A sense of purpose and meaning</a:t>
            </a:r>
          </a:p>
          <a:p>
            <a:r>
              <a:rPr lang="en-US" sz="2400" dirty="0">
                <a:latin typeface="Times New Roman" panose="02020603050405020304" pitchFamily="18" charset="0"/>
                <a:cs typeface="Times New Roman" panose="02020603050405020304" pitchFamily="18" charset="0"/>
              </a:rPr>
              <a:t>Constantly talk about the “why” of our work</a:t>
            </a:r>
          </a:p>
          <a:p>
            <a:r>
              <a:rPr lang="en-US" sz="2400" dirty="0">
                <a:latin typeface="Times New Roman" panose="02020603050405020304" pitchFamily="18" charset="0"/>
                <a:cs typeface="Times New Roman" panose="02020603050405020304" pitchFamily="18" charset="0"/>
              </a:rPr>
              <a:t>Help employees perceive meaning by asking in one-on-one conversations and team meetings, “Why is this project important to you?”</a:t>
            </a:r>
          </a:p>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Autonomy</a:t>
            </a:r>
          </a:p>
          <a:p>
            <a:r>
              <a:rPr lang="en-US" sz="2400" dirty="0">
                <a:latin typeface="Times New Roman" panose="02020603050405020304" pitchFamily="18" charset="0"/>
                <a:cs typeface="Times New Roman" panose="02020603050405020304" pitchFamily="18" charset="0"/>
              </a:rPr>
              <a:t>Autonomy is a great self-motivator, allowing the employee control and supporting their process</a:t>
            </a:r>
          </a:p>
          <a:p>
            <a:r>
              <a:rPr lang="en-US" sz="2400" dirty="0">
                <a:latin typeface="Times New Roman" panose="02020603050405020304" pitchFamily="18" charset="0"/>
                <a:cs typeface="Times New Roman" panose="02020603050405020304" pitchFamily="18" charset="0"/>
              </a:rPr>
              <a:t>Ask why their efforts are important, what success looks like to them, and how I can support you.</a:t>
            </a:r>
          </a:p>
          <a:p>
            <a:pPr marL="0" indent="0">
              <a:buNone/>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16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650D-DDE7-4720-893D-611326C90E3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Retention/Engagement</a:t>
            </a:r>
          </a:p>
        </p:txBody>
      </p:sp>
      <p:sp>
        <p:nvSpPr>
          <p:cNvPr id="3" name="Content Placeholder 2">
            <a:extLst>
              <a:ext uri="{FF2B5EF4-FFF2-40B4-BE49-F238E27FC236}">
                <a16:creationId xmlns:a16="http://schemas.microsoft.com/office/drawing/2014/main" id="{C4A9DE5B-3A8A-4118-9240-3AF48BFF6CC3}"/>
              </a:ext>
            </a:extLst>
          </p:cNvPr>
          <p:cNvSpPr>
            <a:spLocks noGrp="1"/>
          </p:cNvSpPr>
          <p:nvPr>
            <p:ph idx="1"/>
          </p:nvPr>
        </p:nvSpPr>
        <p:spPr>
          <a:xfrm>
            <a:off x="59268" y="2413001"/>
            <a:ext cx="12056532" cy="4385732"/>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Learning and Growing</a:t>
            </a:r>
          </a:p>
          <a:p>
            <a:r>
              <a:rPr lang="en-US" sz="2400" dirty="0">
                <a:latin typeface="Times New Roman" panose="02020603050405020304" pitchFamily="18" charset="0"/>
                <a:cs typeface="Times New Roman" panose="02020603050405020304" pitchFamily="18" charset="0"/>
              </a:rPr>
              <a:t>Commit to learning and career development as key organizational values</a:t>
            </a:r>
          </a:p>
          <a:p>
            <a:r>
              <a:rPr lang="en-US" sz="2400" dirty="0">
                <a:latin typeface="Times New Roman" panose="02020603050405020304" pitchFamily="18" charset="0"/>
                <a:cs typeface="Times New Roman" panose="02020603050405020304" pitchFamily="18" charset="0"/>
              </a:rPr>
              <a:t>Teach managers how to conduct developmental conversations</a:t>
            </a:r>
          </a:p>
          <a:p>
            <a:pPr lvl="1"/>
            <a:r>
              <a:rPr lang="en-US" sz="2200" dirty="0">
                <a:latin typeface="Times New Roman" panose="02020603050405020304" pitchFamily="18" charset="0"/>
                <a:cs typeface="Times New Roman" panose="02020603050405020304" pitchFamily="18" charset="0"/>
              </a:rPr>
              <a:t>Inquire about your employee’s hopes and dreams, options to achieve these hopes, obstacles to overcome, and support needed)</a:t>
            </a:r>
          </a:p>
          <a:p>
            <a:r>
              <a:rPr lang="en-US" sz="2400" dirty="0">
                <a:latin typeface="Times New Roman" panose="02020603050405020304" pitchFamily="18" charset="0"/>
                <a:cs typeface="Times New Roman" panose="02020603050405020304" pitchFamily="18" charset="0"/>
              </a:rPr>
              <a:t>Provide a menu of developmental activities (</a:t>
            </a:r>
            <a:r>
              <a:rPr lang="en-US" sz="2200" dirty="0">
                <a:latin typeface="Times New Roman" panose="02020603050405020304" pitchFamily="18" charset="0"/>
                <a:cs typeface="Times New Roman" panose="02020603050405020304" pitchFamily="18" charset="0"/>
              </a:rPr>
              <a:t>OMAG, OML, Technical Centers)</a:t>
            </a:r>
          </a:p>
          <a:p>
            <a:r>
              <a:rPr lang="en-US" sz="2400" dirty="0">
                <a:latin typeface="Times New Roman" panose="02020603050405020304" pitchFamily="18" charset="0"/>
                <a:cs typeface="Times New Roman" panose="02020603050405020304" pitchFamily="18" charset="0"/>
              </a:rPr>
              <a:t>Develop career ladders (structured opportunities to grow and advance within the organization)</a:t>
            </a:r>
          </a:p>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1600" dirty="0">
                <a:latin typeface="Times New Roman" panose="02020603050405020304" pitchFamily="18" charset="0"/>
                <a:cs typeface="Times New Roman" panose="02020603050405020304" pitchFamily="18" charset="0"/>
              </a:rPr>
              <a:t>"Anyone who stops learning is old — whether this happens at twenty or at eighty. Anyone who keeps on learning not only remains young but becomes constantly more valuable — regardless of physical capacity." ~ Henry Ford</a:t>
            </a:r>
          </a:p>
          <a:p>
            <a:endParaRPr lang="en-US" dirty="0"/>
          </a:p>
        </p:txBody>
      </p:sp>
    </p:spTree>
    <p:extLst>
      <p:ext uri="{BB962C8B-B14F-4D97-AF65-F5344CB8AC3E}">
        <p14:creationId xmlns:p14="http://schemas.microsoft.com/office/powerpoint/2010/main" val="57985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6686-71D0-4591-992A-EE7A79AC7A4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Retention/Engagement</a:t>
            </a:r>
          </a:p>
        </p:txBody>
      </p:sp>
      <p:sp>
        <p:nvSpPr>
          <p:cNvPr id="3" name="Content Placeholder 2">
            <a:extLst>
              <a:ext uri="{FF2B5EF4-FFF2-40B4-BE49-F238E27FC236}">
                <a16:creationId xmlns:a16="http://schemas.microsoft.com/office/drawing/2014/main" id="{99810877-37E4-432D-86EF-150D5D4FB660}"/>
              </a:ext>
            </a:extLst>
          </p:cNvPr>
          <p:cNvSpPr>
            <a:spLocks noGrp="1"/>
          </p:cNvSpPr>
          <p:nvPr>
            <p:ph idx="1"/>
          </p:nvPr>
        </p:nvSpPr>
        <p:spPr>
          <a:xfrm>
            <a:off x="118533" y="2489200"/>
            <a:ext cx="12005733" cy="4267200"/>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Belonging and Community</a:t>
            </a:r>
          </a:p>
          <a:p>
            <a:r>
              <a:rPr lang="en-US" sz="2400" dirty="0">
                <a:latin typeface="Times New Roman" panose="02020603050405020304" pitchFamily="18" charset="0"/>
                <a:cs typeface="Times New Roman" panose="02020603050405020304" pitchFamily="18" charset="0"/>
              </a:rPr>
              <a:t>Focus on creating a connection</a:t>
            </a:r>
          </a:p>
          <a:p>
            <a:pPr lvl="1"/>
            <a:r>
              <a:rPr lang="en-US" sz="2200" dirty="0">
                <a:latin typeface="Times New Roman" panose="02020603050405020304" pitchFamily="18" charset="0"/>
                <a:cs typeface="Times New Roman" panose="02020603050405020304" pitchFamily="18" charset="0"/>
              </a:rPr>
              <a:t>The Gallup Organization indicated that a key to actively engaged employees is that “At work, someone cares about me.”</a:t>
            </a:r>
          </a:p>
          <a:p>
            <a:r>
              <a:rPr lang="en-US" sz="2400" dirty="0">
                <a:latin typeface="Times New Roman" panose="02020603050405020304" pitchFamily="18" charset="0"/>
                <a:cs typeface="Times New Roman" panose="02020603050405020304" pitchFamily="18" charset="0"/>
              </a:rPr>
              <a:t>Taking 5 minutes at the beginning of meetings to talk about non-work interests</a:t>
            </a:r>
          </a:p>
          <a:p>
            <a:r>
              <a:rPr lang="en-US" sz="2400" dirty="0">
                <a:latin typeface="Times New Roman" panose="02020603050405020304" pitchFamily="18" charset="0"/>
                <a:cs typeface="Times New Roman" panose="02020603050405020304" pitchFamily="18" charset="0"/>
              </a:rPr>
              <a:t>Research indicates that high-performing teams spend 25% more time on non-work topics than lesser-performing teams</a:t>
            </a:r>
          </a:p>
          <a:p>
            <a:r>
              <a:rPr lang="en-US" sz="2400" dirty="0">
                <a:latin typeface="Times New Roman" panose="02020603050405020304" pitchFamily="18" charset="0"/>
                <a:cs typeface="Times New Roman" panose="02020603050405020304" pitchFamily="18" charset="0"/>
              </a:rPr>
              <a:t>Food, food, food: The more often people eat with their colleagues, the more likely they are to feel connected (Oxford University). </a:t>
            </a:r>
          </a:p>
        </p:txBody>
      </p:sp>
    </p:spTree>
    <p:extLst>
      <p:ext uri="{BB962C8B-B14F-4D97-AF65-F5344CB8AC3E}">
        <p14:creationId xmlns:p14="http://schemas.microsoft.com/office/powerpoint/2010/main" val="288484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198F-5488-4232-BB8E-E0F2C7D738C1}"/>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Retention/Engagement</a:t>
            </a:r>
          </a:p>
        </p:txBody>
      </p:sp>
      <p:sp>
        <p:nvSpPr>
          <p:cNvPr id="3" name="Content Placeholder 2">
            <a:extLst>
              <a:ext uri="{FF2B5EF4-FFF2-40B4-BE49-F238E27FC236}">
                <a16:creationId xmlns:a16="http://schemas.microsoft.com/office/drawing/2014/main" id="{8D3E6F37-F751-47A2-9DEB-BAB54CAD0D4A}"/>
              </a:ext>
            </a:extLst>
          </p:cNvPr>
          <p:cNvSpPr>
            <a:spLocks noGrp="1"/>
          </p:cNvSpPr>
          <p:nvPr>
            <p:ph idx="1"/>
          </p:nvPr>
        </p:nvSpPr>
        <p:spPr>
          <a:xfrm>
            <a:off x="67733" y="2269067"/>
            <a:ext cx="12064999" cy="4588933"/>
          </a:xfrm>
        </p:spPr>
        <p:txBody>
          <a:bodyPr>
            <a:normAutofit lnSpcReduction="10000"/>
          </a:bodyPr>
          <a:lstStyle/>
          <a:p>
            <a:pPr marL="0" indent="0" algn="ctr">
              <a:buNone/>
            </a:pPr>
            <a:r>
              <a:rPr lang="en-US" sz="2400" b="1" dirty="0">
                <a:latin typeface="Times New Roman" panose="02020603050405020304" pitchFamily="18" charset="0"/>
                <a:cs typeface="Times New Roman" panose="02020603050405020304" pitchFamily="18" charset="0"/>
              </a:rPr>
              <a:t>Culture of Gratitude</a:t>
            </a:r>
          </a:p>
          <a:p>
            <a:r>
              <a:rPr lang="en-US" sz="2400" dirty="0">
                <a:latin typeface="Times New Roman" panose="02020603050405020304" pitchFamily="18" charset="0"/>
                <a:cs typeface="Times New Roman" panose="02020603050405020304" pitchFamily="18" charset="0"/>
              </a:rPr>
              <a:t>Demonstrate Appreciation</a:t>
            </a:r>
          </a:p>
          <a:p>
            <a:pPr lvl="1"/>
            <a:r>
              <a:rPr lang="en-US" sz="2200" dirty="0">
                <a:latin typeface="Times New Roman" panose="02020603050405020304" pitchFamily="18" charset="0"/>
                <a:cs typeface="Times New Roman" panose="02020603050405020304" pitchFamily="18" charset="0"/>
              </a:rPr>
              <a:t>Gallup identifies recognition as another key driver for employee engagement</a:t>
            </a:r>
          </a:p>
          <a:p>
            <a:r>
              <a:rPr lang="en-US" sz="2400" dirty="0">
                <a:latin typeface="Times New Roman" panose="02020603050405020304" pitchFamily="18" charset="0"/>
                <a:cs typeface="Times New Roman" panose="02020603050405020304" pitchFamily="18" charset="0"/>
              </a:rPr>
              <a:t>Begin meetings with shout-outs, recognizing accomplishments</a:t>
            </a:r>
          </a:p>
          <a:p>
            <a:r>
              <a:rPr lang="en-US" sz="2400" dirty="0">
                <a:latin typeface="Times New Roman" panose="02020603050405020304" pitchFamily="18" charset="0"/>
                <a:cs typeface="Times New Roman" panose="02020603050405020304" pitchFamily="18" charset="0"/>
              </a:rPr>
              <a:t>Write a personal thank you note to a staff member, recognizing them for their efforts</a:t>
            </a:r>
          </a:p>
          <a:p>
            <a:endParaRPr lang="en-US" sz="2200" dirty="0">
              <a:latin typeface="Times New Roman" panose="02020603050405020304" pitchFamily="18" charset="0"/>
              <a:cs typeface="Times New Roman" panose="02020603050405020304" pitchFamily="18" charset="0"/>
            </a:endParaRPr>
          </a:p>
          <a:p>
            <a:pPr marL="0" indent="0" algn="ctr">
              <a:buNone/>
            </a:pPr>
            <a:r>
              <a:rPr lang="en-US" sz="2200" b="1" dirty="0">
                <a:latin typeface="Times New Roman" panose="02020603050405020304" pitchFamily="18" charset="0"/>
                <a:cs typeface="Times New Roman" panose="02020603050405020304" pitchFamily="18" charset="0"/>
              </a:rPr>
              <a:t>Focus on Creating a Connection</a:t>
            </a:r>
          </a:p>
          <a:p>
            <a:r>
              <a:rPr lang="en-US" sz="2400" dirty="0">
                <a:latin typeface="Times New Roman" panose="02020603050405020304" pitchFamily="18" charset="0"/>
                <a:cs typeface="Times New Roman" panose="02020603050405020304" pitchFamily="18" charset="0"/>
              </a:rPr>
              <a:t>Walk about, checking in with employees throughout the City.</a:t>
            </a:r>
          </a:p>
          <a:p>
            <a:r>
              <a:rPr lang="en-US" sz="2400" dirty="0">
                <a:latin typeface="Times New Roman" panose="02020603050405020304" pitchFamily="18" charset="0"/>
                <a:cs typeface="Times New Roman" panose="02020603050405020304" pitchFamily="18" charset="0"/>
              </a:rPr>
              <a:t>Stay Interviews: Learn what will keep the employee working for the organization. This is a powerful way to connect and re-recruit employees. </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370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8EAF-7C46-46F9-8C0E-98579E082ED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Building Culture in Mustang, OK</a:t>
            </a:r>
          </a:p>
        </p:txBody>
      </p:sp>
      <p:sp>
        <p:nvSpPr>
          <p:cNvPr id="3" name="Content Placeholder 2">
            <a:extLst>
              <a:ext uri="{FF2B5EF4-FFF2-40B4-BE49-F238E27FC236}">
                <a16:creationId xmlns:a16="http://schemas.microsoft.com/office/drawing/2014/main" id="{29173026-2444-4950-9081-3771170BB06F}"/>
              </a:ext>
            </a:extLst>
          </p:cNvPr>
          <p:cNvSpPr>
            <a:spLocks noGrp="1"/>
          </p:cNvSpPr>
          <p:nvPr>
            <p:ph idx="1"/>
          </p:nvPr>
        </p:nvSpPr>
        <p:spPr>
          <a:xfrm>
            <a:off x="254977" y="2603500"/>
            <a:ext cx="11799277" cy="4131408"/>
          </a:xfrm>
        </p:spPr>
        <p:txBody>
          <a:bodyPr>
            <a:normAutofit/>
          </a:bodyPr>
          <a:lstStyle/>
          <a:p>
            <a:r>
              <a:rPr lang="en-US" sz="2400" dirty="0">
                <a:latin typeface="Times New Roman" panose="02020603050405020304" pitchFamily="18" charset="0"/>
                <a:cs typeface="Times New Roman" panose="02020603050405020304" pitchFamily="18" charset="0"/>
              </a:rPr>
              <a:t>Hand Written Thank You Notes</a:t>
            </a:r>
          </a:p>
          <a:p>
            <a:r>
              <a:rPr lang="en-US" sz="2400" dirty="0">
                <a:latin typeface="Times New Roman" panose="02020603050405020304" pitchFamily="18" charset="0"/>
                <a:cs typeface="Times New Roman" panose="02020603050405020304" pitchFamily="18" charset="0"/>
              </a:rPr>
              <a:t>Unique Works Hours: Monday – Thursday 7:30 to 5:30, Friday 7:30 to 11:30</a:t>
            </a:r>
          </a:p>
          <a:p>
            <a:r>
              <a:rPr lang="en-US" sz="2400" dirty="0">
                <a:latin typeface="Times New Roman" panose="02020603050405020304" pitchFamily="18" charset="0"/>
                <a:cs typeface="Times New Roman" panose="02020603050405020304" pitchFamily="18" charset="0"/>
              </a:rPr>
              <a:t>Family First</a:t>
            </a:r>
          </a:p>
          <a:p>
            <a:r>
              <a:rPr lang="en-US" sz="2400" dirty="0">
                <a:latin typeface="Times New Roman" panose="02020603050405020304" pitchFamily="18" charset="0"/>
                <a:cs typeface="Times New Roman" panose="02020603050405020304" pitchFamily="18" charset="0"/>
              </a:rPr>
              <a:t>Dress for the Day: No dress code; wear what you think is appropriate for the day</a:t>
            </a:r>
          </a:p>
          <a:p>
            <a:r>
              <a:rPr lang="en-US" sz="2400" dirty="0">
                <a:latin typeface="Times New Roman" panose="02020603050405020304" pitchFamily="18" charset="0"/>
                <a:cs typeface="Times New Roman" panose="02020603050405020304" pitchFamily="18" charset="0"/>
              </a:rPr>
              <a:t>Honor downtime: Employees are encouraged to stay off emails after hours, and management is encouraged  to avoid reaching out to employees when they are off the clock</a:t>
            </a:r>
          </a:p>
          <a:p>
            <a:r>
              <a:rPr lang="en-US" sz="2400" dirty="0">
                <a:latin typeface="Times New Roman" panose="02020603050405020304" pitchFamily="18" charset="0"/>
                <a:cs typeface="Times New Roman" panose="02020603050405020304" pitchFamily="18" charset="0"/>
              </a:rPr>
              <a:t>Management: Spend time with every employee (Create Connections) </a:t>
            </a:r>
          </a:p>
          <a:p>
            <a:r>
              <a:rPr lang="en-US" sz="2400" dirty="0">
                <a:latin typeface="Times New Roman" panose="02020603050405020304" pitchFamily="18" charset="0"/>
                <a:cs typeface="Times New Roman" panose="02020603050405020304" pitchFamily="18" charset="0"/>
              </a:rPr>
              <a:t>Monthly Birthday Pot Luck Lunch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63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1727-8BE2-4B95-9491-E533E0C6A5F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Hiring/Retention/Engagement</a:t>
            </a:r>
          </a:p>
        </p:txBody>
      </p:sp>
      <p:sp>
        <p:nvSpPr>
          <p:cNvPr id="3" name="Content Placeholder 2">
            <a:extLst>
              <a:ext uri="{FF2B5EF4-FFF2-40B4-BE49-F238E27FC236}">
                <a16:creationId xmlns:a16="http://schemas.microsoft.com/office/drawing/2014/main" id="{48163BD3-6267-4752-858C-41515CE158DD}"/>
              </a:ext>
            </a:extLst>
          </p:cNvPr>
          <p:cNvSpPr>
            <a:spLocks noGrp="1"/>
          </p:cNvSpPr>
          <p:nvPr>
            <p:ph idx="1"/>
          </p:nvPr>
        </p:nvSpPr>
        <p:spPr>
          <a:xfrm>
            <a:off x="169333" y="2489199"/>
            <a:ext cx="11904133" cy="4123267"/>
          </a:xfrm>
        </p:spPr>
        <p:txBody>
          <a:bodyPr/>
          <a:lstStyle/>
          <a:p>
            <a:pPr marL="0" indent="0" algn="ctr">
              <a:buNone/>
            </a:pPr>
            <a:r>
              <a:rPr lang="en-US" sz="2400" b="1" dirty="0">
                <a:latin typeface="Times New Roman" panose="02020603050405020304" pitchFamily="18" charset="0"/>
                <a:cs typeface="Times New Roman" panose="02020603050405020304" pitchFamily="18" charset="0"/>
              </a:rPr>
              <a:t>The Nuggets!</a:t>
            </a:r>
          </a:p>
          <a:p>
            <a:r>
              <a:rPr lang="en-US" sz="2400" dirty="0">
                <a:latin typeface="Times New Roman" panose="02020603050405020304" pitchFamily="18" charset="0"/>
                <a:cs typeface="Times New Roman" panose="02020603050405020304" pitchFamily="18" charset="0"/>
              </a:rPr>
              <a:t>Culture – the key to hiring/retention/engagement</a:t>
            </a:r>
          </a:p>
          <a:p>
            <a:r>
              <a:rPr lang="en-US" sz="2400" dirty="0">
                <a:latin typeface="Times New Roman" panose="02020603050405020304" pitchFamily="18" charset="0"/>
                <a:cs typeface="Times New Roman" panose="02020603050405020304" pitchFamily="18" charset="0"/>
              </a:rPr>
              <a:t>The hiring process begins before the job is open; plant the seeds!</a:t>
            </a:r>
          </a:p>
          <a:p>
            <a:r>
              <a:rPr lang="en-US" sz="2400" dirty="0">
                <a:latin typeface="Times New Roman" panose="02020603050405020304" pitchFamily="18" charset="0"/>
                <a:cs typeface="Times New Roman" panose="02020603050405020304" pitchFamily="18" charset="0"/>
              </a:rPr>
              <a:t>Evaluate your hiring process!</a:t>
            </a:r>
          </a:p>
          <a:p>
            <a:r>
              <a:rPr lang="en-US" sz="2400" dirty="0">
                <a:latin typeface="Times New Roman" panose="02020603050405020304" pitchFamily="18" charset="0"/>
                <a:cs typeface="Times New Roman" panose="02020603050405020304" pitchFamily="18" charset="0"/>
              </a:rPr>
              <a:t>Our work is meaningful; tell the story!</a:t>
            </a:r>
          </a:p>
          <a:p>
            <a:r>
              <a:rPr lang="en-US" sz="2400" dirty="0">
                <a:latin typeface="Times New Roman" panose="02020603050405020304" pitchFamily="18" charset="0"/>
                <a:cs typeface="Times New Roman" panose="02020603050405020304" pitchFamily="18" charset="0"/>
              </a:rPr>
              <a:t>Provide an enhanced employee experience!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71105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668-B30D-408E-A1F5-8E58CEFB65D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Hiring/Retention/Engagement</a:t>
            </a:r>
          </a:p>
        </p:txBody>
      </p:sp>
      <p:sp>
        <p:nvSpPr>
          <p:cNvPr id="3" name="Content Placeholder 2">
            <a:extLst>
              <a:ext uri="{FF2B5EF4-FFF2-40B4-BE49-F238E27FC236}">
                <a16:creationId xmlns:a16="http://schemas.microsoft.com/office/drawing/2014/main" id="{63A15B07-42B5-447A-834C-716801B8E2FE}"/>
              </a:ext>
            </a:extLst>
          </p:cNvPr>
          <p:cNvSpPr>
            <a:spLocks noGrp="1"/>
          </p:cNvSpPr>
          <p:nvPr>
            <p:ph idx="1"/>
          </p:nvPr>
        </p:nvSpPr>
        <p:spPr>
          <a:xfrm>
            <a:off x="67733" y="2716823"/>
            <a:ext cx="12056533" cy="4081909"/>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“I've learned that people will forget what you said, people will forget what you did, but people will never forget how you made them feel.”</a:t>
            </a:r>
          </a:p>
          <a:p>
            <a:pPr marL="0" indent="0" algn="ctr">
              <a:buNone/>
            </a:pPr>
            <a:r>
              <a:rPr lang="en-US" sz="2400" dirty="0">
                <a:latin typeface="Times New Roman" panose="02020603050405020304" pitchFamily="18" charset="0"/>
                <a:cs typeface="Times New Roman" panose="02020603050405020304" pitchFamily="18" charset="0"/>
              </a:rPr>
              <a:t>Maya Angelou</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“It’s not the people you fire who make your life miserable. It’s the people you don’t.” Dick Grote</a:t>
            </a:r>
          </a:p>
          <a:p>
            <a:pPr marL="0" indent="0" algn="ctr">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14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4AA9-B41F-4E04-8607-7F3FB395803F}"/>
              </a:ext>
            </a:extLst>
          </p:cNvPr>
          <p:cNvSpPr>
            <a:spLocks noGrp="1"/>
          </p:cNvSpPr>
          <p:nvPr>
            <p:ph type="title"/>
          </p:nvPr>
        </p:nvSpPr>
        <p:spPr>
          <a:xfrm>
            <a:off x="1631576" y="973668"/>
            <a:ext cx="8973671" cy="706964"/>
          </a:xfrm>
        </p:spPr>
        <p:txBody>
          <a:bodyPr/>
          <a:lstStyle/>
          <a:p>
            <a:r>
              <a:rPr lang="en-US" dirty="0"/>
              <a:t>Great Leaders……………….</a:t>
            </a:r>
          </a:p>
        </p:txBody>
      </p:sp>
      <p:sp>
        <p:nvSpPr>
          <p:cNvPr id="3" name="Content Placeholder 2">
            <a:extLst>
              <a:ext uri="{FF2B5EF4-FFF2-40B4-BE49-F238E27FC236}">
                <a16:creationId xmlns:a16="http://schemas.microsoft.com/office/drawing/2014/main" id="{A82C9968-068C-49DC-B3DC-8E3F7346B206}"/>
              </a:ext>
            </a:extLst>
          </p:cNvPr>
          <p:cNvSpPr>
            <a:spLocks noGrp="1"/>
          </p:cNvSpPr>
          <p:nvPr>
            <p:ph idx="1"/>
          </p:nvPr>
        </p:nvSpPr>
        <p:spPr>
          <a:xfrm>
            <a:off x="3451411" y="2472267"/>
            <a:ext cx="4347883" cy="4385733"/>
          </a:xfrm>
        </p:spPr>
        <p:txBody>
          <a:bodyPr>
            <a:normAutofit/>
          </a:bodyPr>
          <a:lstStyle/>
          <a:p>
            <a:r>
              <a:rPr lang="en-US" sz="2800" dirty="0">
                <a:latin typeface="Times New Roman" panose="02020603050405020304" pitchFamily="18" charset="0"/>
                <a:cs typeface="Times New Roman" panose="02020603050405020304" pitchFamily="18" charset="0"/>
              </a:rPr>
              <a:t>Build Relationships</a:t>
            </a:r>
          </a:p>
          <a:p>
            <a:r>
              <a:rPr lang="en-US" sz="2800" dirty="0">
                <a:latin typeface="Times New Roman" panose="02020603050405020304" pitchFamily="18" charset="0"/>
                <a:cs typeface="Times New Roman" panose="02020603050405020304" pitchFamily="18" charset="0"/>
              </a:rPr>
              <a:t>Develop People</a:t>
            </a:r>
          </a:p>
          <a:p>
            <a:r>
              <a:rPr lang="en-US" sz="2800" dirty="0">
                <a:latin typeface="Times New Roman" panose="02020603050405020304" pitchFamily="18" charset="0"/>
                <a:cs typeface="Times New Roman" panose="02020603050405020304" pitchFamily="18" charset="0"/>
              </a:rPr>
              <a:t>Lead Change</a:t>
            </a:r>
          </a:p>
          <a:p>
            <a:r>
              <a:rPr lang="en-US" sz="2800" dirty="0">
                <a:latin typeface="Times New Roman" panose="02020603050405020304" pitchFamily="18" charset="0"/>
                <a:cs typeface="Times New Roman" panose="02020603050405020304" pitchFamily="18" charset="0"/>
              </a:rPr>
              <a:t>Inspire Others</a:t>
            </a:r>
          </a:p>
          <a:p>
            <a:r>
              <a:rPr lang="en-US" sz="2800" dirty="0">
                <a:latin typeface="Times New Roman" panose="02020603050405020304" pitchFamily="18" charset="0"/>
                <a:cs typeface="Times New Roman" panose="02020603050405020304" pitchFamily="18" charset="0"/>
              </a:rPr>
              <a:t>Think Critically </a:t>
            </a:r>
          </a:p>
          <a:p>
            <a:r>
              <a:rPr lang="en-US" sz="2800" dirty="0">
                <a:latin typeface="Times New Roman" panose="02020603050405020304" pitchFamily="18" charset="0"/>
                <a:cs typeface="Times New Roman" panose="02020603050405020304" pitchFamily="18" charset="0"/>
              </a:rPr>
              <a:t>Communicate Clearly </a:t>
            </a:r>
          </a:p>
          <a:p>
            <a:r>
              <a:rPr lang="en-US" sz="2800" dirty="0">
                <a:latin typeface="Times New Roman" panose="02020603050405020304" pitchFamily="18" charset="0"/>
                <a:cs typeface="Times New Roman" panose="02020603050405020304" pitchFamily="18" charset="0"/>
              </a:rPr>
              <a:t>Create Accountability </a:t>
            </a:r>
            <a:endParaRPr lang="en-US" sz="2600" dirty="0">
              <a:latin typeface="Times New Roman" panose="02020603050405020304" pitchFamily="18" charset="0"/>
              <a:cs typeface="Times New Roman" panose="02020603050405020304" pitchFamily="18" charset="0"/>
            </a:endParaRPr>
          </a:p>
          <a:p>
            <a:pPr marL="0" indent="0" algn="ctr">
              <a:buNone/>
            </a:pPr>
            <a:r>
              <a:rPr lang="en-US" sz="1400" dirty="0">
                <a:latin typeface="Times New Roman" panose="02020603050405020304" pitchFamily="18" charset="0"/>
                <a:cs typeface="Times New Roman" panose="02020603050405020304" pitchFamily="18" charset="0"/>
              </a:rPr>
              <a:t>(Gallup, 2023)</a:t>
            </a:r>
          </a:p>
        </p:txBody>
      </p:sp>
    </p:spTree>
    <p:extLst>
      <p:ext uri="{BB962C8B-B14F-4D97-AF65-F5344CB8AC3E}">
        <p14:creationId xmlns:p14="http://schemas.microsoft.com/office/powerpoint/2010/main" val="158719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1F73-F16E-4406-A8C9-07658E1832B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Hiring/Retention/Engagement</a:t>
            </a:r>
          </a:p>
        </p:txBody>
      </p:sp>
      <p:sp>
        <p:nvSpPr>
          <p:cNvPr id="3" name="Content Placeholder 2">
            <a:extLst>
              <a:ext uri="{FF2B5EF4-FFF2-40B4-BE49-F238E27FC236}">
                <a16:creationId xmlns:a16="http://schemas.microsoft.com/office/drawing/2014/main" id="{232B8B85-9901-4130-9CD1-44078B4E4194}"/>
              </a:ext>
            </a:extLst>
          </p:cNvPr>
          <p:cNvSpPr>
            <a:spLocks noGrp="1"/>
          </p:cNvSpPr>
          <p:nvPr>
            <p:ph idx="1"/>
          </p:nvPr>
        </p:nvSpPr>
        <p:spPr>
          <a:xfrm>
            <a:off x="1154954" y="2681653"/>
            <a:ext cx="9747508" cy="3965332"/>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Questions/Comments?</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Be the Change You Want to See!</a:t>
            </a:r>
          </a:p>
          <a:p>
            <a:endParaRPr lang="en-US" dirty="0"/>
          </a:p>
        </p:txBody>
      </p:sp>
    </p:spTree>
    <p:extLst>
      <p:ext uri="{BB962C8B-B14F-4D97-AF65-F5344CB8AC3E}">
        <p14:creationId xmlns:p14="http://schemas.microsoft.com/office/powerpoint/2010/main" val="335773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2745-C49B-4A66-AB1E-3C9330C4076C}"/>
              </a:ext>
            </a:extLst>
          </p:cNvPr>
          <p:cNvSpPr>
            <a:spLocks noGrp="1"/>
          </p:cNvSpPr>
          <p:nvPr>
            <p:ph type="title"/>
          </p:nvPr>
        </p:nvSpPr>
        <p:spPr>
          <a:xfrm>
            <a:off x="844062" y="973668"/>
            <a:ext cx="10283092" cy="706964"/>
          </a:xfrm>
        </p:spPr>
        <p:txBody>
          <a:bodyPr/>
          <a:lstStyle/>
          <a:p>
            <a:pPr algn="ctr"/>
            <a:r>
              <a:rPr lang="en-US" dirty="0">
                <a:latin typeface="Times New Roman" panose="02020603050405020304" pitchFamily="18" charset="0"/>
                <a:cs typeface="Times New Roman" panose="02020603050405020304" pitchFamily="18" charset="0"/>
              </a:rPr>
              <a:t>Culture Impacts Hiring and Retention</a:t>
            </a:r>
            <a:endParaRPr lang="en-US" dirty="0"/>
          </a:p>
        </p:txBody>
      </p:sp>
      <p:sp>
        <p:nvSpPr>
          <p:cNvPr id="8" name="Content Placeholder 7">
            <a:extLst>
              <a:ext uri="{FF2B5EF4-FFF2-40B4-BE49-F238E27FC236}">
                <a16:creationId xmlns:a16="http://schemas.microsoft.com/office/drawing/2014/main" id="{0B192E81-2277-4079-A490-589C36C2706D}"/>
              </a:ext>
            </a:extLst>
          </p:cNvPr>
          <p:cNvSpPr txBox="1">
            <a:spLocks noGrp="1"/>
          </p:cNvSpPr>
          <p:nvPr>
            <p:ph idx="1"/>
          </p:nvPr>
        </p:nvSpPr>
        <p:spPr>
          <a:xfrm>
            <a:off x="465993" y="3310464"/>
            <a:ext cx="11095892" cy="1697901"/>
          </a:xfrm>
          <a:prstGeom prst="rect">
            <a:avLst/>
          </a:prstGeom>
          <a:noFill/>
        </p:spPr>
        <p:txBody>
          <a:bodyPr wrap="square" rtlCol="0">
            <a:spAutoFit/>
          </a:bodyPr>
          <a:lstStyle/>
          <a:p>
            <a:pPr marL="0" indent="0" algn="ctr">
              <a:buNone/>
            </a:pPr>
            <a:r>
              <a:rPr lang="en-US" sz="2400" dirty="0">
                <a:latin typeface="Times New Roman" panose="02020603050405020304" pitchFamily="18" charset="0"/>
                <a:cs typeface="Times New Roman" panose="02020603050405020304" pitchFamily="18" charset="0"/>
              </a:rPr>
              <a:t>“For us, we define culture as the collective personality of our organization. It’s who we are, but more importantly, it’s who we aspire to be. Every organization has a personality.” LinkedIn CEO Ryan </a:t>
            </a:r>
            <a:r>
              <a:rPr lang="en-US" sz="2400" dirty="0" err="1">
                <a:latin typeface="Times New Roman" panose="02020603050405020304" pitchFamily="18" charset="0"/>
                <a:cs typeface="Times New Roman" panose="02020603050405020304" pitchFamily="18" charset="0"/>
              </a:rPr>
              <a:t>Roslansky</a:t>
            </a: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58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1392-2770-4E98-822D-18CEE4DDF84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Hiring</a:t>
            </a:r>
            <a:r>
              <a:rPr lang="en-US" dirty="0"/>
              <a:t> </a:t>
            </a:r>
          </a:p>
        </p:txBody>
      </p:sp>
      <p:sp>
        <p:nvSpPr>
          <p:cNvPr id="3" name="Content Placeholder 2">
            <a:extLst>
              <a:ext uri="{FF2B5EF4-FFF2-40B4-BE49-F238E27FC236}">
                <a16:creationId xmlns:a16="http://schemas.microsoft.com/office/drawing/2014/main" id="{BBBFD501-008F-4EA5-9910-7E77AB11EC3F}"/>
              </a:ext>
            </a:extLst>
          </p:cNvPr>
          <p:cNvSpPr>
            <a:spLocks noGrp="1"/>
          </p:cNvSpPr>
          <p:nvPr>
            <p:ph idx="1"/>
          </p:nvPr>
        </p:nvSpPr>
        <p:spPr>
          <a:xfrm>
            <a:off x="123092" y="2603499"/>
            <a:ext cx="11939954" cy="3990731"/>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The hiring process begins well before the job opens</a:t>
            </a:r>
          </a:p>
          <a:p>
            <a:r>
              <a:rPr lang="en-US" sz="2400" dirty="0">
                <a:latin typeface="Times New Roman" panose="02020603050405020304" pitchFamily="18" charset="0"/>
                <a:cs typeface="Times New Roman" panose="02020603050405020304" pitchFamily="18" charset="0"/>
              </a:rPr>
              <a:t>What seeds are you planting for your organization?</a:t>
            </a:r>
          </a:p>
          <a:p>
            <a:r>
              <a:rPr lang="en-US" sz="2400" dirty="0">
                <a:latin typeface="Times New Roman" panose="02020603050405020304" pitchFamily="18" charset="0"/>
                <a:cs typeface="Times New Roman" panose="02020603050405020304" pitchFamily="18" charset="0"/>
              </a:rPr>
              <a:t>What connections do you have with your local educational institutions? </a:t>
            </a:r>
          </a:p>
          <a:p>
            <a:r>
              <a:rPr lang="en-US" sz="2400" dirty="0">
                <a:latin typeface="Times New Roman" panose="02020603050405020304" pitchFamily="18" charset="0"/>
                <a:cs typeface="Times New Roman" panose="02020603050405020304" pitchFamily="18" charset="0"/>
              </a:rPr>
              <a:t>Who is championing your story?</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Culture, Culture, Culture</a:t>
            </a:r>
          </a:p>
          <a:p>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5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0325-D162-4F73-AC09-2246D3463B1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Hiring</a:t>
            </a:r>
          </a:p>
        </p:txBody>
      </p:sp>
      <p:sp>
        <p:nvSpPr>
          <p:cNvPr id="3" name="Content Placeholder 2">
            <a:extLst>
              <a:ext uri="{FF2B5EF4-FFF2-40B4-BE49-F238E27FC236}">
                <a16:creationId xmlns:a16="http://schemas.microsoft.com/office/drawing/2014/main" id="{40799D62-A3C4-4410-B71D-52A7CF3C7492}"/>
              </a:ext>
            </a:extLst>
          </p:cNvPr>
          <p:cNvSpPr>
            <a:spLocks noGrp="1"/>
          </p:cNvSpPr>
          <p:nvPr>
            <p:ph idx="1"/>
          </p:nvPr>
        </p:nvSpPr>
        <p:spPr>
          <a:xfrm>
            <a:off x="558800" y="2438401"/>
            <a:ext cx="11379200" cy="4351866"/>
          </a:xfrm>
        </p:spPr>
        <p:txBody>
          <a:bodyPr>
            <a:normAutofit/>
          </a:bodyPr>
          <a:lstStyle/>
          <a:p>
            <a:r>
              <a:rPr lang="en-US" sz="2400" dirty="0">
                <a:latin typeface="Times New Roman" panose="02020603050405020304" pitchFamily="18" charset="0"/>
                <a:cs typeface="Times New Roman" panose="02020603050405020304" pitchFamily="18" charset="0"/>
              </a:rPr>
              <a:t>How long is your hiring process? </a:t>
            </a:r>
          </a:p>
          <a:p>
            <a:pPr lvl="1"/>
            <a:r>
              <a:rPr lang="en-US" sz="2400" dirty="0">
                <a:latin typeface="Times New Roman" panose="02020603050405020304" pitchFamily="18" charset="0"/>
                <a:cs typeface="Times New Roman" panose="02020603050405020304" pitchFamily="18" charset="0"/>
              </a:rPr>
              <a:t>The average time-to-hire includes multiple interviews and lasts around 43 days in the private sector. (Harvard Business Review, 2022)</a:t>
            </a:r>
          </a:p>
          <a:p>
            <a:pPr lvl="1"/>
            <a:r>
              <a:rPr lang="en-US" sz="2400" dirty="0">
                <a:latin typeface="Times New Roman" panose="02020603050405020304" pitchFamily="18" charset="0"/>
                <a:cs typeface="Times New Roman" panose="02020603050405020304" pitchFamily="18" charset="0"/>
              </a:rPr>
              <a:t>Local Government more than doubles this, averaging over 90 days (ICMA, 2022)</a:t>
            </a:r>
          </a:p>
          <a:p>
            <a:r>
              <a:rPr lang="en-US" sz="2400" dirty="0">
                <a:latin typeface="Times New Roman" panose="02020603050405020304" pitchFamily="18" charset="0"/>
                <a:cs typeface="Times New Roman" panose="02020603050405020304" pitchFamily="18" charset="0"/>
              </a:rPr>
              <a:t>62% of working professionals say they lose interest two weeks after an initial interview if they haven’t heard back. (Harvard Business Review, 2022)</a:t>
            </a:r>
          </a:p>
          <a:p>
            <a:r>
              <a:rPr lang="en-US" sz="2400" dirty="0">
                <a:latin typeface="Times New Roman" panose="02020603050405020304" pitchFamily="18" charset="0"/>
                <a:cs typeface="Times New Roman" panose="02020603050405020304" pitchFamily="18" charset="0"/>
              </a:rPr>
              <a:t>Bureaucratic Hiring Processes</a:t>
            </a:r>
          </a:p>
          <a:p>
            <a:pPr lvl="1"/>
            <a:r>
              <a:rPr lang="en-US" sz="2400" dirty="0">
                <a:latin typeface="Times New Roman" panose="02020603050405020304" pitchFamily="18" charset="0"/>
                <a:cs typeface="Times New Roman" panose="02020603050405020304" pitchFamily="18" charset="0"/>
              </a:rPr>
              <a:t>Unappealing job announcements</a:t>
            </a:r>
          </a:p>
          <a:p>
            <a:pPr lvl="1"/>
            <a:r>
              <a:rPr lang="en-US" sz="2400" dirty="0">
                <a:latin typeface="Times New Roman" panose="02020603050405020304" pitchFamily="18" charset="0"/>
                <a:cs typeface="Times New Roman" panose="02020603050405020304" pitchFamily="18" charset="0"/>
              </a:rPr>
              <a:t>Insistence on Minimum Qualifications </a:t>
            </a:r>
          </a:p>
          <a:p>
            <a:pPr marL="457200" lvl="1"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96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7536-7988-4A06-883C-33258029177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Hiring</a:t>
            </a:r>
            <a:r>
              <a:rPr lang="en-US" dirty="0"/>
              <a:t> </a:t>
            </a:r>
          </a:p>
        </p:txBody>
      </p:sp>
      <p:sp>
        <p:nvSpPr>
          <p:cNvPr id="3" name="Content Placeholder 2">
            <a:extLst>
              <a:ext uri="{FF2B5EF4-FFF2-40B4-BE49-F238E27FC236}">
                <a16:creationId xmlns:a16="http://schemas.microsoft.com/office/drawing/2014/main" id="{5C9B8C95-ACA8-45C3-9CC1-C7C8BF5A2C4E}"/>
              </a:ext>
            </a:extLst>
          </p:cNvPr>
          <p:cNvSpPr>
            <a:spLocks noGrp="1"/>
          </p:cNvSpPr>
          <p:nvPr>
            <p:ph idx="1"/>
          </p:nvPr>
        </p:nvSpPr>
        <p:spPr>
          <a:xfrm>
            <a:off x="105087" y="2599267"/>
            <a:ext cx="12019180" cy="4199465"/>
          </a:xfrm>
        </p:spPr>
        <p:txBody>
          <a:bodyPr/>
          <a:lstStyle/>
          <a:p>
            <a:r>
              <a:rPr lang="en-US" sz="2400" dirty="0">
                <a:latin typeface="Times New Roman" panose="02020603050405020304" pitchFamily="18" charset="0"/>
                <a:cs typeface="Times New Roman" panose="02020603050405020304" pitchFamily="18" charset="0"/>
              </a:rPr>
              <a:t>Reengineer hiring and recruitment processes</a:t>
            </a:r>
          </a:p>
          <a:p>
            <a:pPr lvl="1"/>
            <a:r>
              <a:rPr lang="en-US" sz="2400" dirty="0">
                <a:latin typeface="Times New Roman" panose="02020603050405020304" pitchFamily="18" charset="0"/>
                <a:cs typeface="Times New Roman" panose="02020603050405020304" pitchFamily="18" charset="0"/>
              </a:rPr>
              <a:t>Eliminate timely steps in the process</a:t>
            </a:r>
          </a:p>
          <a:p>
            <a:r>
              <a:rPr lang="en-US" sz="2400" dirty="0">
                <a:latin typeface="Times New Roman" panose="02020603050405020304" pitchFamily="18" charset="0"/>
                <a:cs typeface="Times New Roman" panose="02020603050405020304" pitchFamily="18" charset="0"/>
              </a:rPr>
              <a:t>Eliminate Minimal Qualifications</a:t>
            </a:r>
          </a:p>
          <a:p>
            <a:pPr lvl="1"/>
            <a:r>
              <a:rPr lang="en-US" sz="2400" dirty="0">
                <a:latin typeface="Times New Roman" panose="02020603050405020304" pitchFamily="18" charset="0"/>
                <a:cs typeface="Times New Roman" panose="02020603050405020304" pitchFamily="18" charset="0"/>
              </a:rPr>
              <a:t>Move from pedigree to potential</a:t>
            </a:r>
          </a:p>
          <a:p>
            <a:r>
              <a:rPr lang="en-US" sz="2400" dirty="0">
                <a:latin typeface="Times New Roman" panose="02020603050405020304" pitchFamily="18" charset="0"/>
                <a:cs typeface="Times New Roman" panose="02020603050405020304" pitchFamily="18" charset="0"/>
              </a:rPr>
              <a:t>Enhance Job Announcements</a:t>
            </a:r>
          </a:p>
          <a:p>
            <a:pPr lvl="1"/>
            <a:r>
              <a:rPr lang="en-US" sz="2400" dirty="0">
                <a:latin typeface="Times New Roman" panose="02020603050405020304" pitchFamily="18" charset="0"/>
                <a:cs typeface="Times New Roman" panose="02020603050405020304" pitchFamily="18" charset="0"/>
              </a:rPr>
              <a:t>Move from boring and unexciting </a:t>
            </a:r>
          </a:p>
          <a:p>
            <a:pPr lvl="1"/>
            <a:r>
              <a:rPr lang="en-US" sz="2400" dirty="0">
                <a:latin typeface="Times New Roman" panose="02020603050405020304" pitchFamily="18" charset="0"/>
                <a:cs typeface="Times New Roman" panose="02020603050405020304" pitchFamily="18" charset="0"/>
              </a:rPr>
              <a:t>Trumpet the Why! Opportunity to make a difference. </a:t>
            </a:r>
          </a:p>
          <a:p>
            <a:endParaRPr lang="en-US" dirty="0"/>
          </a:p>
        </p:txBody>
      </p:sp>
      <p:pic>
        <p:nvPicPr>
          <p:cNvPr id="5" name="Picture 4">
            <a:extLst>
              <a:ext uri="{FF2B5EF4-FFF2-40B4-BE49-F238E27FC236}">
                <a16:creationId xmlns:a16="http://schemas.microsoft.com/office/drawing/2014/main" id="{283DBC6E-6E4F-46AA-B699-419CA2B46BF4}"/>
              </a:ext>
            </a:extLst>
          </p:cNvPr>
          <p:cNvPicPr>
            <a:picLocks noChangeAspect="1"/>
          </p:cNvPicPr>
          <p:nvPr/>
        </p:nvPicPr>
        <p:blipFill>
          <a:blip r:embed="rId2"/>
          <a:stretch>
            <a:fillRect/>
          </a:stretch>
        </p:blipFill>
        <p:spPr>
          <a:xfrm>
            <a:off x="8229600" y="2711714"/>
            <a:ext cx="3191933" cy="3690673"/>
          </a:xfrm>
          <a:prstGeom prst="rect">
            <a:avLst/>
          </a:prstGeom>
        </p:spPr>
      </p:pic>
    </p:spTree>
    <p:extLst>
      <p:ext uri="{BB962C8B-B14F-4D97-AF65-F5344CB8AC3E}">
        <p14:creationId xmlns:p14="http://schemas.microsoft.com/office/powerpoint/2010/main" val="143871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B94B-1CC5-4582-A021-76612B5737F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Hiring</a:t>
            </a:r>
            <a:r>
              <a:rPr lang="en-US" dirty="0"/>
              <a:t> </a:t>
            </a:r>
          </a:p>
        </p:txBody>
      </p:sp>
      <p:sp>
        <p:nvSpPr>
          <p:cNvPr id="3" name="Content Placeholder 2">
            <a:extLst>
              <a:ext uri="{FF2B5EF4-FFF2-40B4-BE49-F238E27FC236}">
                <a16:creationId xmlns:a16="http://schemas.microsoft.com/office/drawing/2014/main" id="{BC2E2A43-7036-48C1-86F2-6E1469BB72FE}"/>
              </a:ext>
            </a:extLst>
          </p:cNvPr>
          <p:cNvSpPr>
            <a:spLocks noGrp="1"/>
          </p:cNvSpPr>
          <p:nvPr>
            <p:ph idx="1"/>
          </p:nvPr>
        </p:nvSpPr>
        <p:spPr>
          <a:xfrm>
            <a:off x="262468" y="2603500"/>
            <a:ext cx="10871200" cy="3416300"/>
          </a:xfrm>
        </p:spPr>
        <p:txBody>
          <a:bodyPr/>
          <a:lstStyle/>
          <a:p>
            <a:r>
              <a:rPr lang="en-US" sz="2400" dirty="0">
                <a:latin typeface="Times New Roman" panose="02020603050405020304" pitchFamily="18" charset="0"/>
                <a:cs typeface="Times New Roman" panose="02020603050405020304" pitchFamily="18" charset="0"/>
              </a:rPr>
              <a:t>Job Titles </a:t>
            </a:r>
          </a:p>
          <a:p>
            <a:pPr lvl="1"/>
            <a:r>
              <a:rPr lang="en-US" sz="2400" dirty="0">
                <a:latin typeface="Times New Roman" panose="02020603050405020304" pitchFamily="18" charset="0"/>
                <a:cs typeface="Times New Roman" panose="02020603050405020304" pitchFamily="18" charset="0"/>
              </a:rPr>
              <a:t>Director of bean counting (finance)</a:t>
            </a:r>
          </a:p>
          <a:p>
            <a:pPr lvl="1"/>
            <a:r>
              <a:rPr lang="en-US" sz="2400" dirty="0">
                <a:latin typeface="Times New Roman" panose="02020603050405020304" pitchFamily="18" charset="0"/>
                <a:cs typeface="Times New Roman" panose="02020603050405020304" pitchFamily="18" charset="0"/>
              </a:rPr>
              <a:t>Jack of All Trades/Master of None (Public Works)</a:t>
            </a:r>
          </a:p>
          <a:p>
            <a:pPr lvl="1"/>
            <a:r>
              <a:rPr lang="en-US" sz="2400" dirty="0">
                <a:latin typeface="Times New Roman" panose="02020603050405020304" pitchFamily="18" charset="0"/>
                <a:cs typeface="Times New Roman" panose="02020603050405020304" pitchFamily="18" charset="0"/>
              </a:rPr>
              <a:t>Rapid Water Transportation Specialist (Line Maintenance)</a:t>
            </a:r>
          </a:p>
          <a:p>
            <a:pPr lvl="1"/>
            <a:r>
              <a:rPr lang="en-US" sz="2400" dirty="0">
                <a:latin typeface="Times New Roman" panose="02020603050405020304" pitchFamily="18" charset="0"/>
                <a:cs typeface="Times New Roman" panose="02020603050405020304" pitchFamily="18" charset="0"/>
              </a:rPr>
              <a:t>Outdoor Enthusiast (Meter Reader)</a:t>
            </a:r>
          </a:p>
          <a:p>
            <a:pPr lvl="1"/>
            <a:r>
              <a:rPr lang="en-US" sz="2400" dirty="0">
                <a:latin typeface="Times New Roman" panose="02020603050405020304" pitchFamily="18" charset="0"/>
                <a:cs typeface="Times New Roman" panose="02020603050405020304" pitchFamily="18" charset="0"/>
              </a:rPr>
              <a:t>Director of First Impressions (Front Desk)</a:t>
            </a:r>
          </a:p>
          <a:p>
            <a:pPr lvl="1"/>
            <a:endParaRPr lang="en-US" dirty="0"/>
          </a:p>
          <a:p>
            <a:pPr lvl="1"/>
            <a:endParaRPr lang="en-US" dirty="0"/>
          </a:p>
        </p:txBody>
      </p:sp>
      <p:pic>
        <p:nvPicPr>
          <p:cNvPr id="4" name="Picture 3">
            <a:extLst>
              <a:ext uri="{FF2B5EF4-FFF2-40B4-BE49-F238E27FC236}">
                <a16:creationId xmlns:a16="http://schemas.microsoft.com/office/drawing/2014/main" id="{62052742-9147-4169-A5CC-FB474A0BAEBC}"/>
              </a:ext>
            </a:extLst>
          </p:cNvPr>
          <p:cNvPicPr>
            <a:picLocks noChangeAspect="1"/>
          </p:cNvPicPr>
          <p:nvPr/>
        </p:nvPicPr>
        <p:blipFill>
          <a:blip r:embed="rId2"/>
          <a:stretch>
            <a:fillRect/>
          </a:stretch>
        </p:blipFill>
        <p:spPr>
          <a:xfrm>
            <a:off x="8468441" y="2976065"/>
            <a:ext cx="2895851" cy="3158002"/>
          </a:xfrm>
          <a:prstGeom prst="rect">
            <a:avLst/>
          </a:prstGeom>
        </p:spPr>
      </p:pic>
    </p:spTree>
    <p:extLst>
      <p:ext uri="{BB962C8B-B14F-4D97-AF65-F5344CB8AC3E}">
        <p14:creationId xmlns:p14="http://schemas.microsoft.com/office/powerpoint/2010/main" val="354358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A2AD-C5D7-4DC8-933C-4A46C751545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Hiring</a:t>
            </a:r>
          </a:p>
        </p:txBody>
      </p:sp>
      <p:sp>
        <p:nvSpPr>
          <p:cNvPr id="3" name="Content Placeholder 2">
            <a:extLst>
              <a:ext uri="{FF2B5EF4-FFF2-40B4-BE49-F238E27FC236}">
                <a16:creationId xmlns:a16="http://schemas.microsoft.com/office/drawing/2014/main" id="{488C7DB2-82B6-4BA7-8357-E011855C8998}"/>
              </a:ext>
            </a:extLst>
          </p:cNvPr>
          <p:cNvSpPr>
            <a:spLocks noGrp="1"/>
          </p:cNvSpPr>
          <p:nvPr>
            <p:ph idx="1"/>
          </p:nvPr>
        </p:nvSpPr>
        <p:spPr>
          <a:xfrm>
            <a:off x="186267" y="2404533"/>
            <a:ext cx="11861799" cy="4377267"/>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Job Title: Circus Ring Leader/Animal Control Officer</a:t>
            </a:r>
          </a:p>
          <a:p>
            <a:pPr marL="0" indent="0">
              <a:buNone/>
            </a:pPr>
            <a:r>
              <a:rPr lang="en-US" dirty="0">
                <a:latin typeface="Times New Roman" panose="02020603050405020304" pitchFamily="18" charset="0"/>
                <a:cs typeface="Times New Roman" panose="02020603050405020304" pitchFamily="18" charset="0"/>
              </a:rPr>
              <a:t>Do you have a passion for animals, a sense of adventure, and a desire to save the day? Look no further! We have an exciting opportunity for you to become an Animal Control Officer for our </a:t>
            </a:r>
            <a:r>
              <a:rPr lang="en-US" dirty="0" err="1">
                <a:latin typeface="Times New Roman" panose="02020603050405020304" pitchFamily="18" charset="0"/>
                <a:cs typeface="Times New Roman" panose="02020603050405020304" pitchFamily="18" charset="0"/>
              </a:rPr>
              <a:t>Sunnyville</a:t>
            </a:r>
            <a:r>
              <a:rPr lang="en-US" dirty="0">
                <a:latin typeface="Times New Roman" panose="02020603050405020304" pitchFamily="18" charset="0"/>
                <a:cs typeface="Times New Roman" panose="02020603050405020304" pitchFamily="18" charset="0"/>
              </a:rPr>
              <a:t>, OK. But beware, this job is not for the faint of heart!</a:t>
            </a:r>
          </a:p>
          <a:p>
            <a:pPr marL="0" indent="0">
              <a:buNone/>
            </a:pPr>
            <a:r>
              <a:rPr lang="en-US" dirty="0">
                <a:latin typeface="Times New Roman" panose="02020603050405020304" pitchFamily="18" charset="0"/>
                <a:cs typeface="Times New Roman" panose="02020603050405020304" pitchFamily="18" charset="0"/>
              </a:rPr>
              <a:t>As an Animal Control Officer, your main responsibility will be ensuring the safety and well-being of our furry friends. You will be the hero who saves the day when an escaped parrot interrupts an important city council meeting or when a mischievous raccoon disrupts a peaceful neighborhood BBQ. </a:t>
            </a:r>
          </a:p>
          <a:p>
            <a:pPr marL="0" indent="0">
              <a:buNone/>
            </a:pPr>
            <a:r>
              <a:rPr lang="en-US" dirty="0">
                <a:latin typeface="Times New Roman" panose="02020603050405020304" pitchFamily="18" charset="0"/>
                <a:cs typeface="Times New Roman" panose="02020603050405020304" pitchFamily="18" charset="0"/>
              </a:rPr>
              <a:t>But wait, it doesn't stop there. You will also be tasked with apprehending runaway chickens, capturing snakes that have found their way into someone's bathtub (yes, it happens more often than you think!), and rescuing stranded kittens from tree branches. You'll need your wits about you and a hefty dose of courage for these daring feats!</a:t>
            </a:r>
          </a:p>
          <a:p>
            <a:pPr marL="0" indent="0">
              <a:buNone/>
            </a:pPr>
            <a:r>
              <a:rPr lang="en-US" dirty="0">
                <a:latin typeface="Times New Roman" panose="02020603050405020304" pitchFamily="18" charset="0"/>
                <a:cs typeface="Times New Roman" panose="02020603050405020304" pitchFamily="18" charset="0"/>
              </a:rPr>
              <a:t>In addition to being an animal lover, you must possess excellent problem-solving skills. Picture this: a llama is blocking an entire street, causing a traffic jam. You must use your quick thinking to wrangle the llama into a nearby park without causing any harm to the animal or the passing cars. It's a balancing act, quite literally!</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05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A13B-C83A-4467-BCE6-3312CAEF6681}"/>
              </a:ext>
            </a:extLst>
          </p:cNvPr>
          <p:cNvSpPr>
            <a:spLocks noGrp="1"/>
          </p:cNvSpPr>
          <p:nvPr>
            <p:ph type="title"/>
          </p:nvPr>
        </p:nvSpPr>
        <p:spPr/>
        <p:txBody>
          <a:bodyPr/>
          <a:lstStyle/>
          <a:p>
            <a:pPr algn="ctr"/>
            <a:r>
              <a:rPr lang="en-US" dirty="0"/>
              <a:t>Hiring </a:t>
            </a:r>
          </a:p>
        </p:txBody>
      </p:sp>
      <p:sp>
        <p:nvSpPr>
          <p:cNvPr id="3" name="Content Placeholder 2">
            <a:extLst>
              <a:ext uri="{FF2B5EF4-FFF2-40B4-BE49-F238E27FC236}">
                <a16:creationId xmlns:a16="http://schemas.microsoft.com/office/drawing/2014/main" id="{C4E235AE-2432-46BD-8B5B-C41877407C83}"/>
              </a:ext>
            </a:extLst>
          </p:cNvPr>
          <p:cNvSpPr>
            <a:spLocks noGrp="1"/>
          </p:cNvSpPr>
          <p:nvPr>
            <p:ph idx="1"/>
          </p:nvPr>
        </p:nvSpPr>
        <p:spPr>
          <a:xfrm>
            <a:off x="101600" y="2413000"/>
            <a:ext cx="12031133" cy="444500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Don't forget that this job requires you to be a master negotiator. You'll be dealing with all sorts of characters, from hysterical pet owners to snappy turtles. You must calm their fears, gain their trust, and convince them to cooperate with your animal control strategies.</a:t>
            </a:r>
          </a:p>
          <a:p>
            <a:pPr marL="0" indent="0">
              <a:buNone/>
            </a:pPr>
            <a:r>
              <a:rPr lang="en-US" dirty="0">
                <a:latin typeface="Times New Roman" panose="02020603050405020304" pitchFamily="18" charset="0"/>
                <a:cs typeface="Times New Roman" panose="02020603050405020304" pitchFamily="18" charset="0"/>
              </a:rPr>
              <a:t>Finally, as an Animal Control Officer, you'll be part of a dynamic team. You'll work closely with local veterinarians, animal shelters, and even the police department. This collaborative effort ensures that every animal receives the care and attention they deserve.</a:t>
            </a:r>
          </a:p>
          <a:p>
            <a:pPr marL="0" indent="0">
              <a:buNone/>
            </a:pPr>
            <a:r>
              <a:rPr lang="en-US" dirty="0">
                <a:latin typeface="Times New Roman" panose="02020603050405020304" pitchFamily="18" charset="0"/>
                <a:cs typeface="Times New Roman" panose="02020603050405020304" pitchFamily="18" charset="0"/>
              </a:rPr>
              <a:t>So, if you're looking for a job that combines adventure, problem-solving, and furry friendships, then become our next Animal Control Officer. Get ready to don your superhero cape and join us in making our city a safer place for all creatures great and small. The animals are counting on you!</a:t>
            </a:r>
          </a:p>
          <a:p>
            <a:pPr marL="0" indent="0">
              <a:buNone/>
            </a:pPr>
            <a:endParaRPr lang="en-US" dirty="0"/>
          </a:p>
        </p:txBody>
      </p:sp>
    </p:spTree>
    <p:extLst>
      <p:ext uri="{BB962C8B-B14F-4D97-AF65-F5344CB8AC3E}">
        <p14:creationId xmlns:p14="http://schemas.microsoft.com/office/powerpoint/2010/main" val="558005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{D9F1DAB5-151E-4E1E-AB7D-7A7DB310BA9A}tf02900722</Template>
  <TotalTime>1502</TotalTime>
  <Words>1647</Words>
  <Application>Microsoft Office PowerPoint</Application>
  <PresentationFormat>Widescreen</PresentationFormat>
  <Paragraphs>152</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Times New Roman</vt:lpstr>
      <vt:lpstr>Wingdings 3</vt:lpstr>
      <vt:lpstr>Ion Boardroom</vt:lpstr>
      <vt:lpstr>Hiring, Retention, and Engagement</vt:lpstr>
      <vt:lpstr>Great Leaders……………….</vt:lpstr>
      <vt:lpstr>Culture Impacts Hiring and Retention</vt:lpstr>
      <vt:lpstr>Hiring </vt:lpstr>
      <vt:lpstr>Hiring</vt:lpstr>
      <vt:lpstr>Hiring </vt:lpstr>
      <vt:lpstr>Hiring </vt:lpstr>
      <vt:lpstr>Hiring</vt:lpstr>
      <vt:lpstr>Hiring </vt:lpstr>
      <vt:lpstr>Retention/Engagement</vt:lpstr>
      <vt:lpstr>Engaging Local Government Employees</vt:lpstr>
      <vt:lpstr>Retention/Engagement</vt:lpstr>
      <vt:lpstr>Retention/Engagement</vt:lpstr>
      <vt:lpstr>Retention/Engagement</vt:lpstr>
      <vt:lpstr>Retention/Engagement</vt:lpstr>
      <vt:lpstr>Retention/Engagement</vt:lpstr>
      <vt:lpstr>Building Culture in Mustang, OK</vt:lpstr>
      <vt:lpstr>Hiring/Retention/Engagement</vt:lpstr>
      <vt:lpstr>Hiring/Retention/Engagement</vt:lpstr>
      <vt:lpstr>Hiring/Retention/Engagement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and Employee Mentality: Being the change you want to see.</dc:title>
  <dc:creator>Justin Battles</dc:creator>
  <cp:lastModifiedBy>Justin Battles</cp:lastModifiedBy>
  <cp:revision>74</cp:revision>
  <cp:lastPrinted>2023-09-06T13:00:00Z</cp:lastPrinted>
  <dcterms:created xsi:type="dcterms:W3CDTF">2023-07-25T21:24:42Z</dcterms:created>
  <dcterms:modified xsi:type="dcterms:W3CDTF">2024-01-31T14:33:23Z</dcterms:modified>
</cp:coreProperties>
</file>