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96" r:id="rId3"/>
  </p:sldMasterIdLst>
  <p:notesMasterIdLst>
    <p:notesMasterId r:id="rId20"/>
  </p:notesMasterIdLst>
  <p:sldIdLst>
    <p:sldId id="256" r:id="rId4"/>
    <p:sldId id="257" r:id="rId5"/>
    <p:sldId id="258" r:id="rId6"/>
    <p:sldId id="267" r:id="rId7"/>
    <p:sldId id="270" r:id="rId8"/>
    <p:sldId id="271" r:id="rId9"/>
    <p:sldId id="272" r:id="rId10"/>
    <p:sldId id="273" r:id="rId11"/>
    <p:sldId id="274" r:id="rId12"/>
    <p:sldId id="278" r:id="rId13"/>
    <p:sldId id="269" r:id="rId14"/>
    <p:sldId id="266" r:id="rId15"/>
    <p:sldId id="275" r:id="rId16"/>
    <p:sldId id="276" r:id="rId17"/>
    <p:sldId id="277" r:id="rId18"/>
    <p:sldId id="26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2" d="100"/>
          <a:sy n="92" d="100"/>
        </p:scale>
        <p:origin x="684" y="78"/>
      </p:cViewPr>
      <p:guideLst>
        <p:guide orient="horz" pos="468"/>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1FB20-5C88-4A9C-A4E4-3B3D5D6D2437}"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AAD3D-E182-430B-BEB8-B66344816CEF}" type="slidenum">
              <a:rPr lang="en-US" smtClean="0"/>
              <a:t>‹#›</a:t>
            </a:fld>
            <a:endParaRPr lang="en-US"/>
          </a:p>
        </p:txBody>
      </p:sp>
    </p:spTree>
    <p:extLst>
      <p:ext uri="{BB962C8B-B14F-4D97-AF65-F5344CB8AC3E}">
        <p14:creationId xmlns:p14="http://schemas.microsoft.com/office/powerpoint/2010/main" val="30213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066C05-8EA6-4884-B325-65BFD29A198B}"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177842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776FE-B4BC-4383-8234-609426D83E63}"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1246508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060D7-C041-490E-9723-8CBBD7F0DF8A}"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396062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6FC94-BE28-4020-BE99-CFF05485916F}"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35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B657-0051-4E20-A8FA-E2B1D00025E0}"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039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F616E-7255-4D50-B5B0-1DB8CE3DA0A5}"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010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D479F-B0E3-452C-8957-CCC8D746DDE7}" type="datetime1">
              <a:rPr lang="en-US" smtClean="0">
                <a:solidFill>
                  <a:prstClr val="black">
                    <a:tint val="75000"/>
                  </a:prstClr>
                </a:solidFill>
              </a:rPr>
              <a:t>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208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30279-D736-4987-9FBE-3A6A2E4F3F8F}" type="datetime1">
              <a:rPr lang="en-US" smtClean="0">
                <a:solidFill>
                  <a:prstClr val="black">
                    <a:tint val="75000"/>
                  </a:prstClr>
                </a:solidFill>
              </a:rPr>
              <a:t>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58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4C5F3-C176-452B-B9F1-6CF08282EE0E}" type="datetime1">
              <a:rPr lang="en-US" smtClean="0">
                <a:solidFill>
                  <a:prstClr val="black">
                    <a:tint val="75000"/>
                  </a:prstClr>
                </a:solidFill>
              </a:rPr>
              <a:t>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992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6288C-D317-4F63-B91F-05A0C4E0CED2}" type="datetime1">
              <a:rPr lang="en-US" smtClean="0">
                <a:solidFill>
                  <a:prstClr val="black">
                    <a:tint val="75000"/>
                  </a:prstClr>
                </a:solidFill>
              </a:rPr>
              <a:t>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87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C9155-DE2A-4EBF-BA6D-17ABCFF3A575}" type="datetime1">
              <a:rPr lang="en-US" smtClean="0">
                <a:solidFill>
                  <a:prstClr val="black">
                    <a:tint val="75000"/>
                  </a:prstClr>
                </a:solidFill>
              </a:rPr>
              <a:t>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47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963A-4F06-48A2-82B6-AEDD4F2796FD}"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3787405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7FD46E-9B33-4B98-9C4F-DB8528CB4410}" type="datetime1">
              <a:rPr lang="en-US" smtClean="0">
                <a:solidFill>
                  <a:prstClr val="black">
                    <a:tint val="75000"/>
                  </a:prstClr>
                </a:solidFill>
              </a:rPr>
              <a:t>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76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DABFD-7683-4D53-A5AF-4A1E52E5DB85}"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751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9243E-F002-4998-9FDC-08BD94E31A2F}"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11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E4A3FF-651B-47DC-ACE6-67E46D8933CC}"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027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43C8C-1FEE-44A1-85C4-CD747471383D}"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24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F4FB69-2CE5-4467-91D1-CFFC679D4829}"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884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EE9FD-F9EF-4FC0-ADAC-81EFDE25719B}" type="datetime1">
              <a:rPr lang="en-US" smtClean="0">
                <a:solidFill>
                  <a:prstClr val="black">
                    <a:tint val="75000"/>
                  </a:prstClr>
                </a:solidFill>
              </a:rPr>
              <a:t>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888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972A03-B4F4-449F-B477-E132576C9A63}" type="datetime1">
              <a:rPr lang="en-US" smtClean="0">
                <a:solidFill>
                  <a:prstClr val="black">
                    <a:tint val="75000"/>
                  </a:prstClr>
                </a:solidFill>
              </a:rPr>
              <a:t>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053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59CFC-1AD5-4DA9-AC77-CF4E29CCEE3B}" type="datetime1">
              <a:rPr lang="en-US" smtClean="0">
                <a:solidFill>
                  <a:prstClr val="black">
                    <a:tint val="75000"/>
                  </a:prstClr>
                </a:solidFill>
              </a:rPr>
              <a:t>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786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84966-E768-40D3-9BB8-21CB8B14CECB}" type="datetime1">
              <a:rPr lang="en-US" smtClean="0">
                <a:solidFill>
                  <a:prstClr val="black">
                    <a:tint val="75000"/>
                  </a:prstClr>
                </a:solidFill>
              </a:rPr>
              <a:t>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06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369B76-65F9-4269-BF2E-CE099228C306}" type="datetime1">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2852121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24864-EF60-4E30-856F-5B21D630A437}" type="datetime1">
              <a:rPr lang="en-US" smtClean="0">
                <a:solidFill>
                  <a:prstClr val="black">
                    <a:tint val="75000"/>
                  </a:prstClr>
                </a:solidFill>
              </a:rPr>
              <a:t>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609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2C29D-B672-45C8-BD5E-92FB63F108DF}" type="datetime1">
              <a:rPr lang="en-US" smtClean="0">
                <a:solidFill>
                  <a:prstClr val="black">
                    <a:tint val="75000"/>
                  </a:prstClr>
                </a:solidFill>
              </a:rPr>
              <a:t>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261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EAF97-1E46-48C1-8AB5-3245A343AA0B}"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12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F8CE14-D492-447D-BCE0-2378EE571D9A}"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70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0A8DF9-6E8A-4681-BE28-341A72EE1FA3}" type="datetime1">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162176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F5053F-76A2-4773-B579-C95954B7D1AE}" type="datetime1">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68317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804B1-F87C-46A9-851D-EE0322E7B544}" type="datetime1">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342728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65F1D-20ED-4065-9469-3BF406D74609}" type="datetime1">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96680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BB287E5-CC02-43C8-8301-BB44A9D68E3A}" type="datetime1">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391005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64E42E-DB8E-4E49-BB60-058FFD2A63F3}" type="datetime1">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9D51-5EBA-4DBB-8D56-79727A3784A2}" type="slidenum">
              <a:rPr lang="en-US" smtClean="0"/>
              <a:t>‹#›</a:t>
            </a:fld>
            <a:endParaRPr lang="en-US"/>
          </a:p>
        </p:txBody>
      </p:sp>
    </p:spTree>
    <p:extLst>
      <p:ext uri="{BB962C8B-B14F-4D97-AF65-F5344CB8AC3E}">
        <p14:creationId xmlns:p14="http://schemas.microsoft.com/office/powerpoint/2010/main" val="343762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514BECA-CE4D-48DC-B0AC-5592CF989FF9}" type="datetime1">
              <a:rPr lang="en-US" smtClean="0"/>
              <a:t>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F89D51-5EBA-4DBB-8D56-79727A3784A2}" type="slidenum">
              <a:rPr lang="en-US" smtClean="0"/>
              <a:t>‹#›</a:t>
            </a:fld>
            <a:endParaRPr lang="en-US"/>
          </a:p>
        </p:txBody>
      </p:sp>
    </p:spTree>
    <p:extLst>
      <p:ext uri="{BB962C8B-B14F-4D97-AF65-F5344CB8AC3E}">
        <p14:creationId xmlns:p14="http://schemas.microsoft.com/office/powerpoint/2010/main" val="48695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158D1A-34F6-4C66-B890-D7334AD98C56}"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62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E45703-B51C-4837-B45F-5CCA16692F45}" type="datetime1">
              <a:rPr lang="en-US" smtClean="0">
                <a:solidFill>
                  <a:prstClr val="black">
                    <a:tint val="75000"/>
                  </a:prstClr>
                </a:solidFill>
              </a:rPr>
              <a:t>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F89D51-5EBA-4DBB-8D56-79727A3784A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51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348" t="3435" r="4348" b="51552"/>
          <a:stretch/>
        </p:blipFill>
        <p:spPr>
          <a:xfrm>
            <a:off x="2640724" y="133350"/>
            <a:ext cx="3862552" cy="2667000"/>
          </a:xfrm>
          <a:prstGeom prst="rect">
            <a:avLst/>
          </a:prstGeom>
        </p:spPr>
      </p:pic>
      <p:sp>
        <p:nvSpPr>
          <p:cNvPr id="7" name="TextBox 6"/>
          <p:cNvSpPr txBox="1"/>
          <p:nvPr/>
        </p:nvSpPr>
        <p:spPr>
          <a:xfrm>
            <a:off x="2247900" y="2724150"/>
            <a:ext cx="4648200" cy="1077218"/>
          </a:xfrm>
          <a:prstGeom prst="rect">
            <a:avLst/>
          </a:prstGeom>
          <a:noFill/>
        </p:spPr>
        <p:txBody>
          <a:bodyPr wrap="square" rtlCol="0">
            <a:spAutoFit/>
          </a:bodyPr>
          <a:lstStyle/>
          <a:p>
            <a:pPr algn="ctr"/>
            <a:r>
              <a:rPr lang="en-US" sz="1600" b="1" dirty="0" smtClean="0">
                <a:latin typeface="Georgia" panose="02040502050405020303" pitchFamily="18" charset="0"/>
              </a:rPr>
              <a:t>Open Meetings/Records</a:t>
            </a:r>
          </a:p>
          <a:p>
            <a:pPr algn="ctr"/>
            <a:r>
              <a:rPr lang="en-US" sz="1600" b="1" dirty="0" smtClean="0">
                <a:latin typeface="Georgia" panose="02040502050405020303" pitchFamily="18" charset="0"/>
              </a:rPr>
              <a:t>Rickey J. Knighton II</a:t>
            </a:r>
          </a:p>
          <a:p>
            <a:pPr algn="ctr"/>
            <a:r>
              <a:rPr lang="en-US" sz="1600" b="1" dirty="0" smtClean="0">
                <a:latin typeface="Georgia" panose="02040502050405020303" pitchFamily="18" charset="0"/>
              </a:rPr>
              <a:t>Assistant City Attorney III</a:t>
            </a:r>
          </a:p>
          <a:p>
            <a:pPr algn="ctr"/>
            <a:r>
              <a:rPr lang="en-US" sz="1600" b="1" dirty="0" smtClean="0">
                <a:latin typeface="Georgia" panose="02040502050405020303" pitchFamily="18" charset="0"/>
              </a:rPr>
              <a:t>City of Norman, Oklahoma</a:t>
            </a:r>
            <a:endParaRPr lang="en-US" sz="1600" b="1" dirty="0">
              <a:latin typeface="Georgia" panose="02040502050405020303" pitchFamily="18" charset="0"/>
            </a:endParaRPr>
          </a:p>
        </p:txBody>
      </p:sp>
    </p:spTree>
    <p:extLst>
      <p:ext uri="{BB962C8B-B14F-4D97-AF65-F5344CB8AC3E}">
        <p14:creationId xmlns:p14="http://schemas.microsoft.com/office/powerpoint/2010/main" val="72890396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6350"/>
            <a:ext cx="7772400" cy="1102519"/>
          </a:xfrm>
        </p:spPr>
        <p:txBody>
          <a:bodyPr/>
          <a:lstStyle/>
          <a:p>
            <a:r>
              <a:rPr lang="en-US" b="1" dirty="0" smtClean="0">
                <a:latin typeface="Georgia" panose="02040502050405020303" pitchFamily="18" charset="0"/>
              </a:rPr>
              <a:t>QUESTIONS?</a:t>
            </a:r>
            <a:endParaRPr lang="en-US" b="1" dirty="0">
              <a:latin typeface="Georgia" panose="02040502050405020303" pitchFamily="18" charset="0"/>
            </a:endParaRPr>
          </a:p>
        </p:txBody>
      </p:sp>
    </p:spTree>
    <p:extLst>
      <p:ext uri="{BB962C8B-B14F-4D97-AF65-F5344CB8AC3E}">
        <p14:creationId xmlns:p14="http://schemas.microsoft.com/office/powerpoint/2010/main" val="26566687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76200" y="1675410"/>
            <a:ext cx="8915400" cy="1138773"/>
          </a:xfrm>
          <a:prstGeom prst="rect">
            <a:avLst/>
          </a:prstGeom>
        </p:spPr>
        <p:txBody>
          <a:bodyPr wrap="square">
            <a:spAutoFit/>
          </a:bodyPr>
          <a:lstStyle/>
          <a:p>
            <a:pPr algn="ctr"/>
            <a:r>
              <a:rPr lang="en-US" sz="2400" b="1" dirty="0">
                <a:latin typeface="Georgia" panose="02040502050405020303" pitchFamily="18" charset="0"/>
              </a:rPr>
              <a:t>Oklahoma Open Meeting </a:t>
            </a:r>
            <a:r>
              <a:rPr lang="en-US" sz="2400" b="1" dirty="0" smtClean="0">
                <a:latin typeface="Georgia" panose="02040502050405020303" pitchFamily="18" charset="0"/>
              </a:rPr>
              <a:t>Act </a:t>
            </a:r>
          </a:p>
          <a:p>
            <a:pPr algn="ctr"/>
            <a:r>
              <a:rPr lang="en-US" sz="2400" b="1" dirty="0" smtClean="0">
                <a:latin typeface="Georgia" panose="02040502050405020303" pitchFamily="18" charset="0"/>
              </a:rPr>
              <a:t>25 </a:t>
            </a:r>
            <a:r>
              <a:rPr lang="en-US" sz="2400" b="1" dirty="0" err="1">
                <a:latin typeface="Georgia" panose="02040502050405020303" pitchFamily="18" charset="0"/>
              </a:rPr>
              <a:t>O.S</a:t>
            </a:r>
            <a:r>
              <a:rPr lang="en-US" sz="2400" b="1" dirty="0">
                <a:latin typeface="Georgia" panose="02040502050405020303" pitchFamily="18" charset="0"/>
              </a:rPr>
              <a:t>. §§ 301 through 314</a:t>
            </a:r>
          </a:p>
          <a:p>
            <a:pPr marL="457200" algn="just"/>
            <a:endParaRPr lang="en-US" sz="2000" dirty="0" smtClean="0">
              <a:latin typeface="Georgia" panose="02040502050405020303" pitchFamily="18" charset="0"/>
            </a:endParaRPr>
          </a:p>
        </p:txBody>
      </p:sp>
      <p:sp>
        <p:nvSpPr>
          <p:cNvPr id="2" name="Slide Number Placeholder 1"/>
          <p:cNvSpPr>
            <a:spLocks noGrp="1"/>
          </p:cNvSpPr>
          <p:nvPr>
            <p:ph type="sldNum" sz="quarter" idx="12"/>
          </p:nvPr>
        </p:nvSpPr>
        <p:spPr/>
        <p:txBody>
          <a:bodyPr/>
          <a:lstStyle/>
          <a:p>
            <a:fld id="{80F89D51-5EBA-4DBB-8D56-79727A3784A2}" type="slidenum">
              <a:rPr lang="en-US" smtClean="0"/>
              <a:t>11</a:t>
            </a:fld>
            <a:endParaRPr lang="en-US"/>
          </a:p>
        </p:txBody>
      </p:sp>
      <p:pic>
        <p:nvPicPr>
          <p:cNvPr id="3" name="Picture 2"/>
          <p:cNvPicPr>
            <a:picLocks noChangeAspect="1"/>
          </p:cNvPicPr>
          <p:nvPr/>
        </p:nvPicPr>
        <p:blipFill>
          <a:blip r:embed="rId3"/>
          <a:stretch>
            <a:fillRect/>
          </a:stretch>
        </p:blipFill>
        <p:spPr>
          <a:xfrm>
            <a:off x="2389687" y="2651970"/>
            <a:ext cx="4351926" cy="2277506"/>
          </a:xfrm>
          <a:prstGeom prst="rect">
            <a:avLst/>
          </a:prstGeom>
        </p:spPr>
      </p:pic>
    </p:spTree>
    <p:extLst>
      <p:ext uri="{BB962C8B-B14F-4D97-AF65-F5344CB8AC3E}">
        <p14:creationId xmlns:p14="http://schemas.microsoft.com/office/powerpoint/2010/main" val="159002554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89D51-5EBA-4DBB-8D56-79727A3784A2}" type="slidenum">
              <a:rPr lang="en-US" smtClean="0">
                <a:solidFill>
                  <a:prstClr val="black">
                    <a:tint val="75000"/>
                  </a:prstClr>
                </a:solidFill>
              </a:rPr>
              <a:pPr/>
              <a:t>12</a:t>
            </a:fld>
            <a:endParaRPr lang="en-US">
              <a:solidFill>
                <a:prstClr val="black">
                  <a:tint val="75000"/>
                </a:prstClr>
              </a:solidFill>
            </a:endParaRPr>
          </a:p>
        </p:txBody>
      </p:sp>
      <p:grpSp>
        <p:nvGrpSpPr>
          <p:cNvPr id="7" name="Group 6"/>
          <p:cNvGrpSpPr/>
          <p:nvPr/>
        </p:nvGrpSpPr>
        <p:grpSpPr>
          <a:xfrm>
            <a:off x="457200" y="133350"/>
            <a:ext cx="8229600" cy="381000"/>
            <a:chOff x="457200" y="133350"/>
            <a:chExt cx="8229600" cy="381000"/>
          </a:xfrm>
        </p:grpSpPr>
        <p:sp>
          <p:nvSpPr>
            <p:cNvPr id="8" name="TextBox 7"/>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10" name="TextBox 9"/>
          <p:cNvSpPr txBox="1"/>
          <p:nvPr/>
        </p:nvSpPr>
        <p:spPr>
          <a:xfrm>
            <a:off x="446049" y="742950"/>
            <a:ext cx="8240751" cy="4016484"/>
          </a:xfrm>
          <a:prstGeom prst="rect">
            <a:avLst/>
          </a:prstGeom>
          <a:noFill/>
        </p:spPr>
        <p:txBody>
          <a:bodyPr wrap="square" rtlCol="0">
            <a:spAutoFit/>
          </a:bodyPr>
          <a:lstStyle/>
          <a:p>
            <a:pPr indent="457200" algn="just"/>
            <a:r>
              <a:rPr lang="en-US" sz="1700" dirty="0" smtClean="0">
                <a:latin typeface="Georgia" panose="02040502050405020303" pitchFamily="18" charset="0"/>
              </a:rPr>
              <a:t>Dear Director of Human Resources:</a:t>
            </a:r>
          </a:p>
          <a:p>
            <a:pPr algn="just"/>
            <a:endParaRPr lang="en-US" sz="1700" dirty="0">
              <a:latin typeface="Georgia" panose="02040502050405020303" pitchFamily="18" charset="0"/>
            </a:endParaRPr>
          </a:p>
          <a:p>
            <a:pPr indent="457200" algn="just"/>
            <a:r>
              <a:rPr lang="en-US" sz="1700" dirty="0" smtClean="0">
                <a:latin typeface="Georgia" panose="02040502050405020303" pitchFamily="18" charset="0"/>
              </a:rPr>
              <a:t>As you are surly awarded, the City’s Council amended </a:t>
            </a:r>
            <a:r>
              <a:rPr lang="en-US" sz="1700" dirty="0" smtClean="0">
                <a:latin typeface="Georgia" panose="02040502050405020303" pitchFamily="18" charset="0"/>
              </a:rPr>
              <a:t>the city manager’s proposed </a:t>
            </a:r>
            <a:r>
              <a:rPr lang="en-US" sz="1700" dirty="0" smtClean="0">
                <a:latin typeface="Georgia" panose="02040502050405020303" pitchFamily="18" charset="0"/>
              </a:rPr>
              <a:t>budget at the last meeting.  The practical effect of the amendment is the eliminated </a:t>
            </a:r>
            <a:r>
              <a:rPr lang="en-US" sz="1700" dirty="0" smtClean="0">
                <a:latin typeface="Georgia" panose="02040502050405020303" pitchFamily="18" charset="0"/>
              </a:rPr>
              <a:t>nine (9) </a:t>
            </a:r>
            <a:r>
              <a:rPr lang="en-US" sz="1700" dirty="0" smtClean="0">
                <a:latin typeface="Georgia" panose="02040502050405020303" pitchFamily="18" charset="0"/>
              </a:rPr>
              <a:t>police </a:t>
            </a:r>
            <a:r>
              <a:rPr lang="en-US" sz="1700" dirty="0" smtClean="0">
                <a:latin typeface="Georgia" panose="02040502050405020303" pitchFamily="18" charset="0"/>
              </a:rPr>
              <a:t>department </a:t>
            </a:r>
            <a:r>
              <a:rPr lang="en-US" sz="1700" dirty="0" smtClean="0">
                <a:latin typeface="Georgia" panose="02040502050405020303" pitchFamily="18" charset="0"/>
              </a:rPr>
              <a:t>position.  While these positions are not currently filled, rising crime rates in our community warrant the addition, not elimination, of police officers.</a:t>
            </a:r>
            <a:endParaRPr lang="en-US" sz="1700" dirty="0" smtClean="0">
              <a:latin typeface="Georgia" panose="02040502050405020303" pitchFamily="18" charset="0"/>
            </a:endParaRPr>
          </a:p>
          <a:p>
            <a:pPr algn="just"/>
            <a:endParaRPr lang="en-US" sz="1700" dirty="0">
              <a:latin typeface="Georgia" panose="02040502050405020303" pitchFamily="18" charset="0"/>
            </a:endParaRPr>
          </a:p>
          <a:p>
            <a:pPr indent="457200" algn="just"/>
            <a:r>
              <a:rPr lang="en-US" sz="1700" dirty="0" smtClean="0">
                <a:latin typeface="Georgia" panose="02040502050405020303" pitchFamily="18" charset="0"/>
              </a:rPr>
              <a:t>After speaking with my attorney, I have determined that the most appropriate way to reverse the harm Council had done is to enforce my right to notice of collective bargaining sessions with the FOP and to attend all bargaining sessions.  Please advise where notices of public meetings are posted and where negotiations sessions are held.</a:t>
            </a:r>
          </a:p>
          <a:p>
            <a:pPr indent="457200" algn="just"/>
            <a:endParaRPr lang="en-US" sz="1700" dirty="0" smtClean="0">
              <a:latin typeface="Georgia" panose="02040502050405020303" pitchFamily="18" charset="0"/>
            </a:endParaRPr>
          </a:p>
          <a:p>
            <a:pPr indent="457200" algn="just"/>
            <a:r>
              <a:rPr lang="en-US" sz="1700" dirty="0" smtClean="0">
                <a:latin typeface="Georgia" panose="02040502050405020303" pitchFamily="18" charset="0"/>
              </a:rPr>
              <a:t>Concerned Citizen</a:t>
            </a:r>
          </a:p>
        </p:txBody>
      </p:sp>
    </p:spTree>
    <p:extLst>
      <p:ext uri="{BB962C8B-B14F-4D97-AF65-F5344CB8AC3E}">
        <p14:creationId xmlns:p14="http://schemas.microsoft.com/office/powerpoint/2010/main" val="348721821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89D51-5EBA-4DBB-8D56-79727A3784A2}" type="slidenum">
              <a:rPr lang="en-US" smtClean="0">
                <a:solidFill>
                  <a:prstClr val="black">
                    <a:tint val="75000"/>
                  </a:prstClr>
                </a:solidFill>
              </a:rPr>
              <a:pPr/>
              <a:t>13</a:t>
            </a:fld>
            <a:endParaRPr lang="en-US" dirty="0">
              <a:solidFill>
                <a:prstClr val="black">
                  <a:tint val="75000"/>
                </a:prstClr>
              </a:solidFill>
            </a:endParaRPr>
          </a:p>
        </p:txBody>
      </p:sp>
      <p:grpSp>
        <p:nvGrpSpPr>
          <p:cNvPr id="7" name="Group 6"/>
          <p:cNvGrpSpPr/>
          <p:nvPr/>
        </p:nvGrpSpPr>
        <p:grpSpPr>
          <a:xfrm>
            <a:off x="457200" y="133350"/>
            <a:ext cx="8229600" cy="381000"/>
            <a:chOff x="457200" y="133350"/>
            <a:chExt cx="8229600" cy="381000"/>
          </a:xfrm>
        </p:grpSpPr>
        <p:sp>
          <p:nvSpPr>
            <p:cNvPr id="8" name="TextBox 7"/>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10" name="TextBox 9"/>
          <p:cNvSpPr txBox="1"/>
          <p:nvPr/>
        </p:nvSpPr>
        <p:spPr>
          <a:xfrm>
            <a:off x="446049" y="691375"/>
            <a:ext cx="8240751" cy="3816429"/>
          </a:xfrm>
          <a:prstGeom prst="rect">
            <a:avLst/>
          </a:prstGeom>
          <a:noFill/>
        </p:spPr>
        <p:txBody>
          <a:bodyPr wrap="square" rtlCol="0">
            <a:spAutoFit/>
          </a:bodyPr>
          <a:lstStyle/>
          <a:p>
            <a:pPr algn="ctr"/>
            <a:r>
              <a:rPr lang="en-US" b="1" dirty="0" smtClean="0">
                <a:latin typeface="Georgia" panose="02040502050405020303" pitchFamily="18" charset="0"/>
              </a:rPr>
              <a:t>25 </a:t>
            </a:r>
            <a:r>
              <a:rPr lang="en-US" b="1" dirty="0" err="1" smtClean="0">
                <a:latin typeface="Georgia" panose="02040502050405020303" pitchFamily="18" charset="0"/>
              </a:rPr>
              <a:t>O.S</a:t>
            </a:r>
            <a:r>
              <a:rPr lang="en-US" b="1" dirty="0" smtClean="0">
                <a:latin typeface="Georgia" panose="02040502050405020303" pitchFamily="18" charset="0"/>
              </a:rPr>
              <a:t>. § 303</a:t>
            </a:r>
          </a:p>
          <a:p>
            <a:pPr algn="just"/>
            <a:endParaRPr lang="en-US" dirty="0">
              <a:latin typeface="Georgia" panose="02040502050405020303" pitchFamily="18" charset="0"/>
            </a:endParaRPr>
          </a:p>
          <a:p>
            <a:pPr algn="just"/>
            <a:r>
              <a:rPr lang="en-US" sz="1700" dirty="0" smtClean="0">
                <a:latin typeface="Georgia" panose="02040502050405020303" pitchFamily="18" charset="0"/>
              </a:rPr>
              <a:t>All </a:t>
            </a:r>
            <a:r>
              <a:rPr lang="en-US" sz="1700" dirty="0">
                <a:latin typeface="Georgia" panose="02040502050405020303" pitchFamily="18" charset="0"/>
              </a:rPr>
              <a:t>meetings of public bodies, as defined </a:t>
            </a:r>
            <a:r>
              <a:rPr lang="en-US" sz="1700" dirty="0" smtClean="0">
                <a:latin typeface="Georgia" panose="02040502050405020303" pitchFamily="18" charset="0"/>
              </a:rPr>
              <a:t>hereinafter</a:t>
            </a:r>
            <a:r>
              <a:rPr lang="en-US" sz="1700" dirty="0">
                <a:latin typeface="Georgia" panose="02040502050405020303" pitchFamily="18" charset="0"/>
              </a:rPr>
              <a:t>, shall be held at specified times and places which are convenient to the public and shall be open to the public, except as hereinafter specifically provided. All meetings of such public bodies, except for executive sessions of the State Banking Board and Oklahoma Savings and Loan Board, shall be preceded by advance public notice specifying the time and place of each such meeting to be convened as well as the subject matter or matters to be considered at such meeting, as hereinafter provided</a:t>
            </a:r>
            <a:r>
              <a:rPr lang="en-US" sz="1700" dirty="0" smtClean="0">
                <a:latin typeface="Georgia" panose="02040502050405020303" pitchFamily="18" charset="0"/>
              </a:rPr>
              <a:t>.</a:t>
            </a:r>
          </a:p>
          <a:p>
            <a:pPr algn="just"/>
            <a:endParaRPr lang="en-US" dirty="0">
              <a:latin typeface="Georgia" panose="02040502050405020303" pitchFamily="18" charset="0"/>
            </a:endParaRPr>
          </a:p>
          <a:p>
            <a:pPr algn="ctr"/>
            <a:r>
              <a:rPr lang="en-US" b="1" dirty="0" smtClean="0">
                <a:latin typeface="Georgia" panose="02040502050405020303" pitchFamily="18" charset="0"/>
              </a:rPr>
              <a:t>25 </a:t>
            </a:r>
            <a:r>
              <a:rPr lang="en-US" b="1" dirty="0" err="1" smtClean="0">
                <a:latin typeface="Georgia" panose="02040502050405020303" pitchFamily="18" charset="0"/>
              </a:rPr>
              <a:t>O.S</a:t>
            </a:r>
            <a:r>
              <a:rPr lang="en-US" b="1" dirty="0" smtClean="0">
                <a:latin typeface="Georgia" panose="02040502050405020303" pitchFamily="18" charset="0"/>
              </a:rPr>
              <a:t>. § 304</a:t>
            </a:r>
          </a:p>
          <a:p>
            <a:pPr algn="ctr"/>
            <a:endParaRPr lang="en-US" sz="1700" b="1" dirty="0">
              <a:latin typeface="Georgia" panose="02040502050405020303" pitchFamily="18" charset="0"/>
            </a:endParaRPr>
          </a:p>
          <a:p>
            <a:pPr algn="just"/>
            <a:r>
              <a:rPr lang="en-US" sz="1700" dirty="0">
                <a:latin typeface="Georgia" panose="02040502050405020303" pitchFamily="18" charset="0"/>
              </a:rPr>
              <a:t>As used in the Oklahoma Open Meeting Act</a:t>
            </a:r>
            <a:r>
              <a:rPr lang="en-US" sz="1700" dirty="0" smtClean="0">
                <a:latin typeface="Georgia" panose="02040502050405020303" pitchFamily="18" charset="0"/>
              </a:rPr>
              <a:t>:  1</a:t>
            </a:r>
            <a:r>
              <a:rPr lang="en-US" sz="1700" dirty="0">
                <a:latin typeface="Georgia" panose="02040502050405020303" pitchFamily="18" charset="0"/>
              </a:rPr>
              <a:t>.  “Public body” </a:t>
            </a:r>
            <a:r>
              <a:rPr lang="en-US" sz="1700" dirty="0" smtClean="0">
                <a:latin typeface="Georgia" panose="02040502050405020303" pitchFamily="18" charset="0"/>
              </a:rPr>
              <a:t>means … </a:t>
            </a:r>
            <a:r>
              <a:rPr lang="en-US" sz="1700" dirty="0" smtClean="0">
                <a:latin typeface="Georgia" panose="02040502050405020303" pitchFamily="18" charset="0"/>
              </a:rPr>
              <a:t>“any </a:t>
            </a:r>
            <a:r>
              <a:rPr lang="en-US" sz="1700" dirty="0" smtClean="0">
                <a:latin typeface="Georgia" panose="02040502050405020303" pitchFamily="18" charset="0"/>
              </a:rPr>
              <a:t>committee … task </a:t>
            </a:r>
            <a:r>
              <a:rPr lang="en-US" sz="1700" dirty="0">
                <a:latin typeface="Georgia" panose="02040502050405020303" pitchFamily="18" charset="0"/>
              </a:rPr>
              <a:t>forces or study </a:t>
            </a:r>
            <a:r>
              <a:rPr lang="en-US" sz="1700" dirty="0" smtClean="0">
                <a:latin typeface="Georgia" panose="02040502050405020303" pitchFamily="18" charset="0"/>
              </a:rPr>
              <a:t>groups….”</a:t>
            </a:r>
            <a:endParaRPr lang="en-US" b="1" dirty="0">
              <a:latin typeface="Georgia" panose="02040502050405020303" pitchFamily="18" charset="0"/>
            </a:endParaRPr>
          </a:p>
        </p:txBody>
      </p:sp>
    </p:spTree>
    <p:extLst>
      <p:ext uri="{BB962C8B-B14F-4D97-AF65-F5344CB8AC3E}">
        <p14:creationId xmlns:p14="http://schemas.microsoft.com/office/powerpoint/2010/main" val="222682039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89D51-5EBA-4DBB-8D56-79727A3784A2}" type="slidenum">
              <a:rPr lang="en-US" smtClean="0">
                <a:solidFill>
                  <a:prstClr val="black">
                    <a:tint val="75000"/>
                  </a:prstClr>
                </a:solidFill>
              </a:rPr>
              <a:pPr/>
              <a:t>14</a:t>
            </a:fld>
            <a:endParaRPr lang="en-US">
              <a:solidFill>
                <a:prstClr val="black">
                  <a:tint val="75000"/>
                </a:prstClr>
              </a:solidFill>
            </a:endParaRPr>
          </a:p>
        </p:txBody>
      </p:sp>
      <p:grpSp>
        <p:nvGrpSpPr>
          <p:cNvPr id="7" name="Group 6"/>
          <p:cNvGrpSpPr/>
          <p:nvPr/>
        </p:nvGrpSpPr>
        <p:grpSpPr>
          <a:xfrm>
            <a:off x="457200" y="133350"/>
            <a:ext cx="8229600" cy="381000"/>
            <a:chOff x="457200" y="133350"/>
            <a:chExt cx="8229600" cy="381000"/>
          </a:xfrm>
        </p:grpSpPr>
        <p:sp>
          <p:nvSpPr>
            <p:cNvPr id="8" name="TextBox 7"/>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10" name="TextBox 9"/>
          <p:cNvSpPr txBox="1"/>
          <p:nvPr/>
        </p:nvSpPr>
        <p:spPr>
          <a:xfrm>
            <a:off x="446049" y="685025"/>
            <a:ext cx="8240751" cy="369332"/>
          </a:xfrm>
          <a:prstGeom prst="rect">
            <a:avLst/>
          </a:prstGeom>
          <a:noFill/>
        </p:spPr>
        <p:txBody>
          <a:bodyPr wrap="square" rtlCol="0">
            <a:spAutoFit/>
          </a:bodyPr>
          <a:lstStyle/>
          <a:p>
            <a:pPr algn="ctr"/>
            <a:r>
              <a:rPr lang="en-US" i="1" dirty="0" smtClean="0">
                <a:latin typeface="Georgia" panose="02040502050405020303" pitchFamily="18" charset="0"/>
              </a:rPr>
              <a:t>Int’l </a:t>
            </a:r>
            <a:r>
              <a:rPr lang="en-US" i="1" dirty="0" err="1" smtClean="0">
                <a:latin typeface="Georgia" panose="02040502050405020303" pitchFamily="18" charset="0"/>
              </a:rPr>
              <a:t>Ass’n</a:t>
            </a:r>
            <a:r>
              <a:rPr lang="en-US" i="1" dirty="0" smtClean="0">
                <a:latin typeface="Georgia" panose="02040502050405020303" pitchFamily="18" charset="0"/>
              </a:rPr>
              <a:t> </a:t>
            </a:r>
            <a:r>
              <a:rPr lang="en-US" i="1" dirty="0">
                <a:latin typeface="Georgia" panose="02040502050405020303" pitchFamily="18" charset="0"/>
              </a:rPr>
              <a:t>of Firefighters, Local 2479 v. Thorpe</a:t>
            </a:r>
            <a:r>
              <a:rPr lang="en-US" dirty="0">
                <a:latin typeface="Georgia" panose="02040502050405020303" pitchFamily="18" charset="0"/>
              </a:rPr>
              <a:t>, 1981 OK 95, </a:t>
            </a:r>
            <a:r>
              <a:rPr lang="en-US" dirty="0" smtClean="0">
                <a:latin typeface="Georgia" panose="02040502050405020303" pitchFamily="18" charset="0"/>
              </a:rPr>
              <a:t>632 </a:t>
            </a:r>
            <a:r>
              <a:rPr lang="en-US" dirty="0">
                <a:latin typeface="Georgia" panose="02040502050405020303" pitchFamily="18" charset="0"/>
              </a:rPr>
              <a:t>P.2d </a:t>
            </a:r>
            <a:r>
              <a:rPr lang="en-US" dirty="0" smtClean="0">
                <a:latin typeface="Georgia" panose="02040502050405020303" pitchFamily="18" charset="0"/>
              </a:rPr>
              <a:t>408</a:t>
            </a:r>
            <a:endParaRPr lang="en-US" dirty="0">
              <a:latin typeface="Georgia" panose="02040502050405020303" pitchFamily="18" charset="0"/>
            </a:endParaRPr>
          </a:p>
        </p:txBody>
      </p:sp>
      <p:sp>
        <p:nvSpPr>
          <p:cNvPr id="2" name="Rectangle 1"/>
          <p:cNvSpPr/>
          <p:nvPr/>
        </p:nvSpPr>
        <p:spPr>
          <a:xfrm>
            <a:off x="457200" y="1142990"/>
            <a:ext cx="8229600" cy="3231654"/>
          </a:xfrm>
          <a:prstGeom prst="rect">
            <a:avLst/>
          </a:prstGeom>
        </p:spPr>
        <p:txBody>
          <a:bodyPr wrap="square">
            <a:spAutoFit/>
          </a:bodyPr>
          <a:lstStyle/>
          <a:p>
            <a:pPr algn="just"/>
            <a:r>
              <a:rPr lang="en-US" sz="1700" dirty="0" smtClean="0">
                <a:latin typeface="Georgia" panose="02040502050405020303" pitchFamily="18" charset="0"/>
              </a:rPr>
              <a:t>“We hold </a:t>
            </a:r>
            <a:r>
              <a:rPr lang="en-US" sz="1700" dirty="0">
                <a:latin typeface="Georgia" panose="02040502050405020303" pitchFamily="18" charset="0"/>
              </a:rPr>
              <a:t>that the City Manager and the Bargaining Agent negotiating together are clearly included as a committee, task force or study </a:t>
            </a:r>
            <a:r>
              <a:rPr lang="en-US" sz="1700" dirty="0" smtClean="0">
                <a:latin typeface="Georgia" panose="02040502050405020303" pitchFamily="18" charset="0"/>
              </a:rPr>
              <a:t>group.”</a:t>
            </a:r>
          </a:p>
          <a:p>
            <a:pPr algn="just"/>
            <a:endParaRPr lang="en-US" sz="1700" dirty="0">
              <a:latin typeface="Georgia" panose="02040502050405020303" pitchFamily="18" charset="0"/>
            </a:endParaRPr>
          </a:p>
          <a:p>
            <a:pPr algn="ctr"/>
            <a:r>
              <a:rPr lang="en-US" sz="1700" dirty="0" smtClean="0">
                <a:latin typeface="Georgia" panose="02040502050405020303" pitchFamily="18" charset="0"/>
              </a:rPr>
              <a:t>*     *     *</a:t>
            </a:r>
          </a:p>
          <a:p>
            <a:pPr algn="just"/>
            <a:endParaRPr lang="en-US" sz="1700" dirty="0">
              <a:latin typeface="Georgia" panose="02040502050405020303" pitchFamily="18" charset="0"/>
            </a:endParaRPr>
          </a:p>
          <a:p>
            <a:pPr algn="just"/>
            <a:r>
              <a:rPr lang="en-US" sz="1700" dirty="0" smtClean="0">
                <a:latin typeface="Georgia" panose="02040502050405020303" pitchFamily="18" charset="0"/>
              </a:rPr>
              <a:t>“We </a:t>
            </a:r>
            <a:r>
              <a:rPr lang="en-US" sz="1700" dirty="0">
                <a:latin typeface="Georgia" panose="02040502050405020303" pitchFamily="18" charset="0"/>
              </a:rPr>
              <a:t>hold open meetings are mandated when the city commission considers and approves individual contract items as well as the contract as a package and, if the city manager has authority to bind the city commission on any issue, that portion of the contract negotiations must also be open to the public.  Otherwise the city manager is not required to conduct public negotiations, for in the absence of meaningful decision-making authority the negotiations do not fall under the requirements of the Open Meeting Laws</a:t>
            </a:r>
            <a:r>
              <a:rPr lang="en-US" sz="1700" dirty="0" smtClean="0">
                <a:latin typeface="Georgia" panose="02040502050405020303" pitchFamily="18" charset="0"/>
              </a:rPr>
              <a:t>.”</a:t>
            </a:r>
          </a:p>
        </p:txBody>
      </p:sp>
    </p:spTree>
    <p:extLst>
      <p:ext uri="{BB962C8B-B14F-4D97-AF65-F5344CB8AC3E}">
        <p14:creationId xmlns:p14="http://schemas.microsoft.com/office/powerpoint/2010/main" val="60027585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F89D51-5EBA-4DBB-8D56-79727A3784A2}" type="slidenum">
              <a:rPr lang="en-US" smtClean="0">
                <a:solidFill>
                  <a:prstClr val="black">
                    <a:tint val="75000"/>
                  </a:prstClr>
                </a:solidFill>
              </a:rPr>
              <a:pPr/>
              <a:t>15</a:t>
            </a:fld>
            <a:endParaRPr lang="en-US">
              <a:solidFill>
                <a:prstClr val="black">
                  <a:tint val="75000"/>
                </a:prstClr>
              </a:solidFill>
            </a:endParaRPr>
          </a:p>
        </p:txBody>
      </p:sp>
      <p:grpSp>
        <p:nvGrpSpPr>
          <p:cNvPr id="7" name="Group 6"/>
          <p:cNvGrpSpPr/>
          <p:nvPr/>
        </p:nvGrpSpPr>
        <p:grpSpPr>
          <a:xfrm>
            <a:off x="457200" y="133350"/>
            <a:ext cx="8229600" cy="381000"/>
            <a:chOff x="457200" y="133350"/>
            <a:chExt cx="8229600" cy="381000"/>
          </a:xfrm>
        </p:grpSpPr>
        <p:sp>
          <p:nvSpPr>
            <p:cNvPr id="8" name="TextBox 7"/>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11" name="TextBox 10"/>
          <p:cNvSpPr txBox="1"/>
          <p:nvPr/>
        </p:nvSpPr>
        <p:spPr>
          <a:xfrm>
            <a:off x="456440" y="677227"/>
            <a:ext cx="8240751" cy="3493264"/>
          </a:xfrm>
          <a:prstGeom prst="rect">
            <a:avLst/>
          </a:prstGeom>
          <a:noFill/>
        </p:spPr>
        <p:txBody>
          <a:bodyPr wrap="square" rtlCol="0">
            <a:spAutoFit/>
          </a:bodyPr>
          <a:lstStyle/>
          <a:p>
            <a:pPr marL="457200" indent="-457200" algn="just">
              <a:buFont typeface="Arial" panose="020B0604020202020204" pitchFamily="34" charset="0"/>
              <a:buChar char="•"/>
            </a:pPr>
            <a:r>
              <a:rPr lang="en-US" sz="1700" dirty="0" smtClean="0">
                <a:latin typeface="Georgia" panose="02040502050405020303" pitchFamily="18" charset="0"/>
              </a:rPr>
              <a:t>Who has decision making authority for regarding collective bargaining agreements?</a:t>
            </a:r>
          </a:p>
          <a:p>
            <a:pPr algn="just"/>
            <a:endParaRPr lang="en-US" sz="1700" dirty="0">
              <a:latin typeface="Georgia" panose="02040502050405020303" pitchFamily="18" charset="0"/>
            </a:endParaRPr>
          </a:p>
          <a:p>
            <a:pPr marL="914400" indent="-457200" algn="just">
              <a:buFont typeface="Wingdings" panose="05000000000000000000" pitchFamily="2" charset="2"/>
              <a:buChar char="§"/>
            </a:pPr>
            <a:r>
              <a:rPr lang="en-US" sz="1700" dirty="0" smtClean="0">
                <a:latin typeface="Georgia" panose="02040502050405020303" pitchFamily="18" charset="0"/>
              </a:rPr>
              <a:t>Article III, § 6 of City of  Norman’s Charter - prohibits the City’s governing body from being involved in personnel decisions.</a:t>
            </a:r>
          </a:p>
          <a:p>
            <a:pPr marL="914400" indent="-457200" algn="just">
              <a:buFont typeface="Wingdings" panose="05000000000000000000" pitchFamily="2" charset="2"/>
              <a:buChar char="§"/>
            </a:pPr>
            <a:endParaRPr lang="en-US" sz="1700" dirty="0" smtClean="0">
              <a:latin typeface="Georgia" panose="02040502050405020303" pitchFamily="18" charset="0"/>
            </a:endParaRPr>
          </a:p>
          <a:p>
            <a:pPr marL="914400" indent="-457200" algn="just">
              <a:buFont typeface="Wingdings" panose="05000000000000000000" pitchFamily="2" charset="2"/>
              <a:buChar char="§"/>
            </a:pPr>
            <a:r>
              <a:rPr lang="en-US" sz="1700" dirty="0" smtClean="0">
                <a:latin typeface="Georgia" panose="02040502050405020303" pitchFamily="18" charset="0"/>
              </a:rPr>
              <a:t>City manager has authority regarding collective bargaining agreements if the monetary provisions are within the budget adopted by council</a:t>
            </a:r>
            <a:r>
              <a:rPr lang="en-US" sz="1700" dirty="0" smtClean="0">
                <a:latin typeface="Georgia" panose="02040502050405020303" pitchFamily="18" charset="0"/>
              </a:rPr>
              <a:t>.</a:t>
            </a:r>
            <a:endParaRPr lang="en-US" sz="1700" dirty="0" smtClean="0">
              <a:latin typeface="Georgia" panose="02040502050405020303" pitchFamily="18" charset="0"/>
            </a:endParaRPr>
          </a:p>
          <a:p>
            <a:pPr algn="just"/>
            <a:endParaRPr lang="en-US" sz="1700" dirty="0">
              <a:latin typeface="Georgia" panose="02040502050405020303" pitchFamily="18" charset="0"/>
            </a:endParaRPr>
          </a:p>
          <a:p>
            <a:pPr marL="457200" indent="-457200" algn="just">
              <a:buFont typeface="Arial" panose="020B0604020202020204" pitchFamily="34" charset="0"/>
              <a:buChar char="•"/>
            </a:pPr>
            <a:r>
              <a:rPr lang="en-US" sz="1700" dirty="0" smtClean="0">
                <a:latin typeface="Georgia" panose="02040502050405020303" pitchFamily="18" charset="0"/>
              </a:rPr>
              <a:t>City of Norman does not designate its city manager as chief negotiator</a:t>
            </a:r>
            <a:r>
              <a:rPr lang="en-US" sz="1700" dirty="0" smtClean="0">
                <a:latin typeface="Georgia" panose="02040502050405020303" pitchFamily="18" charset="0"/>
              </a:rPr>
              <a:t>.</a:t>
            </a:r>
          </a:p>
          <a:p>
            <a:pPr marL="457200" indent="-457200" algn="just">
              <a:buFont typeface="Arial" panose="020B0604020202020204" pitchFamily="34" charset="0"/>
              <a:buChar char="•"/>
            </a:pPr>
            <a:endParaRPr lang="en-US" sz="1700" dirty="0">
              <a:solidFill>
                <a:srgbClr val="0000FF"/>
              </a:solidFill>
              <a:latin typeface="Georgia" panose="02040502050405020303" pitchFamily="18" charset="0"/>
            </a:endParaRPr>
          </a:p>
          <a:p>
            <a:pPr marL="457200" indent="-457200" algn="just">
              <a:buFont typeface="Arial" panose="020B0604020202020204" pitchFamily="34" charset="0"/>
              <a:buChar char="•"/>
            </a:pPr>
            <a:r>
              <a:rPr lang="en-US" sz="1700" dirty="0" smtClean="0">
                <a:latin typeface="Georgia" panose="02040502050405020303" pitchFamily="18" charset="0"/>
              </a:rPr>
              <a:t>Under Thorpe, the bargaining sessions between the City and its labor unions are not required to be open to the public.</a:t>
            </a:r>
            <a:endParaRPr lang="en-US" sz="1700" dirty="0">
              <a:latin typeface="Georgia" panose="02040502050405020303" pitchFamily="18" charset="0"/>
            </a:endParaRPr>
          </a:p>
        </p:txBody>
      </p:sp>
    </p:spTree>
    <p:extLst>
      <p:ext uri="{BB962C8B-B14F-4D97-AF65-F5344CB8AC3E}">
        <p14:creationId xmlns:p14="http://schemas.microsoft.com/office/powerpoint/2010/main" val="11784785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6350"/>
            <a:ext cx="7772400" cy="1102519"/>
          </a:xfrm>
        </p:spPr>
        <p:txBody>
          <a:bodyPr/>
          <a:lstStyle/>
          <a:p>
            <a:r>
              <a:rPr lang="en-US" b="1" dirty="0" smtClean="0">
                <a:latin typeface="Georgia" panose="02040502050405020303" pitchFamily="18" charset="0"/>
              </a:rPr>
              <a:t>QUESTIONS?</a:t>
            </a:r>
            <a:endParaRPr lang="en-US" b="1" dirty="0">
              <a:latin typeface="Georgia" panose="02040502050405020303" pitchFamily="18" charset="0"/>
            </a:endParaRPr>
          </a:p>
        </p:txBody>
      </p:sp>
    </p:spTree>
    <p:extLst>
      <p:ext uri="{BB962C8B-B14F-4D97-AF65-F5344CB8AC3E}">
        <p14:creationId xmlns:p14="http://schemas.microsoft.com/office/powerpoint/2010/main" val="389176953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72569"/>
            <a:ext cx="8229600" cy="4524315"/>
          </a:xfrm>
          <a:prstGeom prst="rect">
            <a:avLst/>
          </a:prstGeom>
        </p:spPr>
        <p:txBody>
          <a:bodyPr wrap="square">
            <a:spAutoFit/>
          </a:bodyPr>
          <a:lstStyle/>
          <a:p>
            <a:pPr algn="ctr"/>
            <a:r>
              <a:rPr lang="en-US" b="1" dirty="0">
                <a:latin typeface="Georgia" panose="02040502050405020303" pitchFamily="18" charset="0"/>
              </a:rPr>
              <a:t>City manager under </a:t>
            </a:r>
            <a:r>
              <a:rPr lang="en-US" b="1" dirty="0" smtClean="0">
                <a:latin typeface="Georgia" panose="02040502050405020303" pitchFamily="18" charset="0"/>
              </a:rPr>
              <a:t>fire</a:t>
            </a:r>
          </a:p>
          <a:p>
            <a:pPr algn="ctr"/>
            <a:r>
              <a:rPr lang="en-US" sz="1400" dirty="0" smtClean="0">
                <a:latin typeface="Georgia" panose="02040502050405020303" pitchFamily="18" charset="0"/>
              </a:rPr>
              <a:t>Picayune Editorial Staff | City Picayune | July 21, 2024</a:t>
            </a:r>
          </a:p>
          <a:p>
            <a:pPr algn="ctr"/>
            <a:endParaRPr lang="en-US" sz="1400" dirty="0">
              <a:latin typeface="Georgia" panose="02040502050405020303" pitchFamily="18" charset="0"/>
            </a:endParaRPr>
          </a:p>
          <a:p>
            <a:pPr algn="just"/>
            <a:r>
              <a:rPr lang="en-US" sz="1400" dirty="0">
                <a:latin typeface="Georgia" panose="02040502050405020303" pitchFamily="18" charset="0"/>
              </a:rPr>
              <a:t>After serving as city manager for over a decade, </a:t>
            </a:r>
            <a:r>
              <a:rPr lang="en-US" sz="1400" dirty="0" smtClean="0">
                <a:latin typeface="Georgia" panose="02040502050405020303" pitchFamily="18" charset="0"/>
              </a:rPr>
              <a:t>City Manager’s </a:t>
            </a:r>
            <a:r>
              <a:rPr lang="en-US" sz="1400" dirty="0">
                <a:latin typeface="Georgia" panose="02040502050405020303" pitchFamily="18" charset="0"/>
              </a:rPr>
              <a:t>future in Norman is now in doubt</a:t>
            </a:r>
            <a:r>
              <a:rPr lang="en-US" sz="1400" dirty="0" smtClean="0">
                <a:latin typeface="Georgia" panose="02040502050405020303" pitchFamily="18" charset="0"/>
              </a:rPr>
              <a:t>.</a:t>
            </a:r>
          </a:p>
          <a:p>
            <a:pPr algn="just"/>
            <a:endParaRPr lang="en-US" sz="1100" dirty="0">
              <a:latin typeface="Georgia" panose="02040502050405020303" pitchFamily="18" charset="0"/>
            </a:endParaRPr>
          </a:p>
          <a:p>
            <a:pPr algn="just"/>
            <a:r>
              <a:rPr lang="en-US" sz="1400" dirty="0">
                <a:latin typeface="Georgia" panose="02040502050405020303" pitchFamily="18" charset="0"/>
              </a:rPr>
              <a:t>According to multiple city officials who spoke to The </a:t>
            </a:r>
            <a:r>
              <a:rPr lang="en-US" sz="1400" dirty="0" smtClean="0">
                <a:latin typeface="Georgia" panose="02040502050405020303" pitchFamily="18" charset="0"/>
              </a:rPr>
              <a:t>Picayune </a:t>
            </a:r>
            <a:r>
              <a:rPr lang="en-US" sz="1400" dirty="0">
                <a:latin typeface="Georgia" panose="02040502050405020303" pitchFamily="18" charset="0"/>
              </a:rPr>
              <a:t>on the condition of anonymity, the </a:t>
            </a:r>
            <a:r>
              <a:rPr lang="en-US" sz="1400" dirty="0" smtClean="0">
                <a:latin typeface="Georgia" panose="02040502050405020303" pitchFamily="18" charset="0"/>
              </a:rPr>
              <a:t>City’s Council </a:t>
            </a:r>
            <a:r>
              <a:rPr lang="en-US" sz="1400" dirty="0">
                <a:latin typeface="Georgia" panose="02040502050405020303" pitchFamily="18" charset="0"/>
              </a:rPr>
              <a:t>is considering terminating his contract</a:t>
            </a:r>
            <a:r>
              <a:rPr lang="en-US" sz="1400" dirty="0" smtClean="0">
                <a:latin typeface="Georgia" panose="02040502050405020303" pitchFamily="18" charset="0"/>
              </a:rPr>
              <a:t>.</a:t>
            </a:r>
          </a:p>
          <a:p>
            <a:pPr algn="just"/>
            <a:endParaRPr lang="en-US" sz="1100" dirty="0">
              <a:latin typeface="Georgia" panose="02040502050405020303" pitchFamily="18" charset="0"/>
            </a:endParaRPr>
          </a:p>
          <a:p>
            <a:pPr algn="just"/>
            <a:r>
              <a:rPr lang="en-US" sz="1400" dirty="0">
                <a:latin typeface="Georgia" panose="02040502050405020303" pitchFamily="18" charset="0"/>
              </a:rPr>
              <a:t>According to one </a:t>
            </a:r>
            <a:r>
              <a:rPr lang="en-US" sz="1400" dirty="0" smtClean="0">
                <a:latin typeface="Georgia" panose="02040502050405020303" pitchFamily="18" charset="0"/>
              </a:rPr>
              <a:t>city </a:t>
            </a:r>
            <a:r>
              <a:rPr lang="en-US" sz="1400" dirty="0">
                <a:latin typeface="Georgia" panose="02040502050405020303" pitchFamily="18" charset="0"/>
              </a:rPr>
              <a:t>official, the </a:t>
            </a:r>
            <a:r>
              <a:rPr lang="en-US" sz="1400" dirty="0" smtClean="0">
                <a:latin typeface="Georgia" panose="02040502050405020303" pitchFamily="18" charset="0"/>
              </a:rPr>
              <a:t>Council </a:t>
            </a:r>
            <a:r>
              <a:rPr lang="en-US" sz="1400" dirty="0">
                <a:latin typeface="Georgia" panose="02040502050405020303" pitchFamily="18" charset="0"/>
              </a:rPr>
              <a:t>has grown impatient </a:t>
            </a:r>
            <a:r>
              <a:rPr lang="en-US" sz="1400" dirty="0" smtClean="0">
                <a:latin typeface="Georgia" panose="02040502050405020303" pitchFamily="18" charset="0"/>
              </a:rPr>
              <a:t>with the City </a:t>
            </a:r>
            <a:r>
              <a:rPr lang="en-US" sz="1400" dirty="0" smtClean="0">
                <a:latin typeface="Georgia" panose="02040502050405020303" pitchFamily="18" charset="0"/>
              </a:rPr>
              <a:t>Manager </a:t>
            </a:r>
            <a:r>
              <a:rPr lang="en-US" sz="1400" dirty="0">
                <a:latin typeface="Georgia" panose="02040502050405020303" pitchFamily="18" charset="0"/>
              </a:rPr>
              <a:t>regarding inaction on city staffing decisions, particularly related to the continued employment </a:t>
            </a:r>
            <a:r>
              <a:rPr lang="en-US" sz="1400" dirty="0" smtClean="0">
                <a:latin typeface="Georgia" panose="02040502050405020303" pitchFamily="18" charset="0"/>
              </a:rPr>
              <a:t>of the Planning </a:t>
            </a:r>
            <a:r>
              <a:rPr lang="en-US" sz="1400" dirty="0">
                <a:latin typeface="Georgia" panose="02040502050405020303" pitchFamily="18" charset="0"/>
              </a:rPr>
              <a:t>and Community Development </a:t>
            </a:r>
            <a:r>
              <a:rPr lang="en-US" sz="1400" dirty="0" smtClean="0">
                <a:latin typeface="Georgia" panose="02040502050405020303" pitchFamily="18" charset="0"/>
              </a:rPr>
              <a:t>Director.  The </a:t>
            </a:r>
            <a:r>
              <a:rPr lang="en-US" sz="1400" dirty="0">
                <a:latin typeface="Georgia" panose="02040502050405020303" pitchFamily="18" charset="0"/>
              </a:rPr>
              <a:t>official </a:t>
            </a:r>
            <a:r>
              <a:rPr lang="en-US" sz="1400" dirty="0" smtClean="0">
                <a:latin typeface="Georgia" panose="02040502050405020303" pitchFamily="18" charset="0"/>
              </a:rPr>
              <a:t>said the Planning Director is </a:t>
            </a:r>
            <a:r>
              <a:rPr lang="en-US" sz="1400" dirty="0">
                <a:latin typeface="Georgia" panose="02040502050405020303" pitchFamily="18" charset="0"/>
              </a:rPr>
              <a:t>reportedly expected to retire this year, but there have been inconsistencies in the application of building codes that have drawn numerous complaints and caused confusion and frustration for developers and residents. The unnamed official said those complaints, and their source, have not been dealt with adequately and also cited systemic issues and differing visions </a:t>
            </a:r>
            <a:r>
              <a:rPr lang="en-US" sz="1400" dirty="0" smtClean="0">
                <a:latin typeface="Georgia" panose="02040502050405020303" pitchFamily="18" charset="0"/>
              </a:rPr>
              <a:t>for the City’s future.</a:t>
            </a:r>
          </a:p>
          <a:p>
            <a:pPr algn="just"/>
            <a:endParaRPr lang="en-US" sz="1100" dirty="0">
              <a:latin typeface="Georgia" panose="02040502050405020303" pitchFamily="18" charset="0"/>
            </a:endParaRPr>
          </a:p>
          <a:p>
            <a:pPr algn="just"/>
            <a:r>
              <a:rPr lang="en-US" sz="1400" dirty="0">
                <a:latin typeface="Georgia" panose="02040502050405020303" pitchFamily="18" charset="0"/>
              </a:rPr>
              <a:t>According to the official, discussion during </a:t>
            </a:r>
            <a:r>
              <a:rPr lang="en-US" sz="1400" dirty="0" smtClean="0">
                <a:latin typeface="Georgia" panose="02040502050405020303" pitchFamily="18" charset="0"/>
              </a:rPr>
              <a:t>the City Manager’s </a:t>
            </a:r>
            <a:r>
              <a:rPr lang="en-US" sz="1400" dirty="0" smtClean="0">
                <a:latin typeface="Georgia" panose="02040502050405020303" pitchFamily="18" charset="0"/>
              </a:rPr>
              <a:t>annual </a:t>
            </a:r>
            <a:r>
              <a:rPr lang="en-US" sz="1400" dirty="0">
                <a:latin typeface="Georgia" panose="02040502050405020303" pitchFamily="18" charset="0"/>
              </a:rPr>
              <a:t>performance review in executive session last month centered on a need for change with a majority in favor of not renewing his contract</a:t>
            </a:r>
            <a:r>
              <a:rPr lang="en-US" sz="1400" dirty="0" smtClean="0">
                <a:latin typeface="Georgia" panose="02040502050405020303" pitchFamily="18" charset="0"/>
              </a:rPr>
              <a:t>.</a:t>
            </a:r>
          </a:p>
          <a:p>
            <a:pPr algn="just"/>
            <a:endParaRPr lang="en-US" sz="1100" dirty="0">
              <a:latin typeface="Georgia" panose="02040502050405020303" pitchFamily="18" charset="0"/>
            </a:endParaRPr>
          </a:p>
          <a:p>
            <a:pPr algn="just"/>
            <a:r>
              <a:rPr lang="en-US" sz="1400" dirty="0">
                <a:latin typeface="Georgia" panose="02040502050405020303" pitchFamily="18" charset="0"/>
              </a:rPr>
              <a:t>The review resulted in the creation of a four-person committee to determine the next step in the process, which could include a 90-day probationary period</a:t>
            </a:r>
            <a:r>
              <a:rPr lang="en-US" sz="1400" dirty="0" smtClean="0">
                <a:latin typeface="Georgia" panose="02040502050405020303" pitchFamily="18" charset="0"/>
              </a:rPr>
              <a:t>.</a:t>
            </a:r>
            <a:endParaRPr lang="en-US" sz="1400" dirty="0"/>
          </a:p>
        </p:txBody>
      </p:sp>
      <p:sp>
        <p:nvSpPr>
          <p:cNvPr id="7" name="Slide Number Placeholder 6"/>
          <p:cNvSpPr>
            <a:spLocks noGrp="1"/>
          </p:cNvSpPr>
          <p:nvPr>
            <p:ph type="sldNum" sz="quarter" idx="12"/>
          </p:nvPr>
        </p:nvSpPr>
        <p:spPr/>
        <p:txBody>
          <a:bodyPr/>
          <a:lstStyle/>
          <a:p>
            <a:fld id="{80F89D51-5EBA-4DBB-8D56-79727A3784A2}" type="slidenum">
              <a:rPr lang="en-US" smtClean="0"/>
              <a:t>2</a:t>
            </a:fld>
            <a:endParaRPr lang="en-US"/>
          </a:p>
        </p:txBody>
      </p:sp>
    </p:spTree>
    <p:extLst>
      <p:ext uri="{BB962C8B-B14F-4D97-AF65-F5344CB8AC3E}">
        <p14:creationId xmlns:p14="http://schemas.microsoft.com/office/powerpoint/2010/main" val="288056839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20804" y="1353388"/>
            <a:ext cx="8915400" cy="1384995"/>
          </a:xfrm>
          <a:prstGeom prst="rect">
            <a:avLst/>
          </a:prstGeom>
        </p:spPr>
        <p:txBody>
          <a:bodyPr wrap="square">
            <a:spAutoFit/>
          </a:bodyPr>
          <a:lstStyle/>
          <a:p>
            <a:pPr algn="ctr"/>
            <a:r>
              <a:rPr lang="en-US" sz="2200" b="1" dirty="0">
                <a:latin typeface="Georgia" panose="02040502050405020303" pitchFamily="18" charset="0"/>
              </a:rPr>
              <a:t>Oklahoma Open Records </a:t>
            </a:r>
            <a:r>
              <a:rPr lang="en-US" sz="2200" b="1" dirty="0" smtClean="0">
                <a:latin typeface="Georgia" panose="02040502050405020303" pitchFamily="18" charset="0"/>
              </a:rPr>
              <a:t>Act</a:t>
            </a:r>
          </a:p>
          <a:p>
            <a:pPr algn="ctr"/>
            <a:r>
              <a:rPr lang="en-US" sz="2200" b="1" dirty="0" smtClean="0">
                <a:latin typeface="Georgia" panose="02040502050405020303" pitchFamily="18" charset="0"/>
              </a:rPr>
              <a:t> </a:t>
            </a:r>
            <a:r>
              <a:rPr lang="en-US" sz="2200" b="1" dirty="0">
                <a:latin typeface="Georgia" panose="02040502050405020303" pitchFamily="18" charset="0"/>
              </a:rPr>
              <a:t>51 </a:t>
            </a:r>
            <a:r>
              <a:rPr lang="en-US" sz="2200" b="1" dirty="0" err="1">
                <a:latin typeface="Georgia" panose="02040502050405020303" pitchFamily="18" charset="0"/>
              </a:rPr>
              <a:t>O.S</a:t>
            </a:r>
            <a:r>
              <a:rPr lang="en-US" sz="2200" b="1" dirty="0">
                <a:latin typeface="Georgia" panose="02040502050405020303" pitchFamily="18" charset="0"/>
              </a:rPr>
              <a:t>. § </a:t>
            </a:r>
            <a:r>
              <a:rPr lang="en-US" sz="2200" b="1" dirty="0" err="1">
                <a:latin typeface="Georgia" panose="02040502050405020303" pitchFamily="18" charset="0"/>
              </a:rPr>
              <a:t>24A.1</a:t>
            </a:r>
            <a:r>
              <a:rPr lang="en-US" sz="2200" b="1" dirty="0">
                <a:latin typeface="Georgia" panose="02040502050405020303" pitchFamily="18" charset="0"/>
              </a:rPr>
              <a:t> through </a:t>
            </a:r>
            <a:r>
              <a:rPr lang="en-US" sz="2200" b="1" dirty="0" err="1">
                <a:latin typeface="Georgia" panose="02040502050405020303" pitchFamily="18" charset="0"/>
              </a:rPr>
              <a:t>24A.33</a:t>
            </a:r>
            <a:endParaRPr lang="en-US" sz="2200" b="1" dirty="0">
              <a:latin typeface="Georgia" panose="02040502050405020303" pitchFamily="18" charset="0"/>
            </a:endParaRPr>
          </a:p>
          <a:p>
            <a:pPr marL="457200" algn="just"/>
            <a:endParaRPr lang="en-US" sz="2000" dirty="0" smtClean="0">
              <a:latin typeface="Georgia" panose="02040502050405020303" pitchFamily="18" charset="0"/>
            </a:endParaRPr>
          </a:p>
          <a:p>
            <a:pPr algn="ctr"/>
            <a:r>
              <a:rPr lang="en-US" sz="2000" dirty="0" smtClean="0">
                <a:latin typeface="Georgia" panose="02040502050405020303" pitchFamily="18" charset="0"/>
              </a:rPr>
              <a:t>51 </a:t>
            </a:r>
            <a:r>
              <a:rPr lang="en-US" sz="2000" dirty="0" err="1">
                <a:latin typeface="Georgia" panose="02040502050405020303" pitchFamily="18" charset="0"/>
              </a:rPr>
              <a:t>O.S</a:t>
            </a:r>
            <a:r>
              <a:rPr lang="en-US" sz="2000" dirty="0">
                <a:latin typeface="Georgia" panose="02040502050405020303" pitchFamily="18" charset="0"/>
              </a:rPr>
              <a:t>. § </a:t>
            </a:r>
            <a:r>
              <a:rPr lang="en-US" sz="2000" dirty="0" err="1">
                <a:latin typeface="Georgia" panose="02040502050405020303" pitchFamily="18" charset="0"/>
              </a:rPr>
              <a:t>24A.7</a:t>
            </a:r>
            <a:r>
              <a:rPr lang="en-US" sz="2000" dirty="0">
                <a:latin typeface="Georgia" panose="02040502050405020303" pitchFamily="18" charset="0"/>
              </a:rPr>
              <a:t> - Confidential Personnel Records of Public Body</a:t>
            </a:r>
          </a:p>
        </p:txBody>
      </p:sp>
      <p:sp>
        <p:nvSpPr>
          <p:cNvPr id="7" name="Slide Number Placeholder 6"/>
          <p:cNvSpPr>
            <a:spLocks noGrp="1"/>
          </p:cNvSpPr>
          <p:nvPr>
            <p:ph type="sldNum" sz="quarter" idx="12"/>
          </p:nvPr>
        </p:nvSpPr>
        <p:spPr/>
        <p:txBody>
          <a:bodyPr/>
          <a:lstStyle/>
          <a:p>
            <a:fld id="{80F89D51-5EBA-4DBB-8D56-79727A3784A2}" type="slidenum">
              <a:rPr lang="en-US" smtClean="0"/>
              <a:t>3</a:t>
            </a:fld>
            <a:endParaRPr lang="en-US"/>
          </a:p>
        </p:txBody>
      </p:sp>
      <p:pic>
        <p:nvPicPr>
          <p:cNvPr id="2" name="Picture 1"/>
          <p:cNvPicPr>
            <a:picLocks noChangeAspect="1"/>
          </p:cNvPicPr>
          <p:nvPr/>
        </p:nvPicPr>
        <p:blipFill>
          <a:blip r:embed="rId3"/>
          <a:stretch>
            <a:fillRect/>
          </a:stretch>
        </p:blipFill>
        <p:spPr>
          <a:xfrm>
            <a:off x="2757165" y="2900294"/>
            <a:ext cx="3629670" cy="2036904"/>
          </a:xfrm>
          <a:prstGeom prst="rect">
            <a:avLst/>
          </a:prstGeom>
        </p:spPr>
      </p:pic>
    </p:spTree>
    <p:extLst>
      <p:ext uri="{BB962C8B-B14F-4D97-AF65-F5344CB8AC3E}">
        <p14:creationId xmlns:p14="http://schemas.microsoft.com/office/powerpoint/2010/main" val="109568214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57200" y="133350"/>
            <a:ext cx="8229600" cy="381000"/>
            <a:chOff x="457200" y="133350"/>
            <a:chExt cx="8229600" cy="381000"/>
          </a:xfrm>
        </p:grpSpPr>
        <p:sp>
          <p:nvSpPr>
            <p:cNvPr id="2" name="TextBox 1"/>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5" name="TextBox 4"/>
          <p:cNvSpPr txBox="1"/>
          <p:nvPr/>
        </p:nvSpPr>
        <p:spPr>
          <a:xfrm>
            <a:off x="446314" y="514350"/>
            <a:ext cx="8229600" cy="4339650"/>
          </a:xfrm>
          <a:prstGeom prst="rect">
            <a:avLst/>
          </a:prstGeom>
          <a:noFill/>
        </p:spPr>
        <p:txBody>
          <a:bodyPr wrap="square" rtlCol="0">
            <a:spAutoFit/>
          </a:bodyPr>
          <a:lstStyle/>
          <a:p>
            <a:pPr algn="ctr"/>
            <a:r>
              <a:rPr lang="en-US" sz="1600" b="1" dirty="0" smtClean="0">
                <a:latin typeface="Georgia" panose="02040502050405020303" pitchFamily="18" charset="0"/>
              </a:rPr>
              <a:t>51 </a:t>
            </a:r>
            <a:r>
              <a:rPr lang="en-US" sz="1600" b="1" dirty="0" err="1" smtClean="0">
                <a:latin typeface="Georgia" panose="02040502050405020303" pitchFamily="18" charset="0"/>
              </a:rPr>
              <a:t>O.S</a:t>
            </a:r>
            <a:r>
              <a:rPr lang="en-US" sz="1600" b="1" dirty="0" smtClean="0">
                <a:latin typeface="Georgia" panose="02040502050405020303" pitchFamily="18" charset="0"/>
              </a:rPr>
              <a:t>. § </a:t>
            </a:r>
            <a:r>
              <a:rPr lang="en-US" sz="1600" b="1" dirty="0" err="1" smtClean="0">
                <a:latin typeface="Georgia" panose="02040502050405020303" pitchFamily="18" charset="0"/>
              </a:rPr>
              <a:t>24A.7</a:t>
            </a:r>
            <a:r>
              <a:rPr lang="en-US" sz="1600" b="1" dirty="0" smtClean="0">
                <a:latin typeface="Georgia" panose="02040502050405020303" pitchFamily="18" charset="0"/>
              </a:rPr>
              <a:t>(A)</a:t>
            </a:r>
          </a:p>
          <a:p>
            <a:pPr algn="just"/>
            <a:endParaRPr lang="en-US" sz="1600" dirty="0" smtClean="0">
              <a:latin typeface="Georgia" panose="02040502050405020303" pitchFamily="18" charset="0"/>
            </a:endParaRPr>
          </a:p>
          <a:p>
            <a:pPr marL="342900" indent="-342900" algn="just">
              <a:buFont typeface="+mj-lt"/>
              <a:buAutoNum type="alphaUcPeriod"/>
            </a:pPr>
            <a:r>
              <a:rPr lang="en-US" sz="1600" dirty="0" smtClean="0">
                <a:latin typeface="Georgia" panose="02040502050405020303" pitchFamily="18" charset="0"/>
              </a:rPr>
              <a:t>At </a:t>
            </a:r>
            <a:r>
              <a:rPr lang="en-US" sz="1600" dirty="0">
                <a:latin typeface="Georgia" panose="02040502050405020303" pitchFamily="18" charset="0"/>
              </a:rPr>
              <a:t>the sole discretion of the public body, a public body may keep personnel records confidential</a:t>
            </a:r>
            <a:r>
              <a:rPr lang="en-US" sz="1600" dirty="0" smtClean="0">
                <a:latin typeface="Georgia" panose="02040502050405020303" pitchFamily="18" charset="0"/>
              </a:rPr>
              <a:t>:</a:t>
            </a:r>
          </a:p>
          <a:p>
            <a:endParaRPr lang="en-US" sz="1600" dirty="0">
              <a:latin typeface="Georgia" panose="02040502050405020303" pitchFamily="18" charset="0"/>
            </a:endParaRPr>
          </a:p>
          <a:p>
            <a:pPr marL="914400" indent="-457200" algn="just">
              <a:buFont typeface="+mj-lt"/>
              <a:buAutoNum type="arabicPeriod"/>
            </a:pPr>
            <a:r>
              <a:rPr lang="en-US" sz="1600" dirty="0" smtClean="0">
                <a:latin typeface="Georgia" panose="02040502050405020303" pitchFamily="18" charset="0"/>
              </a:rPr>
              <a:t>Which </a:t>
            </a:r>
            <a:r>
              <a:rPr lang="en-US" sz="1600" dirty="0">
                <a:latin typeface="Georgia" panose="02040502050405020303" pitchFamily="18" charset="0"/>
              </a:rPr>
              <a:t>relate to internal personnel investigations including examination and selection material for employment, hiring, appointment, promotion, demotion, discipline or resignation; </a:t>
            </a:r>
            <a:r>
              <a:rPr lang="en-US" sz="1600" dirty="0" smtClean="0">
                <a:latin typeface="Georgia" panose="02040502050405020303" pitchFamily="18" charset="0"/>
              </a:rPr>
              <a:t>or</a:t>
            </a:r>
          </a:p>
          <a:p>
            <a:pPr marL="914400" indent="-457200" algn="just"/>
            <a:endParaRPr lang="en-US" sz="1600" dirty="0">
              <a:latin typeface="Georgia" panose="02040502050405020303" pitchFamily="18" charset="0"/>
            </a:endParaRPr>
          </a:p>
          <a:p>
            <a:pPr marL="914400" indent="-457200" algn="just">
              <a:buFont typeface="+mj-lt"/>
              <a:buAutoNum type="arabicPeriod" startAt="2"/>
            </a:pPr>
            <a:r>
              <a:rPr lang="en-US" sz="1600" dirty="0" smtClean="0">
                <a:latin typeface="Georgia" panose="02040502050405020303" pitchFamily="18" charset="0"/>
              </a:rPr>
              <a:t>Where </a:t>
            </a:r>
            <a:r>
              <a:rPr lang="en-US" sz="1600" dirty="0">
                <a:latin typeface="Georgia" panose="02040502050405020303" pitchFamily="18" charset="0"/>
              </a:rPr>
              <a:t>disclosure would constitute a clearly unwarranted invasion of personal privacy such as employee evaluations, payroll deductions, employment applications submitted by persons not hired by the public body  and transcripts from institutions of higher education maintained in the personnel files of certified public school employees; provided, however, that nothing in this subsection shall be construed to exempt from disclosure the degree obtained and the curriculum on the transcripts of certified public school employees.</a:t>
            </a:r>
          </a:p>
          <a:p>
            <a:pPr algn="just"/>
            <a:endParaRPr lang="en-US" sz="2000" dirty="0">
              <a:latin typeface="Georgia" panose="02040502050405020303" pitchFamily="18" charset="0"/>
            </a:endParaRPr>
          </a:p>
        </p:txBody>
      </p:sp>
      <p:sp>
        <p:nvSpPr>
          <p:cNvPr id="7" name="Slide Number Placeholder 6"/>
          <p:cNvSpPr>
            <a:spLocks noGrp="1"/>
          </p:cNvSpPr>
          <p:nvPr>
            <p:ph type="sldNum" sz="quarter" idx="12"/>
          </p:nvPr>
        </p:nvSpPr>
        <p:spPr/>
        <p:txBody>
          <a:bodyPr/>
          <a:lstStyle/>
          <a:p>
            <a:fld id="{80F89D51-5EBA-4DBB-8D56-79727A3784A2}" type="slidenum">
              <a:rPr lang="en-US" smtClean="0"/>
              <a:t>4</a:t>
            </a:fld>
            <a:endParaRPr lang="en-US"/>
          </a:p>
        </p:txBody>
      </p:sp>
    </p:spTree>
    <p:extLst>
      <p:ext uri="{BB962C8B-B14F-4D97-AF65-F5344CB8AC3E}">
        <p14:creationId xmlns:p14="http://schemas.microsoft.com/office/powerpoint/2010/main" val="4086819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46314" y="666750"/>
            <a:ext cx="8229600" cy="3354765"/>
          </a:xfrm>
          <a:prstGeom prst="rect">
            <a:avLst/>
          </a:prstGeom>
          <a:noFill/>
        </p:spPr>
        <p:txBody>
          <a:bodyPr wrap="square" rtlCol="0">
            <a:spAutoFit/>
          </a:bodyPr>
          <a:lstStyle/>
          <a:p>
            <a:pPr marL="457200" indent="-457200" algn="ctr">
              <a:buFont typeface="+mj-lt"/>
              <a:buAutoNum type="alphaUcPeriod"/>
            </a:pPr>
            <a:r>
              <a:rPr lang="en-US" dirty="0" smtClean="0">
                <a:latin typeface="Georgia" panose="02040502050405020303" pitchFamily="18" charset="0"/>
              </a:rPr>
              <a:t>At </a:t>
            </a:r>
            <a:r>
              <a:rPr lang="en-US" dirty="0">
                <a:latin typeface="Georgia" panose="02040502050405020303" pitchFamily="18" charset="0"/>
              </a:rPr>
              <a:t>the sole discretion of the public </a:t>
            </a:r>
            <a:r>
              <a:rPr lang="en-US" dirty="0" smtClean="0">
                <a:latin typeface="Georgia" panose="02040502050405020303" pitchFamily="18" charset="0"/>
              </a:rPr>
              <a:t>body</a:t>
            </a:r>
          </a:p>
          <a:p>
            <a:pPr algn="just"/>
            <a:endParaRPr lang="en-US" sz="1600" dirty="0" smtClean="0">
              <a:latin typeface="Georgia" panose="02040502050405020303" pitchFamily="18" charset="0"/>
            </a:endParaRPr>
          </a:p>
          <a:p>
            <a:pPr algn="just"/>
            <a:endParaRPr lang="en-US" sz="1600" dirty="0">
              <a:latin typeface="Georgia" panose="02040502050405020303" pitchFamily="18" charset="0"/>
            </a:endParaRPr>
          </a:p>
          <a:p>
            <a:pPr marL="457200" indent="-457200" algn="just">
              <a:buFont typeface="Arial" panose="020B0604020202020204" pitchFamily="34" charset="0"/>
              <a:buChar char="•"/>
            </a:pPr>
            <a:r>
              <a:rPr lang="en-US" dirty="0" smtClean="0">
                <a:solidFill>
                  <a:srgbClr val="0000FF"/>
                </a:solidFill>
                <a:latin typeface="Georgia" panose="02040502050405020303" pitchFamily="18" charset="0"/>
              </a:rPr>
              <a:t>Prior to 2022, subsection A began with “[a] public body may keep personnel records confidential….”</a:t>
            </a:r>
          </a:p>
          <a:p>
            <a:pPr marL="342900" indent="-342900" algn="just">
              <a:buFont typeface="Arial" panose="020B0604020202020204" pitchFamily="34" charset="0"/>
              <a:buChar char="•"/>
            </a:pPr>
            <a:endParaRPr lang="en-US" dirty="0" smtClean="0">
              <a:solidFill>
                <a:srgbClr val="0000FF"/>
              </a:solidFill>
              <a:latin typeface="Georgia" panose="02040502050405020303" pitchFamily="18" charset="0"/>
            </a:endParaRPr>
          </a:p>
          <a:p>
            <a:pPr marL="457200" indent="-457200" algn="just">
              <a:buFont typeface="Arial" panose="020B0604020202020204" pitchFamily="34" charset="0"/>
              <a:buChar char="•"/>
            </a:pPr>
            <a:r>
              <a:rPr lang="en-US" i="1" dirty="0" smtClean="0">
                <a:solidFill>
                  <a:srgbClr val="0000FF"/>
                </a:solidFill>
                <a:latin typeface="Georgia" panose="02040502050405020303" pitchFamily="18" charset="0"/>
              </a:rPr>
              <a:t>Ross v. City of Owasso</a:t>
            </a:r>
            <a:r>
              <a:rPr lang="en-US" dirty="0" smtClean="0">
                <a:solidFill>
                  <a:srgbClr val="0000FF"/>
                </a:solidFill>
                <a:latin typeface="Georgia" panose="02040502050405020303" pitchFamily="18" charset="0"/>
              </a:rPr>
              <a:t>, 2020 OK CIV APP 66, </a:t>
            </a:r>
            <a:r>
              <a:rPr lang="en-US" dirty="0" smtClean="0">
                <a:solidFill>
                  <a:srgbClr val="0000FF"/>
                </a:solidFill>
                <a:latin typeface="Georgia" panose="02040502050405020303" pitchFamily="18" charset="0"/>
              </a:rPr>
              <a:t>481 </a:t>
            </a:r>
            <a:r>
              <a:rPr lang="en-US" dirty="0" err="1" smtClean="0">
                <a:solidFill>
                  <a:srgbClr val="0000FF"/>
                </a:solidFill>
                <a:latin typeface="Georgia" panose="02040502050405020303" pitchFamily="18" charset="0"/>
              </a:rPr>
              <a:t>P.3d</a:t>
            </a:r>
            <a:r>
              <a:rPr lang="en-US" dirty="0" smtClean="0">
                <a:solidFill>
                  <a:srgbClr val="0000FF"/>
                </a:solidFill>
                <a:latin typeface="Georgia" panose="02040502050405020303" pitchFamily="18" charset="0"/>
              </a:rPr>
              <a:t> 278, </a:t>
            </a:r>
            <a:r>
              <a:rPr lang="en-US" i="1" dirty="0" smtClean="0">
                <a:solidFill>
                  <a:srgbClr val="0000FF"/>
                </a:solidFill>
                <a:latin typeface="Georgia" panose="02040502050405020303" pitchFamily="18" charset="0"/>
              </a:rPr>
              <a:t>cert. denied</a:t>
            </a:r>
            <a:r>
              <a:rPr lang="en-US" dirty="0" smtClean="0">
                <a:solidFill>
                  <a:srgbClr val="0000FF"/>
                </a:solidFill>
                <a:latin typeface="Georgia" panose="02040502050405020303" pitchFamily="18" charset="0"/>
              </a:rPr>
              <a:t> (discretion in subsection A is subject to </a:t>
            </a:r>
            <a:r>
              <a:rPr lang="en-US" dirty="0" smtClean="0">
                <a:solidFill>
                  <a:srgbClr val="0000FF"/>
                </a:solidFill>
                <a:latin typeface="Georgia" panose="02040502050405020303" pitchFamily="18" charset="0"/>
              </a:rPr>
              <a:t>a </a:t>
            </a:r>
            <a:r>
              <a:rPr lang="en-US" dirty="0" smtClean="0">
                <a:solidFill>
                  <a:srgbClr val="0000FF"/>
                </a:solidFill>
                <a:latin typeface="Georgia" panose="02040502050405020303" pitchFamily="18" charset="0"/>
              </a:rPr>
              <a:t>balancing </a:t>
            </a:r>
            <a:r>
              <a:rPr lang="en-US" dirty="0">
                <a:solidFill>
                  <a:srgbClr val="0000FF"/>
                </a:solidFill>
                <a:latin typeface="Georgia" panose="02040502050405020303" pitchFamily="18" charset="0"/>
              </a:rPr>
              <a:t>test - individual's right to privacy is weighed against the public's right to know.).</a:t>
            </a:r>
            <a:endParaRPr lang="en-US" dirty="0" smtClean="0">
              <a:solidFill>
                <a:srgbClr val="0000FF"/>
              </a:solidFill>
              <a:latin typeface="Georgia" panose="02040502050405020303" pitchFamily="18" charset="0"/>
            </a:endParaRPr>
          </a:p>
          <a:p>
            <a:pPr marL="457200" indent="-457200" algn="just">
              <a:buFont typeface="Arial" panose="020B0604020202020204" pitchFamily="34" charset="0"/>
              <a:buChar char="•"/>
            </a:pPr>
            <a:endParaRPr lang="en-US" i="1" dirty="0">
              <a:solidFill>
                <a:srgbClr val="0000FF"/>
              </a:solidFill>
              <a:latin typeface="Georgia" panose="02040502050405020303" pitchFamily="18" charset="0"/>
            </a:endParaRPr>
          </a:p>
          <a:p>
            <a:pPr marL="457200" indent="-457200" algn="just">
              <a:buFont typeface="Arial" panose="020B0604020202020204" pitchFamily="34" charset="0"/>
              <a:buChar char="•"/>
            </a:pPr>
            <a:r>
              <a:rPr lang="en-US" dirty="0" smtClean="0">
                <a:solidFill>
                  <a:srgbClr val="0000FF"/>
                </a:solidFill>
                <a:latin typeface="Georgia" panose="02040502050405020303" pitchFamily="18" charset="0"/>
              </a:rPr>
              <a:t>Amended effective November 1, 2022, to state, “[a]t the sole discretion of the public body….”</a:t>
            </a:r>
            <a:endParaRPr lang="en-US" dirty="0">
              <a:solidFill>
                <a:srgbClr val="0000FF"/>
              </a:solidFill>
              <a:latin typeface="Georgia" panose="02040502050405020303" pitchFamily="18" charset="0"/>
            </a:endParaRPr>
          </a:p>
        </p:txBody>
      </p:sp>
      <p:grpSp>
        <p:nvGrpSpPr>
          <p:cNvPr id="4" name="Group 3"/>
          <p:cNvGrpSpPr/>
          <p:nvPr/>
        </p:nvGrpSpPr>
        <p:grpSpPr>
          <a:xfrm>
            <a:off x="457200" y="133350"/>
            <a:ext cx="8229600" cy="381000"/>
            <a:chOff x="457200" y="133350"/>
            <a:chExt cx="8229600" cy="381000"/>
          </a:xfrm>
        </p:grpSpPr>
        <p:sp>
          <p:nvSpPr>
            <p:cNvPr id="2" name="TextBox 1"/>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263142"/>
            <a:ext cx="4114800" cy="13208"/>
          </a:xfrm>
          <a:prstGeom prst="rect">
            <a:avLst/>
          </a:prstGeom>
        </p:spPr>
      </p:pic>
      <p:sp>
        <p:nvSpPr>
          <p:cNvPr id="7" name="Slide Number Placeholder 6"/>
          <p:cNvSpPr>
            <a:spLocks noGrp="1"/>
          </p:cNvSpPr>
          <p:nvPr>
            <p:ph type="sldNum" sz="quarter" idx="12"/>
          </p:nvPr>
        </p:nvSpPr>
        <p:spPr/>
        <p:txBody>
          <a:bodyPr/>
          <a:lstStyle/>
          <a:p>
            <a:fld id="{80F89D51-5EBA-4DBB-8D56-79727A3784A2}" type="slidenum">
              <a:rPr lang="en-US" smtClean="0"/>
              <a:t>5</a:t>
            </a:fld>
            <a:endParaRPr lang="en-US"/>
          </a:p>
        </p:txBody>
      </p:sp>
    </p:spTree>
    <p:extLst>
      <p:ext uri="{BB962C8B-B14F-4D97-AF65-F5344CB8AC3E}">
        <p14:creationId xmlns:p14="http://schemas.microsoft.com/office/powerpoint/2010/main" val="6480173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57200" y="133350"/>
            <a:ext cx="8229600" cy="381000"/>
            <a:chOff x="457200" y="133350"/>
            <a:chExt cx="8229600" cy="381000"/>
          </a:xfrm>
        </p:grpSpPr>
        <p:sp>
          <p:nvSpPr>
            <p:cNvPr id="2" name="TextBox 1"/>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5" name="TextBox 4"/>
          <p:cNvSpPr txBox="1"/>
          <p:nvPr/>
        </p:nvSpPr>
        <p:spPr>
          <a:xfrm>
            <a:off x="446314" y="666750"/>
            <a:ext cx="8229600" cy="2554545"/>
          </a:xfrm>
          <a:prstGeom prst="rect">
            <a:avLst/>
          </a:prstGeom>
          <a:noFill/>
        </p:spPr>
        <p:txBody>
          <a:bodyPr wrap="square" rtlCol="0">
            <a:spAutoFit/>
          </a:bodyPr>
          <a:lstStyle/>
          <a:p>
            <a:pPr marL="457200" indent="-457200" algn="just">
              <a:buFont typeface="+mj-lt"/>
              <a:buAutoNum type="arabicPeriod"/>
            </a:pPr>
            <a:r>
              <a:rPr lang="en-US" dirty="0" smtClean="0">
                <a:latin typeface="Georgia" panose="02040502050405020303" pitchFamily="18" charset="0"/>
              </a:rPr>
              <a:t>Which </a:t>
            </a:r>
            <a:r>
              <a:rPr lang="en-US" dirty="0">
                <a:latin typeface="Georgia" panose="02040502050405020303" pitchFamily="18" charset="0"/>
              </a:rPr>
              <a:t>relate to internal personnel investigations including examination and selection material for employment, hiring, appointment, promotion, demotion, discipline or </a:t>
            </a:r>
            <a:r>
              <a:rPr lang="en-US" dirty="0" smtClean="0">
                <a:latin typeface="Georgia" panose="02040502050405020303" pitchFamily="18" charset="0"/>
              </a:rPr>
              <a:t>resignation[.]</a:t>
            </a:r>
          </a:p>
          <a:p>
            <a:pPr algn="just"/>
            <a:endParaRPr lang="en-US" sz="1600" dirty="0">
              <a:latin typeface="Georgia" panose="02040502050405020303" pitchFamily="18" charset="0"/>
            </a:endParaRPr>
          </a:p>
          <a:p>
            <a:pPr algn="just"/>
            <a:endParaRPr lang="en-US" dirty="0" smtClean="0">
              <a:latin typeface="Georgia" panose="02040502050405020303" pitchFamily="18" charset="0"/>
            </a:endParaRPr>
          </a:p>
          <a:p>
            <a:pPr marL="457200" indent="-457200" algn="just">
              <a:buFont typeface="Arial" panose="020B0604020202020204" pitchFamily="34" charset="0"/>
              <a:buChar char="•"/>
            </a:pPr>
            <a:r>
              <a:rPr lang="en-US" dirty="0" smtClean="0">
                <a:solidFill>
                  <a:srgbClr val="0000FF"/>
                </a:solidFill>
                <a:latin typeface="Georgia" panose="02040502050405020303" pitchFamily="18" charset="0"/>
              </a:rPr>
              <a:t>Internal Personnel Investigation – e.g., </a:t>
            </a:r>
            <a:r>
              <a:rPr lang="en-US" i="1" dirty="0" smtClean="0">
                <a:solidFill>
                  <a:srgbClr val="0000FF"/>
                </a:solidFill>
                <a:latin typeface="Georgia" panose="02040502050405020303" pitchFamily="18" charset="0"/>
              </a:rPr>
              <a:t>Ross</a:t>
            </a:r>
            <a:endParaRPr lang="en-US" dirty="0" smtClean="0">
              <a:solidFill>
                <a:srgbClr val="0000FF"/>
              </a:solidFill>
              <a:latin typeface="Georgia" panose="02040502050405020303" pitchFamily="18" charset="0"/>
            </a:endParaRPr>
          </a:p>
          <a:p>
            <a:pPr marL="457200" indent="-457200" algn="just">
              <a:buFont typeface="Arial" panose="020B0604020202020204" pitchFamily="34" charset="0"/>
              <a:buChar char="•"/>
            </a:pPr>
            <a:endParaRPr lang="en-US" dirty="0" smtClean="0">
              <a:solidFill>
                <a:srgbClr val="0000FF"/>
              </a:solidFill>
              <a:latin typeface="Georgia" panose="02040502050405020303" pitchFamily="18" charset="0"/>
            </a:endParaRPr>
          </a:p>
          <a:p>
            <a:pPr marL="457200" indent="-457200" algn="just">
              <a:buFont typeface="Arial" panose="020B0604020202020204" pitchFamily="34" charset="0"/>
              <a:buChar char="•"/>
            </a:pPr>
            <a:r>
              <a:rPr lang="en-US" dirty="0" smtClean="0">
                <a:solidFill>
                  <a:srgbClr val="0000FF"/>
                </a:solidFill>
                <a:latin typeface="Georgia" panose="02040502050405020303" pitchFamily="18" charset="0"/>
              </a:rPr>
              <a:t>Examination and selection material for employment, hiring, appointment, promotion, demotion, discipline or resignation.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809750"/>
            <a:ext cx="4114800" cy="13208"/>
          </a:xfrm>
          <a:prstGeom prst="rect">
            <a:avLst/>
          </a:prstGeom>
        </p:spPr>
      </p:pic>
      <p:sp>
        <p:nvSpPr>
          <p:cNvPr id="7" name="Slide Number Placeholder 6"/>
          <p:cNvSpPr>
            <a:spLocks noGrp="1"/>
          </p:cNvSpPr>
          <p:nvPr>
            <p:ph type="sldNum" sz="quarter" idx="12"/>
          </p:nvPr>
        </p:nvSpPr>
        <p:spPr/>
        <p:txBody>
          <a:bodyPr/>
          <a:lstStyle/>
          <a:p>
            <a:fld id="{80F89D51-5EBA-4DBB-8D56-79727A3784A2}" type="slidenum">
              <a:rPr lang="en-US" smtClean="0"/>
              <a:t>6</a:t>
            </a:fld>
            <a:endParaRPr lang="en-US"/>
          </a:p>
        </p:txBody>
      </p:sp>
    </p:spTree>
    <p:extLst>
      <p:ext uri="{BB962C8B-B14F-4D97-AF65-F5344CB8AC3E}">
        <p14:creationId xmlns:p14="http://schemas.microsoft.com/office/powerpoint/2010/main" val="25145996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57200" y="133350"/>
            <a:ext cx="8229600" cy="381000"/>
            <a:chOff x="457200" y="133350"/>
            <a:chExt cx="8229600" cy="381000"/>
          </a:xfrm>
        </p:grpSpPr>
        <p:sp>
          <p:nvSpPr>
            <p:cNvPr id="2" name="TextBox 1"/>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5" name="TextBox 4"/>
          <p:cNvSpPr txBox="1"/>
          <p:nvPr/>
        </p:nvSpPr>
        <p:spPr>
          <a:xfrm>
            <a:off x="463420" y="666750"/>
            <a:ext cx="8229600" cy="4401205"/>
          </a:xfrm>
          <a:prstGeom prst="rect">
            <a:avLst/>
          </a:prstGeom>
          <a:noFill/>
        </p:spPr>
        <p:txBody>
          <a:bodyPr wrap="square" rtlCol="0">
            <a:spAutoFit/>
          </a:bodyPr>
          <a:lstStyle/>
          <a:p>
            <a:pPr marL="457200" indent="-457200" algn="just">
              <a:buFont typeface="+mj-lt"/>
              <a:buAutoNum type="arabicPeriod" startAt="2"/>
            </a:pPr>
            <a:r>
              <a:rPr lang="en-US" sz="1750" dirty="0" smtClean="0">
                <a:latin typeface="Georgia" panose="02040502050405020303" pitchFamily="18" charset="0"/>
              </a:rPr>
              <a:t>Where </a:t>
            </a:r>
            <a:r>
              <a:rPr lang="en-US" sz="1750" dirty="0">
                <a:latin typeface="Georgia" panose="02040502050405020303" pitchFamily="18" charset="0"/>
              </a:rPr>
              <a:t>disclosure would constitute a clearly unwarranted invasion of personal privacy such as </a:t>
            </a:r>
            <a:r>
              <a:rPr lang="en-US" sz="1750" dirty="0">
                <a:solidFill>
                  <a:srgbClr val="0000FF"/>
                </a:solidFill>
                <a:latin typeface="Georgia" panose="02040502050405020303" pitchFamily="18" charset="0"/>
              </a:rPr>
              <a:t>employee evaluations, payroll deductions, employment applications submitted by persons not hired by the public body  and transcripts from institutions of higher education maintained in the personnel files of certified public school employees</a:t>
            </a:r>
            <a:r>
              <a:rPr lang="en-US" sz="1750" dirty="0">
                <a:latin typeface="Georgia" panose="02040502050405020303" pitchFamily="18" charset="0"/>
              </a:rPr>
              <a:t>; provided, however, that nothing in this subsection shall be construed to exempt from disclosure the degree obtained and the curriculum on the transcripts of certified public school employees.</a:t>
            </a:r>
          </a:p>
          <a:p>
            <a:pPr algn="just"/>
            <a:endParaRPr lang="en-US" sz="1400" dirty="0" smtClean="0">
              <a:solidFill>
                <a:srgbClr val="0000FF"/>
              </a:solidFill>
              <a:latin typeface="Georgia" panose="02040502050405020303" pitchFamily="18" charset="0"/>
            </a:endParaRPr>
          </a:p>
          <a:p>
            <a:pPr marL="457200" indent="-457200" algn="just">
              <a:buFont typeface="Arial" panose="020B0604020202020204" pitchFamily="34" charset="0"/>
              <a:buChar char="•"/>
            </a:pPr>
            <a:r>
              <a:rPr lang="en-US" sz="1750" dirty="0" smtClean="0">
                <a:solidFill>
                  <a:srgbClr val="0000FF"/>
                </a:solidFill>
                <a:latin typeface="Georgia" panose="02040502050405020303" pitchFamily="18" charset="0"/>
              </a:rPr>
              <a:t>Use of “such as” - non-exclusive under </a:t>
            </a:r>
            <a:r>
              <a:rPr lang="en-US" sz="1750" i="1" dirty="0" smtClean="0">
                <a:solidFill>
                  <a:srgbClr val="0000FF"/>
                </a:solidFill>
                <a:latin typeface="Georgia" panose="02040502050405020303" pitchFamily="18" charset="0"/>
              </a:rPr>
              <a:t>Oklahoma </a:t>
            </a:r>
            <a:r>
              <a:rPr lang="en-US" sz="1750" i="1" dirty="0">
                <a:solidFill>
                  <a:srgbClr val="0000FF"/>
                </a:solidFill>
                <a:latin typeface="Georgia" panose="02040502050405020303" pitchFamily="18" charset="0"/>
              </a:rPr>
              <a:t>Public Employees </a:t>
            </a:r>
            <a:r>
              <a:rPr lang="en-US" sz="1750" i="1" dirty="0" err="1" smtClean="0">
                <a:solidFill>
                  <a:srgbClr val="0000FF"/>
                </a:solidFill>
                <a:latin typeface="Georgia" panose="02040502050405020303" pitchFamily="18" charset="0"/>
              </a:rPr>
              <a:t>Ass’n</a:t>
            </a:r>
            <a:r>
              <a:rPr lang="en-US" sz="1750" i="1" dirty="0" smtClean="0">
                <a:solidFill>
                  <a:srgbClr val="0000FF"/>
                </a:solidFill>
                <a:latin typeface="Georgia" panose="02040502050405020303" pitchFamily="18" charset="0"/>
              </a:rPr>
              <a:t> </a:t>
            </a:r>
            <a:r>
              <a:rPr lang="en-US" sz="1750" i="1" dirty="0">
                <a:solidFill>
                  <a:srgbClr val="0000FF"/>
                </a:solidFill>
                <a:latin typeface="Georgia" panose="02040502050405020303" pitchFamily="18" charset="0"/>
              </a:rPr>
              <a:t>v. State ex rel. Oklahoma Office of Personnel Management</a:t>
            </a:r>
            <a:r>
              <a:rPr lang="en-US" sz="1750" dirty="0">
                <a:solidFill>
                  <a:srgbClr val="0000FF"/>
                </a:solidFill>
                <a:latin typeface="Georgia" panose="02040502050405020303" pitchFamily="18" charset="0"/>
              </a:rPr>
              <a:t>, </a:t>
            </a:r>
            <a:r>
              <a:rPr lang="en-US" sz="1750" i="1" dirty="0">
                <a:solidFill>
                  <a:srgbClr val="0000FF"/>
                </a:solidFill>
                <a:latin typeface="Georgia" panose="02040502050405020303" pitchFamily="18" charset="0"/>
              </a:rPr>
              <a:t>Okla.</a:t>
            </a:r>
            <a:r>
              <a:rPr lang="en-US" sz="1750" dirty="0">
                <a:solidFill>
                  <a:srgbClr val="0000FF"/>
                </a:solidFill>
                <a:latin typeface="Georgia" panose="02040502050405020303" pitchFamily="18" charset="0"/>
              </a:rPr>
              <a:t>, </a:t>
            </a:r>
            <a:r>
              <a:rPr lang="en-US" sz="1750" dirty="0" smtClean="0">
                <a:solidFill>
                  <a:srgbClr val="0000FF"/>
                </a:solidFill>
                <a:latin typeface="Georgia" panose="02040502050405020303" pitchFamily="18" charset="0"/>
              </a:rPr>
              <a:t>2011 OK 68, 267 </a:t>
            </a:r>
            <a:r>
              <a:rPr lang="en-US" sz="1750" dirty="0" err="1">
                <a:solidFill>
                  <a:srgbClr val="0000FF"/>
                </a:solidFill>
                <a:latin typeface="Georgia" panose="02040502050405020303" pitchFamily="18" charset="0"/>
              </a:rPr>
              <a:t>P.3d</a:t>
            </a:r>
            <a:r>
              <a:rPr lang="en-US" sz="1750" dirty="0">
                <a:solidFill>
                  <a:srgbClr val="0000FF"/>
                </a:solidFill>
                <a:latin typeface="Georgia" panose="02040502050405020303" pitchFamily="18" charset="0"/>
              </a:rPr>
              <a:t> 838 (2011), </a:t>
            </a:r>
            <a:r>
              <a:rPr lang="en-US" sz="1750" i="1" dirty="0">
                <a:solidFill>
                  <a:srgbClr val="0000FF"/>
                </a:solidFill>
                <a:latin typeface="Georgia" panose="02040502050405020303" pitchFamily="18" charset="0"/>
              </a:rPr>
              <a:t>rehearing </a:t>
            </a:r>
            <a:r>
              <a:rPr lang="en-US" sz="1750" i="1" dirty="0" smtClean="0">
                <a:solidFill>
                  <a:srgbClr val="0000FF"/>
                </a:solidFill>
                <a:latin typeface="Georgia" panose="02040502050405020303" pitchFamily="18" charset="0"/>
              </a:rPr>
              <a:t>denied.</a:t>
            </a:r>
          </a:p>
          <a:p>
            <a:pPr marL="914400" indent="-457200" algn="just">
              <a:buFont typeface="Arial" panose="020B0604020202020204" pitchFamily="34" charset="0"/>
              <a:buChar char="•"/>
            </a:pPr>
            <a:endParaRPr lang="en-US" sz="1200" i="1" dirty="0">
              <a:solidFill>
                <a:srgbClr val="0000FF"/>
              </a:solidFill>
              <a:latin typeface="Georgia" panose="02040502050405020303" pitchFamily="18" charset="0"/>
            </a:endParaRPr>
          </a:p>
          <a:p>
            <a:pPr marL="914400" indent="-457200" algn="just">
              <a:buFont typeface="Arial" panose="020B0604020202020204" pitchFamily="34" charset="0"/>
              <a:buChar char="•"/>
            </a:pPr>
            <a:r>
              <a:rPr lang="en-US" sz="1750" dirty="0" smtClean="0">
                <a:solidFill>
                  <a:srgbClr val="0000FF"/>
                </a:solidFill>
                <a:latin typeface="Georgia" panose="02040502050405020303" pitchFamily="18" charset="0"/>
              </a:rPr>
              <a:t>“The </a:t>
            </a:r>
            <a:r>
              <a:rPr lang="en-US" sz="1750" dirty="0">
                <a:solidFill>
                  <a:srgbClr val="0000FF"/>
                </a:solidFill>
                <a:latin typeface="Georgia" panose="02040502050405020303" pitchFamily="18" charset="0"/>
              </a:rPr>
              <a:t>examples given in subsection A(2) and the specifically enumerated items listed in subsection D are </a:t>
            </a:r>
            <a:r>
              <a:rPr lang="en-US" sz="1750" i="1" dirty="0">
                <a:solidFill>
                  <a:srgbClr val="0000FF"/>
                </a:solidFill>
                <a:latin typeface="Georgia" panose="02040502050405020303" pitchFamily="18" charset="0"/>
              </a:rPr>
              <a:t>per se</a:t>
            </a:r>
            <a:r>
              <a:rPr lang="en-US" sz="1750" dirty="0">
                <a:solidFill>
                  <a:srgbClr val="0000FF"/>
                </a:solidFill>
                <a:latin typeface="Georgia" panose="02040502050405020303" pitchFamily="18" charset="0"/>
              </a:rPr>
              <a:t> prohibited from </a:t>
            </a:r>
            <a:r>
              <a:rPr lang="en-US" sz="1750" dirty="0" smtClean="0">
                <a:solidFill>
                  <a:srgbClr val="0000FF"/>
                </a:solidFill>
                <a:latin typeface="Georgia" panose="02040502050405020303" pitchFamily="18" charset="0"/>
              </a:rPr>
              <a:t>disclosure.”  2011 OK 68 at ¶ 12.</a:t>
            </a:r>
            <a:endParaRPr lang="en-US" sz="1750" i="1" dirty="0">
              <a:solidFill>
                <a:srgbClr val="0000FF"/>
              </a:solidFill>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80F89D51-5EBA-4DBB-8D56-79727A3784A2}" type="slidenum">
              <a:rPr lang="en-US" smtClean="0"/>
              <a:t>7</a:t>
            </a:fld>
            <a:endParaRPr lang="en-US"/>
          </a:p>
        </p:txBody>
      </p:sp>
    </p:spTree>
    <p:extLst>
      <p:ext uri="{BB962C8B-B14F-4D97-AF65-F5344CB8AC3E}">
        <p14:creationId xmlns:p14="http://schemas.microsoft.com/office/powerpoint/2010/main" val="202469405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57200" y="133350"/>
            <a:ext cx="8229600" cy="381000"/>
            <a:chOff x="457200" y="133350"/>
            <a:chExt cx="8229600" cy="381000"/>
          </a:xfrm>
        </p:grpSpPr>
        <p:sp>
          <p:nvSpPr>
            <p:cNvPr id="2" name="TextBox 1"/>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5" name="TextBox 4"/>
          <p:cNvSpPr txBox="1"/>
          <p:nvPr/>
        </p:nvSpPr>
        <p:spPr>
          <a:xfrm>
            <a:off x="463420" y="666750"/>
            <a:ext cx="8229600" cy="4139595"/>
          </a:xfrm>
          <a:prstGeom prst="rect">
            <a:avLst/>
          </a:prstGeom>
          <a:noFill/>
        </p:spPr>
        <p:txBody>
          <a:bodyPr wrap="square" rtlCol="0">
            <a:spAutoFit/>
          </a:bodyPr>
          <a:lstStyle/>
          <a:p>
            <a:pPr algn="ctr"/>
            <a:r>
              <a:rPr lang="en-US" b="1" dirty="0">
                <a:latin typeface="Georgia" panose="02040502050405020303" pitchFamily="18" charset="0"/>
              </a:rPr>
              <a:t>51 </a:t>
            </a:r>
            <a:r>
              <a:rPr lang="en-US" b="1" dirty="0" err="1">
                <a:latin typeface="Georgia" panose="02040502050405020303" pitchFamily="18" charset="0"/>
              </a:rPr>
              <a:t>O.S</a:t>
            </a:r>
            <a:r>
              <a:rPr lang="en-US" b="1" dirty="0">
                <a:latin typeface="Georgia" panose="02040502050405020303" pitchFamily="18" charset="0"/>
              </a:rPr>
              <a:t>. § </a:t>
            </a:r>
            <a:r>
              <a:rPr lang="en-US" b="1" dirty="0" err="1" smtClean="0">
                <a:latin typeface="Georgia" panose="02040502050405020303" pitchFamily="18" charset="0"/>
              </a:rPr>
              <a:t>24A.7</a:t>
            </a:r>
            <a:r>
              <a:rPr lang="en-US" b="1" dirty="0" smtClean="0">
                <a:latin typeface="Georgia" panose="02040502050405020303" pitchFamily="18" charset="0"/>
              </a:rPr>
              <a:t>(B)</a:t>
            </a:r>
            <a:endParaRPr lang="en-US" b="1" dirty="0">
              <a:latin typeface="Georgia" panose="02040502050405020303" pitchFamily="18" charset="0"/>
            </a:endParaRPr>
          </a:p>
          <a:p>
            <a:pPr algn="just"/>
            <a:endParaRPr lang="en-US" sz="1750" dirty="0" smtClean="0">
              <a:latin typeface="Georgia" panose="02040502050405020303" pitchFamily="18" charset="0"/>
            </a:endParaRPr>
          </a:p>
          <a:p>
            <a:pPr marL="457200" indent="-457200" algn="just">
              <a:buFont typeface="+mj-lt"/>
              <a:buAutoNum type="alphaUcPeriod" startAt="2"/>
            </a:pPr>
            <a:r>
              <a:rPr lang="en-US" sz="1750" dirty="0" smtClean="0">
                <a:latin typeface="Georgia" panose="02040502050405020303" pitchFamily="18" charset="0"/>
              </a:rPr>
              <a:t>All </a:t>
            </a:r>
            <a:r>
              <a:rPr lang="en-US" sz="1750" dirty="0">
                <a:latin typeface="Georgia" panose="02040502050405020303" pitchFamily="18" charset="0"/>
              </a:rPr>
              <a:t>personnel records not specifically falling within the exceptions provided in subsection A or D of this section shall be available for public inspection and copying including, but not limited to, records of</a:t>
            </a:r>
            <a:r>
              <a:rPr lang="en-US" sz="1750" dirty="0" smtClean="0">
                <a:latin typeface="Georgia" panose="02040502050405020303" pitchFamily="18" charset="0"/>
              </a:rPr>
              <a:t>:</a:t>
            </a:r>
          </a:p>
          <a:p>
            <a:pPr algn="just"/>
            <a:endParaRPr lang="en-US" sz="1750" dirty="0">
              <a:latin typeface="Georgia" panose="02040502050405020303" pitchFamily="18" charset="0"/>
            </a:endParaRPr>
          </a:p>
          <a:p>
            <a:pPr marL="914400" indent="-455613" algn="just">
              <a:buFont typeface="+mj-lt"/>
              <a:buAutoNum type="arabicPeriod"/>
            </a:pPr>
            <a:r>
              <a:rPr lang="en-US" sz="1750" dirty="0" smtClean="0">
                <a:latin typeface="Georgia" panose="02040502050405020303" pitchFamily="18" charset="0"/>
              </a:rPr>
              <a:t>An </a:t>
            </a:r>
            <a:r>
              <a:rPr lang="en-US" sz="1750" dirty="0">
                <a:latin typeface="Georgia" panose="02040502050405020303" pitchFamily="18" charset="0"/>
              </a:rPr>
              <a:t>employment application of a person who becomes a public official;</a:t>
            </a:r>
          </a:p>
          <a:p>
            <a:pPr marL="914400" indent="-455613" algn="just">
              <a:buFont typeface="+mj-lt"/>
              <a:buAutoNum type="arabicPeriod"/>
            </a:pPr>
            <a:r>
              <a:rPr lang="en-US" sz="1750" dirty="0" smtClean="0">
                <a:latin typeface="Georgia" panose="02040502050405020303" pitchFamily="18" charset="0"/>
              </a:rPr>
              <a:t>The </a:t>
            </a:r>
            <a:r>
              <a:rPr lang="en-US" sz="1750" dirty="0">
                <a:latin typeface="Georgia" panose="02040502050405020303" pitchFamily="18" charset="0"/>
              </a:rPr>
              <a:t>gross receipts of public funds;</a:t>
            </a:r>
          </a:p>
          <a:p>
            <a:pPr marL="914400" indent="-455613" algn="just">
              <a:buFont typeface="+mj-lt"/>
              <a:buAutoNum type="arabicPeriod"/>
            </a:pPr>
            <a:r>
              <a:rPr lang="en-US" sz="1750" dirty="0" smtClean="0">
                <a:latin typeface="Georgia" panose="02040502050405020303" pitchFamily="18" charset="0"/>
              </a:rPr>
              <a:t>The </a:t>
            </a:r>
            <a:r>
              <a:rPr lang="en-US" sz="1750" dirty="0">
                <a:latin typeface="Georgia" panose="02040502050405020303" pitchFamily="18" charset="0"/>
              </a:rPr>
              <a:t>dates of employment, title or position; and</a:t>
            </a:r>
          </a:p>
          <a:p>
            <a:pPr marL="914400" indent="-455613" algn="just">
              <a:buFont typeface="+mj-lt"/>
              <a:buAutoNum type="arabicPeriod"/>
            </a:pPr>
            <a:r>
              <a:rPr lang="en-US" sz="1750" dirty="0" smtClean="0">
                <a:latin typeface="Georgia" panose="02040502050405020303" pitchFamily="18" charset="0"/>
              </a:rPr>
              <a:t>Any </a:t>
            </a:r>
            <a:r>
              <a:rPr lang="en-US" sz="1750" dirty="0">
                <a:latin typeface="Georgia" panose="02040502050405020303" pitchFamily="18" charset="0"/>
              </a:rPr>
              <a:t>final disciplinary action resulting in loss of pay, suspension, demotion of position or termination</a:t>
            </a:r>
            <a:r>
              <a:rPr lang="en-US" sz="1750" dirty="0" smtClean="0">
                <a:latin typeface="Georgia" panose="02040502050405020303" pitchFamily="18" charset="0"/>
              </a:rPr>
              <a:t>.</a:t>
            </a:r>
          </a:p>
          <a:p>
            <a:pPr marL="458787" algn="just"/>
            <a:endParaRPr lang="en-US" sz="1600" dirty="0">
              <a:latin typeface="Georgia" panose="02040502050405020303" pitchFamily="18" charset="0"/>
            </a:endParaRPr>
          </a:p>
          <a:p>
            <a:pPr algn="ctr"/>
            <a:r>
              <a:rPr lang="en-US" sz="1750" dirty="0" smtClean="0">
                <a:solidFill>
                  <a:srgbClr val="0000FF"/>
                </a:solidFill>
                <a:latin typeface="Georgia" panose="02040502050405020303" pitchFamily="18" charset="0"/>
              </a:rPr>
              <a:t>Non-Exclusive Language in § </a:t>
            </a:r>
            <a:r>
              <a:rPr lang="en-US" sz="1750" dirty="0" err="1" smtClean="0">
                <a:solidFill>
                  <a:srgbClr val="0000FF"/>
                </a:solidFill>
                <a:latin typeface="Georgia" panose="02040502050405020303" pitchFamily="18" charset="0"/>
              </a:rPr>
              <a:t>24A.7</a:t>
            </a:r>
            <a:r>
              <a:rPr lang="en-US" sz="1750" dirty="0" smtClean="0">
                <a:solidFill>
                  <a:srgbClr val="0000FF"/>
                </a:solidFill>
                <a:latin typeface="Georgia" panose="02040502050405020303" pitchFamily="18" charset="0"/>
              </a:rPr>
              <a:t>(A)(2) </a:t>
            </a:r>
          </a:p>
          <a:p>
            <a:pPr algn="ctr"/>
            <a:r>
              <a:rPr lang="en-US" sz="1750" dirty="0" smtClean="0">
                <a:solidFill>
                  <a:srgbClr val="0000FF"/>
                </a:solidFill>
                <a:latin typeface="Georgia" panose="02040502050405020303" pitchFamily="18" charset="0"/>
              </a:rPr>
              <a:t>v. </a:t>
            </a:r>
          </a:p>
          <a:p>
            <a:pPr algn="ctr"/>
            <a:r>
              <a:rPr lang="en-US" sz="1750" dirty="0" smtClean="0">
                <a:solidFill>
                  <a:srgbClr val="0000FF"/>
                </a:solidFill>
                <a:latin typeface="Georgia" panose="02040502050405020303" pitchFamily="18" charset="0"/>
              </a:rPr>
              <a:t>Not Specifically Falling Within Exception Requirement in § </a:t>
            </a:r>
            <a:r>
              <a:rPr lang="en-US" sz="1750" dirty="0" err="1" smtClean="0">
                <a:solidFill>
                  <a:srgbClr val="0000FF"/>
                </a:solidFill>
                <a:latin typeface="Georgia" panose="02040502050405020303" pitchFamily="18" charset="0"/>
              </a:rPr>
              <a:t>24A.7</a:t>
            </a:r>
            <a:r>
              <a:rPr lang="en-US" sz="1750" dirty="0" smtClean="0">
                <a:solidFill>
                  <a:srgbClr val="0000FF"/>
                </a:solidFill>
                <a:latin typeface="Georgia" panose="02040502050405020303" pitchFamily="18" charset="0"/>
              </a:rPr>
              <a:t>(B) </a:t>
            </a:r>
          </a:p>
        </p:txBody>
      </p:sp>
      <p:sp>
        <p:nvSpPr>
          <p:cNvPr id="6" name="Slide Number Placeholder 5"/>
          <p:cNvSpPr>
            <a:spLocks noGrp="1"/>
          </p:cNvSpPr>
          <p:nvPr>
            <p:ph type="sldNum" sz="quarter" idx="12"/>
          </p:nvPr>
        </p:nvSpPr>
        <p:spPr/>
        <p:txBody>
          <a:bodyPr/>
          <a:lstStyle/>
          <a:p>
            <a:fld id="{80F89D51-5EBA-4DBB-8D56-79727A3784A2}" type="slidenum">
              <a:rPr lang="en-US" smtClean="0"/>
              <a:t>8</a:t>
            </a:fld>
            <a:endParaRPr lang="en-US"/>
          </a:p>
        </p:txBody>
      </p:sp>
    </p:spTree>
    <p:extLst>
      <p:ext uri="{BB962C8B-B14F-4D97-AF65-F5344CB8AC3E}">
        <p14:creationId xmlns:p14="http://schemas.microsoft.com/office/powerpoint/2010/main" val="42676789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57200" y="133350"/>
            <a:ext cx="8229600" cy="381000"/>
            <a:chOff x="457200" y="133350"/>
            <a:chExt cx="8229600" cy="381000"/>
          </a:xfrm>
        </p:grpSpPr>
        <p:sp>
          <p:nvSpPr>
            <p:cNvPr id="2" name="TextBox 1"/>
            <p:cNvSpPr txBox="1"/>
            <p:nvPr/>
          </p:nvSpPr>
          <p:spPr>
            <a:xfrm>
              <a:off x="457200" y="133350"/>
              <a:ext cx="8229600" cy="338554"/>
            </a:xfrm>
            <a:prstGeom prst="rect">
              <a:avLst/>
            </a:prstGeom>
            <a:noFill/>
          </p:spPr>
          <p:txBody>
            <a:bodyPr wrap="square" rtlCol="0">
              <a:spAutoFit/>
            </a:bodyPr>
            <a:lstStyle/>
            <a:p>
              <a:pPr algn="ctr"/>
              <a:r>
                <a:rPr lang="en-US" sz="1600" dirty="0" smtClean="0">
                  <a:latin typeface="Georgia" panose="02040502050405020303" pitchFamily="18" charset="0"/>
                </a:rPr>
                <a:t>Open Records/Meetings</a:t>
              </a:r>
              <a:endParaRPr lang="en-US" sz="1600"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495300"/>
              <a:ext cx="5934075" cy="19050"/>
            </a:xfrm>
            <a:prstGeom prst="rect">
              <a:avLst/>
            </a:prstGeom>
          </p:spPr>
        </p:pic>
      </p:grpSp>
      <p:sp>
        <p:nvSpPr>
          <p:cNvPr id="5" name="TextBox 4"/>
          <p:cNvSpPr txBox="1"/>
          <p:nvPr/>
        </p:nvSpPr>
        <p:spPr>
          <a:xfrm>
            <a:off x="463420" y="666750"/>
            <a:ext cx="8229600" cy="3400931"/>
          </a:xfrm>
          <a:prstGeom prst="rect">
            <a:avLst/>
          </a:prstGeom>
          <a:noFill/>
        </p:spPr>
        <p:txBody>
          <a:bodyPr wrap="square" rtlCol="0">
            <a:spAutoFit/>
          </a:bodyPr>
          <a:lstStyle/>
          <a:p>
            <a:pPr algn="ctr"/>
            <a:r>
              <a:rPr lang="en-US" b="1" dirty="0">
                <a:latin typeface="Georgia" panose="02040502050405020303" pitchFamily="18" charset="0"/>
              </a:rPr>
              <a:t>51 </a:t>
            </a:r>
            <a:r>
              <a:rPr lang="en-US" b="1" dirty="0" err="1">
                <a:latin typeface="Georgia" panose="02040502050405020303" pitchFamily="18" charset="0"/>
              </a:rPr>
              <a:t>O.S</a:t>
            </a:r>
            <a:r>
              <a:rPr lang="en-US" b="1" dirty="0">
                <a:latin typeface="Georgia" panose="02040502050405020303" pitchFamily="18" charset="0"/>
              </a:rPr>
              <a:t>. § </a:t>
            </a:r>
            <a:r>
              <a:rPr lang="en-US" b="1" dirty="0" err="1" smtClean="0">
                <a:latin typeface="Georgia" panose="02040502050405020303" pitchFamily="18" charset="0"/>
              </a:rPr>
              <a:t>24A.7</a:t>
            </a:r>
            <a:r>
              <a:rPr lang="en-US" b="1" dirty="0" smtClean="0">
                <a:latin typeface="Georgia" panose="02040502050405020303" pitchFamily="18" charset="0"/>
              </a:rPr>
              <a:t>(C)</a:t>
            </a:r>
            <a:endParaRPr lang="en-US" b="1" dirty="0">
              <a:latin typeface="Georgia" panose="02040502050405020303" pitchFamily="18" charset="0"/>
            </a:endParaRPr>
          </a:p>
          <a:p>
            <a:pPr algn="just"/>
            <a:endParaRPr lang="en-US" sz="1750" dirty="0" smtClean="0">
              <a:latin typeface="Georgia" panose="02040502050405020303" pitchFamily="18" charset="0"/>
            </a:endParaRPr>
          </a:p>
          <a:p>
            <a:pPr marL="457200" indent="-457200" algn="just" fontAlgn="base">
              <a:buFont typeface="+mj-lt"/>
              <a:buAutoNum type="alphaUcPeriod" startAt="3"/>
            </a:pPr>
            <a:r>
              <a:rPr lang="en-US" dirty="0" smtClean="0">
                <a:latin typeface="Georgia" panose="02040502050405020303" pitchFamily="18" charset="0"/>
              </a:rPr>
              <a:t>Except </a:t>
            </a:r>
            <a:r>
              <a:rPr lang="en-US" dirty="0">
                <a:latin typeface="Georgia" panose="02040502050405020303" pitchFamily="18" charset="0"/>
              </a:rPr>
              <a:t>as may otherwise be made confidential by statute, an employee of a public body shall have a right of access to his own personnel file</a:t>
            </a:r>
            <a:r>
              <a:rPr lang="en-US" dirty="0" smtClean="0">
                <a:latin typeface="Georgia" panose="02040502050405020303" pitchFamily="18" charset="0"/>
              </a:rPr>
              <a:t>.</a:t>
            </a:r>
          </a:p>
          <a:p>
            <a:pPr marL="342900" indent="-342900" fontAlgn="base">
              <a:buFont typeface="+mj-lt"/>
              <a:buAutoNum type="alphaUcPeriod" startAt="3"/>
            </a:pPr>
            <a:endParaRPr lang="en-US" dirty="0">
              <a:latin typeface="Georgia" panose="02040502050405020303" pitchFamily="18" charset="0"/>
            </a:endParaRPr>
          </a:p>
          <a:p>
            <a:pPr marL="457200" indent="-457200" algn="just" fontAlgn="base">
              <a:buFont typeface="+mj-lt"/>
              <a:buAutoNum type="alphaUcPeriod" startAt="3"/>
            </a:pPr>
            <a:r>
              <a:rPr lang="en-US" dirty="0" smtClean="0">
                <a:latin typeface="Georgia" panose="02040502050405020303" pitchFamily="18" charset="0"/>
              </a:rPr>
              <a:t>The </a:t>
            </a:r>
            <a:r>
              <a:rPr lang="en-US" dirty="0">
                <a:latin typeface="Georgia" panose="02040502050405020303" pitchFamily="18" charset="0"/>
              </a:rPr>
              <a:t>home addresses, home telephone numbers, Social Security numbers, private email addresses, and private mobile phone numbers of current and former public employees shall not be open to public inspection or disclosure; provided, </a:t>
            </a:r>
            <a:r>
              <a:rPr lang="en-US" dirty="0">
                <a:solidFill>
                  <a:srgbClr val="0000FF"/>
                </a:solidFill>
                <a:latin typeface="Georgia" panose="02040502050405020303" pitchFamily="18" charset="0"/>
              </a:rPr>
              <a:t>however, that nothing in this subsection shall be construed to exempt from disclosure public records created using a private email address or private mobile phone</a:t>
            </a:r>
            <a:r>
              <a:rPr lang="en-US" dirty="0">
                <a:latin typeface="Georgia" panose="02040502050405020303" pitchFamily="18" charset="0"/>
              </a:rPr>
              <a:t>.</a:t>
            </a:r>
          </a:p>
          <a:p>
            <a:pPr algn="just"/>
            <a:endParaRPr lang="en-US" sz="1750" dirty="0" smtClean="0">
              <a:latin typeface="Georgia" panose="02040502050405020303" pitchFamily="18" charset="0"/>
            </a:endParaRPr>
          </a:p>
        </p:txBody>
      </p:sp>
      <p:sp>
        <p:nvSpPr>
          <p:cNvPr id="6" name="Slide Number Placeholder 5"/>
          <p:cNvSpPr>
            <a:spLocks noGrp="1"/>
          </p:cNvSpPr>
          <p:nvPr>
            <p:ph type="sldNum" sz="quarter" idx="12"/>
          </p:nvPr>
        </p:nvSpPr>
        <p:spPr/>
        <p:txBody>
          <a:bodyPr/>
          <a:lstStyle/>
          <a:p>
            <a:fld id="{80F89D51-5EBA-4DBB-8D56-79727A3784A2}" type="slidenum">
              <a:rPr lang="en-US" smtClean="0"/>
              <a:t>9</a:t>
            </a:fld>
            <a:endParaRPr lang="en-US"/>
          </a:p>
        </p:txBody>
      </p:sp>
    </p:spTree>
    <p:extLst>
      <p:ext uri="{BB962C8B-B14F-4D97-AF65-F5344CB8AC3E}">
        <p14:creationId xmlns:p14="http://schemas.microsoft.com/office/powerpoint/2010/main" val="360163870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N PPT Template Red and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en Records and Meetings [Read-Only]" id="{6AE80B21-E9FE-4D15-90A3-15172E35E114}" vid="{D8E920EC-461F-4334-B8E4-F42C3BB06D9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en Records and Meetings [Read-Only]" id="{6AE80B21-E9FE-4D15-90A3-15172E35E114}" vid="{2B72633D-3EBB-4C48-810C-068B8D37930B}"/>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pen Records and Meetings [Read-Only]" id="{6AE80B21-E9FE-4D15-90A3-15172E35E114}" vid="{DFBE0818-0200-4891-9B58-3BE62AF338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Open Records and Meetings</Template>
  <TotalTime>36</TotalTime>
  <Words>1445</Words>
  <Application>Microsoft Office PowerPoint</Application>
  <PresentationFormat>On-screen Show (16:9)</PresentationFormat>
  <Paragraphs>119</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Georgia</vt:lpstr>
      <vt:lpstr>Wingdings</vt:lpstr>
      <vt:lpstr>CoN PPT Template Red and Blue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QUESTIONS?</vt:lpstr>
    </vt:vector>
  </TitlesOfParts>
  <Company>City of Norman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Knighton</dc:creator>
  <cp:lastModifiedBy>Rick Knighton</cp:lastModifiedBy>
  <cp:revision>4</cp:revision>
  <dcterms:created xsi:type="dcterms:W3CDTF">2024-02-05T15:02:14Z</dcterms:created>
  <dcterms:modified xsi:type="dcterms:W3CDTF">2024-02-05T15:38:58Z</dcterms:modified>
</cp:coreProperties>
</file>