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7" r:id="rId4"/>
    <p:sldId id="294" r:id="rId5"/>
    <p:sldId id="280" r:id="rId6"/>
    <p:sldId id="260" r:id="rId7"/>
    <p:sldId id="281" r:id="rId8"/>
    <p:sldId id="282" r:id="rId9"/>
    <p:sldId id="283" r:id="rId10"/>
    <p:sldId id="284" r:id="rId11"/>
    <p:sldId id="285" r:id="rId12"/>
    <p:sldId id="288" r:id="rId13"/>
    <p:sldId id="264" r:id="rId14"/>
    <p:sldId id="263" r:id="rId15"/>
    <p:sldId id="265" r:id="rId16"/>
    <p:sldId id="290" r:id="rId17"/>
    <p:sldId id="268" r:id="rId18"/>
    <p:sldId id="292" r:id="rId19"/>
    <p:sldId id="269" r:id="rId20"/>
    <p:sldId id="291" r:id="rId21"/>
    <p:sldId id="272" r:id="rId22"/>
    <p:sldId id="296" r:id="rId23"/>
    <p:sldId id="261" r:id="rId24"/>
    <p:sldId id="273" r:id="rId25"/>
    <p:sldId id="289"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3"/>
    <p:restoredTop sz="95921"/>
  </p:normalViewPr>
  <p:slideViewPr>
    <p:cSldViewPr snapToGrid="0">
      <p:cViewPr varScale="1">
        <p:scale>
          <a:sx n="115" d="100"/>
          <a:sy n="115" d="100"/>
        </p:scale>
        <p:origin x="2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2/23/23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2/23/23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2/23/23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a:pPr/>
              <a:t>2/23/23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a:pPr/>
              <a:t>2/23/23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creativecommons.org/licenses/by-sa/3.0/"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commons.wikimedia.org/wiki/File:Crash_involving_two_Winnipeg_Service_Police_cruisers_after_a_high-speed_chase_-_20060409.jpg" TargetMode="External"/><Relationship Id="rId5" Type="http://schemas.openxmlformats.org/officeDocument/2006/relationships/image" Target="../media/image11.jp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creativecommons.org/licenses/by-sa/3.0/"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commons.wikimedia.org/wiki/File:Crash_involving_two_Winnipeg_Service_Police_cruisers_after_a_high-speed_chase_-_20060409.jpg" TargetMode="External"/><Relationship Id="rId5" Type="http://schemas.openxmlformats.org/officeDocument/2006/relationships/image" Target="../media/image11.jp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creativecommons.org/licenses/by-nc-nd/3.0/"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www.avoidingregret.com/2017/10/photo-essay-making-magic-monsters-that.html" TargetMode="External"/><Relationship Id="rId5" Type="http://schemas.openxmlformats.org/officeDocument/2006/relationships/image" Target="../media/image1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creativecommons.org/licenses/by-nc-nd/3.0/"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www.avoidingregret.com/2017/10/photo-essay-making-magic-monsters-that.html" TargetMode="External"/><Relationship Id="rId5" Type="http://schemas.openxmlformats.org/officeDocument/2006/relationships/image" Target="../media/image1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Glock" TargetMode="External"/><Relationship Id="rId3" Type="http://schemas.openxmlformats.org/officeDocument/2006/relationships/slideLayout" Target="../slideLayouts/slideLayout2.xml"/><Relationship Id="rId7" Type="http://schemas.openxmlformats.org/officeDocument/2006/relationships/image" Target="../media/image14.jp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desarrollodefensaytecnologiabelica.blogspot.com/2018/11/pistola-glock-g43-la-subcompacta-de.html" TargetMode="External"/><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hyperlink" Target="https://creativecommons.org/licenses/by-nc-sa/3.0/" TargetMode="External"/><Relationship Id="rId4" Type="http://schemas.openxmlformats.org/officeDocument/2006/relationships/image" Target="../media/image1.jpeg"/><Relationship Id="rId9"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3.png"/><Relationship Id="rId7"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en.wikipedia.org/wiki/Glock" TargetMode="External"/><Relationship Id="rId5" Type="http://schemas.openxmlformats.org/officeDocument/2006/relationships/image" Target="../media/image14.jpg"/><Relationship Id="rId4" Type="http://schemas.openxmlformats.org/officeDocument/2006/relationships/hyperlink" Target="https://desarrollodefensaytecnologiabelica.blogspot.com/2018/11/pistola-glock-g43-la-subcompacta-de.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s://creativecommons.org/licenses/by-sa/3.0/" TargetMode="Externa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www.talkingdrugs.org/maryland-judge-police-cant-search-you-because-they-smell-weed" TargetMode="External"/><Relationship Id="rId5" Type="http://schemas.openxmlformats.org/officeDocument/2006/relationships/image" Target="../media/image15.jp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hyperlink" Target="https://creativecommons.org/licenses/by-sa/3.0/" TargetMode="Externa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www.talkingdrugs.org/maryland-judge-police-cant-search-you-because-they-smell-weed" TargetMode="External"/><Relationship Id="rId5" Type="http://schemas.openxmlformats.org/officeDocument/2006/relationships/image" Target="../media/image15.jp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www.avoidingregret.com/2017/10/photo-essay-making-magic-monsters-that.html"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creativecommons.org/licenses/by-nc-nd/3.0/"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suburbancorrespondent.blogspot.com/2016/07/really.html" TargetMode="External"/><Relationship Id="rId5" Type="http://schemas.openxmlformats.org/officeDocument/2006/relationships/image" Target="../media/image6.jp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FA21-E1F2-93A1-04AB-2B6F9C459971}"/>
              </a:ext>
            </a:extLst>
          </p:cNvPr>
          <p:cNvSpPr>
            <a:spLocks noGrp="1"/>
          </p:cNvSpPr>
          <p:nvPr>
            <p:ph type="ctrTitle"/>
          </p:nvPr>
        </p:nvSpPr>
        <p:spPr>
          <a:xfrm>
            <a:off x="1751012" y="904461"/>
            <a:ext cx="8676222" cy="2653748"/>
          </a:xfrm>
        </p:spPr>
        <p:txBody>
          <a:bodyPr/>
          <a:lstStyle/>
          <a:p>
            <a:r>
              <a:rPr lang="en-US" b="1" dirty="0">
                <a:latin typeface="Times New Roman" panose="02020603050405020304" pitchFamily="18" charset="0"/>
                <a:cs typeface="Times New Roman" panose="02020603050405020304" pitchFamily="18" charset="0"/>
              </a:rPr>
              <a:t>TOP HITS IN EMPLOYMENT LAW</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LEGAL DO’S AND DON’TS</a:t>
            </a:r>
          </a:p>
        </p:txBody>
      </p:sp>
      <p:sp>
        <p:nvSpPr>
          <p:cNvPr id="3" name="Subtitle 2">
            <a:extLst>
              <a:ext uri="{FF2B5EF4-FFF2-40B4-BE49-F238E27FC236}">
                <a16:creationId xmlns:a16="http://schemas.microsoft.com/office/drawing/2014/main" id="{9CF4F0C6-5903-86A1-B36C-B56AAB6AFA46}"/>
              </a:ext>
            </a:extLst>
          </p:cNvPr>
          <p:cNvSpPr>
            <a:spLocks noGrp="1"/>
          </p:cNvSpPr>
          <p:nvPr>
            <p:ph type="subTitle" idx="1"/>
          </p:nvPr>
        </p:nvSpPr>
        <p:spPr/>
        <p:txBody>
          <a:bodyPr/>
          <a:lstStyle/>
          <a:p>
            <a:endParaRPr lang="en-US" dirty="0"/>
          </a:p>
          <a:p>
            <a:pPr>
              <a:spcBef>
                <a:spcPts val="0"/>
              </a:spcBef>
              <a:spcAft>
                <a:spcPts val="0"/>
              </a:spcAft>
            </a:pPr>
            <a:r>
              <a:rPr lang="en-US" b="1" dirty="0">
                <a:latin typeface="Times New Roman" panose="02020603050405020304" pitchFamily="18" charset="0"/>
                <a:cs typeface="Times New Roman" panose="02020603050405020304" pitchFamily="18" charset="0"/>
              </a:rPr>
              <a:t>BETH ANNE CHILDS</a:t>
            </a:r>
          </a:p>
          <a:p>
            <a:pPr>
              <a:spcBef>
                <a:spcPts val="0"/>
              </a:spcBef>
              <a:spcAft>
                <a:spcPts val="0"/>
              </a:spcAft>
            </a:pPr>
            <a:r>
              <a:rPr lang="en-US" b="1" dirty="0">
                <a:latin typeface="Times New Roman" panose="02020603050405020304" pitchFamily="18" charset="0"/>
                <a:cs typeface="Times New Roman" panose="02020603050405020304" pitchFamily="18" charset="0"/>
              </a:rPr>
              <a:t>THE CHILDS LAW FIRM, PLLC</a:t>
            </a:r>
          </a:p>
          <a:p>
            <a:pPr>
              <a:spcBef>
                <a:spcPts val="0"/>
              </a:spcBef>
              <a:spcAft>
                <a:spcPts val="0"/>
              </a:spcAft>
            </a:pPr>
            <a:r>
              <a:rPr lang="en-US" b="1" dirty="0">
                <a:latin typeface="Times New Roman" panose="02020603050405020304" pitchFamily="18" charset="0"/>
                <a:cs typeface="Times New Roman" panose="02020603050405020304" pitchFamily="18" charset="0"/>
              </a:rPr>
              <a:t>1015 DETROIT AVENE</a:t>
            </a:r>
          </a:p>
          <a:p>
            <a:pPr>
              <a:spcBef>
                <a:spcPts val="0"/>
              </a:spcBef>
              <a:spcAft>
                <a:spcPts val="0"/>
              </a:spcAft>
            </a:pPr>
            <a:r>
              <a:rPr lang="en-US" b="1" dirty="0">
                <a:latin typeface="Times New Roman" panose="02020603050405020304" pitchFamily="18" charset="0"/>
                <a:cs typeface="Times New Roman" panose="02020603050405020304" pitchFamily="18" charset="0"/>
              </a:rPr>
              <a:t>TULSA, OKLAHOMA 74120</a:t>
            </a:r>
          </a:p>
          <a:p>
            <a:endParaRPr lang="en-US" dirty="0"/>
          </a:p>
          <a:p>
            <a:endParaRPr lang="en-US" dirty="0"/>
          </a:p>
        </p:txBody>
      </p:sp>
    </p:spTree>
    <p:extLst>
      <p:ext uri="{BB962C8B-B14F-4D97-AF65-F5344CB8AC3E}">
        <p14:creationId xmlns:p14="http://schemas.microsoft.com/office/powerpoint/2010/main" val="98014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C716-D382-0CA6-9D9A-5C6814F1D86A}"/>
              </a:ext>
            </a:extLst>
          </p:cNvPr>
          <p:cNvSpPr>
            <a:spLocks noGrp="1"/>
          </p:cNvSpPr>
          <p:nvPr>
            <p:ph type="ctrTitle"/>
          </p:nvPr>
        </p:nvSpPr>
        <p:spPr>
          <a:xfrm>
            <a:off x="974179" y="714375"/>
            <a:ext cx="3332955" cy="5076826"/>
          </a:xfrm>
        </p:spPr>
        <p:txBody>
          <a:bodyPr vert="horz" lIns="91440" tIns="45720" rIns="91440" bIns="45720" rtlCol="0" anchor="ctr">
            <a:normAutofit/>
          </a:bodyPr>
          <a:lstStyle/>
          <a:p>
            <a:pPr algn="l">
              <a:lnSpc>
                <a:spcPct val="90000"/>
              </a:lnSpc>
            </a:pPr>
            <a:br>
              <a:rPr lang="en-US" sz="3100" b="1" dirty="0">
                <a:effectLst>
                  <a:glow rad="38100">
                    <a:schemeClr val="bg1">
                      <a:lumMod val="65000"/>
                      <a:lumOff val="35000"/>
                      <a:alpha val="40000"/>
                    </a:schemeClr>
                  </a:glow>
                  <a:outerShdw blurRad="28575" dist="38100" dir="14040000" algn="tl" rotWithShape="0">
                    <a:srgbClr val="000000">
                      <a:alpha val="25000"/>
                    </a:srgbClr>
                  </a:outerShdw>
                </a:effectLst>
              </a:rPr>
            </a:br>
            <a:br>
              <a:rPr lang="en-US" sz="3100" b="1" dirty="0">
                <a:effectLst>
                  <a:glow rad="38100">
                    <a:schemeClr val="bg1">
                      <a:lumMod val="65000"/>
                      <a:lumOff val="35000"/>
                      <a:alpha val="40000"/>
                    </a:schemeClr>
                  </a:glow>
                  <a:outerShdw blurRad="28575" dist="38100" dir="14040000" algn="tl" rotWithShape="0">
                    <a:srgbClr val="000000">
                      <a:alpha val="25000"/>
                    </a:srgbClr>
                  </a:outerShdw>
                </a:effectLst>
              </a:rPr>
            </a:br>
            <a:br>
              <a:rPr lang="en-US" sz="3100" b="1" dirty="0">
                <a:effectLst>
                  <a:glow rad="38100">
                    <a:schemeClr val="bg1">
                      <a:lumMod val="65000"/>
                      <a:lumOff val="35000"/>
                      <a:alpha val="40000"/>
                    </a:schemeClr>
                  </a:glow>
                  <a:outerShdw blurRad="28575" dist="38100" dir="14040000" algn="tl" rotWithShape="0">
                    <a:srgbClr val="000000">
                      <a:alpha val="25000"/>
                    </a:srgbClr>
                  </a:outerShdw>
                </a:effectLst>
              </a:rPr>
            </a:br>
            <a:r>
              <a:rPr lang="en-US" sz="3100" dirty="0">
                <a:effectLst>
                  <a:glow rad="38100">
                    <a:schemeClr val="bg1">
                      <a:lumMod val="65000"/>
                      <a:lumOff val="35000"/>
                      <a:alpha val="40000"/>
                    </a:schemeClr>
                  </a:glow>
                  <a:outerShdw blurRad="28575" dist="38100" dir="14040000" algn="tl" rotWithShape="0">
                    <a:srgbClr val="000000">
                      <a:alpha val="25000"/>
                    </a:srgbClr>
                  </a:outerShdw>
                </a:effectLst>
              </a:rPr>
              <a:t>UNIFORMED SERVICES EMPLOYMENT AND REEMPLOYMENT RIGHTS ACT (USERRA)</a:t>
            </a:r>
            <a:br>
              <a:rPr lang="en-US" sz="3100" dirty="0">
                <a:effectLst>
                  <a:glow rad="38100">
                    <a:schemeClr val="bg1">
                      <a:lumMod val="65000"/>
                      <a:lumOff val="35000"/>
                      <a:alpha val="40000"/>
                    </a:schemeClr>
                  </a:glow>
                  <a:outerShdw blurRad="28575" dist="38100" dir="14040000" algn="tl" rotWithShape="0">
                    <a:srgbClr val="000000">
                      <a:alpha val="25000"/>
                    </a:srgbClr>
                  </a:outerShdw>
                </a:effectLst>
              </a:rPr>
            </a:br>
            <a:endParaRPr lang="en-US" sz="3100" dirty="0">
              <a:effectLst>
                <a:glow rad="38100">
                  <a:schemeClr val="bg1">
                    <a:lumMod val="65000"/>
                    <a:lumOff val="35000"/>
                    <a:alpha val="40000"/>
                  </a:schemeClr>
                </a:glow>
                <a:outerShdw blurRad="28575" dist="38100" dir="14040000" algn="tl" rotWithShape="0">
                  <a:srgbClr val="000000">
                    <a:alpha val="25000"/>
                  </a:srgbClr>
                </a:outerShdw>
              </a:effectLst>
            </a:endParaRP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Subtitle 2">
            <a:extLst>
              <a:ext uri="{FF2B5EF4-FFF2-40B4-BE49-F238E27FC236}">
                <a16:creationId xmlns:a16="http://schemas.microsoft.com/office/drawing/2014/main" id="{012B7E67-0E52-39E7-656C-F285304A637F}"/>
              </a:ext>
            </a:extLst>
          </p:cNvPr>
          <p:cNvSpPr>
            <a:spLocks noGrp="1"/>
          </p:cNvSpPr>
          <p:nvPr>
            <p:ph type="subTitle" idx="1"/>
          </p:nvPr>
        </p:nvSpPr>
        <p:spPr>
          <a:xfrm>
            <a:off x="4973046" y="714375"/>
            <a:ext cx="6253751" cy="5076825"/>
          </a:xfrm>
        </p:spPr>
        <p:txBody>
          <a:bodyPr vert="horz" lIns="91440" tIns="45720" rIns="91440" bIns="45720" rtlCol="0" anchor="ctr">
            <a:normAutofit/>
          </a:bodyPr>
          <a:lstStyle/>
          <a:p>
            <a:pPr marL="0" marR="0" algn="l"/>
            <a:r>
              <a:rPr lang="en-US" dirty="0">
                <a:solidFill>
                  <a:schemeClr val="tx1"/>
                </a:solidFill>
              </a:rPr>
              <a:t>Certain persons who serve in the armed forces have a right to reemployment with the employer they were with when they entered their service.  This includes those called up from the reserves or the National Guard.</a:t>
            </a:r>
          </a:p>
          <a:p>
            <a:pPr marL="0" marR="0" algn="l">
              <a:buFont typeface="Arial"/>
              <a:buChar char="•"/>
            </a:pPr>
            <a:endParaRPr lang="en-US" dirty="0">
              <a:solidFill>
                <a:schemeClr val="tx1"/>
              </a:solidFill>
            </a:endParaRPr>
          </a:p>
          <a:p>
            <a:pPr marL="0" marR="0" algn="l"/>
            <a:r>
              <a:rPr lang="en-US" dirty="0">
                <a:solidFill>
                  <a:schemeClr val="tx1"/>
                </a:solidFill>
              </a:rPr>
              <a:t>There are detailed provisions regarding promotions, pay, reemployment, and leave in both state and federal laws that need to be carefully followed.</a:t>
            </a:r>
          </a:p>
          <a:p>
            <a:pPr algn="l">
              <a:buFont typeface="Arial"/>
              <a:buChar char="•"/>
            </a:pPr>
            <a:endParaRPr lang="en-US" dirty="0">
              <a:solidFill>
                <a:schemeClr val="tx1"/>
              </a:solidFill>
            </a:endParaRPr>
          </a:p>
        </p:txBody>
      </p:sp>
    </p:spTree>
    <p:extLst>
      <p:ext uri="{BB962C8B-B14F-4D97-AF65-F5344CB8AC3E}">
        <p14:creationId xmlns:p14="http://schemas.microsoft.com/office/powerpoint/2010/main" val="44678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B3B9-9651-9C5E-D477-171DB396CA7B}"/>
              </a:ext>
            </a:extLst>
          </p:cNvPr>
          <p:cNvSpPr>
            <a:spLocks noGrp="1"/>
          </p:cNvSpPr>
          <p:nvPr>
            <p:ph type="title"/>
          </p:nvPr>
        </p:nvSpPr>
        <p:spPr>
          <a:xfrm>
            <a:off x="1141413" y="4667693"/>
            <a:ext cx="9923766" cy="1063256"/>
          </a:xfrm>
        </p:spPr>
        <p:txBody>
          <a:bodyPr vert="horz" lIns="91440" tIns="45720" rIns="91440" bIns="45720" rtlCol="0" anchor="t">
            <a:normAutofit/>
          </a:bodyPr>
          <a:lstStyle/>
          <a:p>
            <a:r>
              <a:rPr lang="en-US" sz="3600" b="1" kern="1200" cap="all" dirty="0">
                <a:ln w="3175" cmpd="sng">
                  <a:noFill/>
                </a:ln>
                <a:solidFill>
                  <a:srgbClr val="0070C0"/>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USERRA DO’S AND DON’TS</a:t>
            </a:r>
          </a:p>
        </p:txBody>
      </p:sp>
      <p:sp>
        <p:nvSpPr>
          <p:cNvPr id="3" name="Content Placeholder 2">
            <a:extLst>
              <a:ext uri="{FF2B5EF4-FFF2-40B4-BE49-F238E27FC236}">
                <a16:creationId xmlns:a16="http://schemas.microsoft.com/office/drawing/2014/main" id="{D6CB6227-7753-32A1-3893-91B03439D69A}"/>
              </a:ext>
            </a:extLst>
          </p:cNvPr>
          <p:cNvSpPr>
            <a:spLocks noGrp="1"/>
          </p:cNvSpPr>
          <p:nvPr>
            <p:ph sz="half" idx="1"/>
          </p:nvPr>
        </p:nvSpPr>
        <p:spPr>
          <a:xfrm>
            <a:off x="1134117" y="1038020"/>
            <a:ext cx="4885547" cy="3129804"/>
          </a:xfrm>
        </p:spPr>
        <p:txBody>
          <a:bodyPr>
            <a:normAutofit/>
          </a:bodyPr>
          <a:lstStyle/>
          <a:p>
            <a:pPr marL="0" marR="0" indent="0" algn="ctr">
              <a:lnSpc>
                <a:spcPct val="90000"/>
              </a:lnSpc>
              <a:spcBef>
                <a:spcPts val="0"/>
              </a:spcBef>
              <a:spcAft>
                <a:spcPts val="0"/>
              </a:spcAft>
              <a:buNone/>
            </a:pPr>
            <a:r>
              <a:rPr lang="en-US" sz="2400" i="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DO’S</a:t>
            </a:r>
          </a:p>
          <a:p>
            <a:pPr marL="0" marR="0" indent="0" algn="just">
              <a:lnSpc>
                <a:spcPct val="90000"/>
              </a:lnSpc>
              <a:spcBef>
                <a:spcPts val="0"/>
              </a:spcBef>
              <a:spcAft>
                <a:spcPts val="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90000"/>
              </a:lnSpc>
              <a:spcBef>
                <a:spcPts val="0"/>
              </a:spcBef>
              <a:spcAft>
                <a:spcPts val="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BE FAMILIAR WITH THE BASIC PROVISIONS OF USERRA</a:t>
            </a:r>
          </a:p>
          <a:p>
            <a:pPr marL="0" marR="0" indent="0" algn="just">
              <a:lnSpc>
                <a:spcPct val="90000"/>
              </a:lnSpc>
              <a:spcBef>
                <a:spcPts val="0"/>
              </a:spcBef>
              <a:spcAft>
                <a:spcPts val="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90000"/>
              </a:lnSpc>
              <a:spcBef>
                <a:spcPts val="0"/>
              </a:spcBef>
              <a:spcAft>
                <a:spcPts val="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CONSULT YOUR H.R. PROFESSIONAL AND CITY OR TOWN ATTORNEY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400" dirty="0"/>
          </a:p>
        </p:txBody>
      </p:sp>
      <p:sp>
        <p:nvSpPr>
          <p:cNvPr id="4" name="Content Placeholder 3">
            <a:extLst>
              <a:ext uri="{FF2B5EF4-FFF2-40B4-BE49-F238E27FC236}">
                <a16:creationId xmlns:a16="http://schemas.microsoft.com/office/drawing/2014/main" id="{5657E7D3-28A1-9823-8BEC-360F9AD9D2F1}"/>
              </a:ext>
            </a:extLst>
          </p:cNvPr>
          <p:cNvSpPr>
            <a:spLocks noGrp="1"/>
          </p:cNvSpPr>
          <p:nvPr>
            <p:ph sz="half" idx="2"/>
          </p:nvPr>
        </p:nvSpPr>
        <p:spPr>
          <a:xfrm>
            <a:off x="6172337" y="1038021"/>
            <a:ext cx="4885547" cy="3129803"/>
          </a:xfrm>
        </p:spPr>
        <p:txBody>
          <a:bodyPr>
            <a:normAutofit/>
          </a:bodyPr>
          <a:lstStyle/>
          <a:p>
            <a:pPr marL="0" marR="0" indent="0" algn="ctr">
              <a:lnSpc>
                <a:spcPct val="90000"/>
              </a:lnSpc>
              <a:spcBef>
                <a:spcPts val="0"/>
              </a:spcBef>
              <a:spcAft>
                <a:spcPts val="0"/>
              </a:spcAft>
              <a:buNone/>
            </a:pP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DON’TS</a:t>
            </a:r>
          </a:p>
          <a:p>
            <a:pPr marL="0" marR="0" indent="0" algn="just">
              <a:lnSpc>
                <a:spcPct val="90000"/>
              </a:lnSpc>
              <a:spcBef>
                <a:spcPts val="0"/>
              </a:spcBef>
              <a:spcAft>
                <a:spcPts val="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90000"/>
              </a:lnSpc>
              <a:spcBef>
                <a:spcPts val="0"/>
              </a:spcBef>
              <a:spcAft>
                <a:spcPts val="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DISCOURAGE PARTICIPATION IN THE MILITARY</a:t>
            </a:r>
          </a:p>
          <a:p>
            <a:pPr marL="0" marR="0" indent="0" algn="just">
              <a:lnSpc>
                <a:spcPct val="90000"/>
              </a:lnSpc>
              <a:spcBef>
                <a:spcPts val="0"/>
              </a:spcBef>
              <a:spcAft>
                <a:spcPts val="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90000"/>
              </a:lnSpc>
              <a:spcBef>
                <a:spcPts val="0"/>
              </a:spcBef>
              <a:spcAft>
                <a:spcPts val="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MAKE UNSOLICITED COMMENTS ABOUT MILITARY SERVICE AND THEIR EMPLOYMENT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400" dirty="0"/>
          </a:p>
        </p:txBody>
      </p:sp>
    </p:spTree>
    <p:extLst>
      <p:ext uri="{BB962C8B-B14F-4D97-AF65-F5344CB8AC3E}">
        <p14:creationId xmlns:p14="http://schemas.microsoft.com/office/powerpoint/2010/main" val="24939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standing, work-clothing&#10;&#10;Description automatically generated">
            <a:extLst>
              <a:ext uri="{FF2B5EF4-FFF2-40B4-BE49-F238E27FC236}">
                <a16:creationId xmlns:a16="http://schemas.microsoft.com/office/drawing/2014/main" id="{5AAB7DCC-A8D7-88E1-4903-5BBA34970861}"/>
              </a:ext>
            </a:extLst>
          </p:cNvPr>
          <p:cNvPicPr>
            <a:picLocks noChangeAspect="1"/>
          </p:cNvPicPr>
          <p:nvPr/>
        </p:nvPicPr>
        <p:blipFill>
          <a:blip r:embed="rId4"/>
          <a:stretch>
            <a:fillRect/>
          </a:stretch>
        </p:blipFill>
        <p:spPr>
          <a:xfrm>
            <a:off x="580768" y="729049"/>
            <a:ext cx="6635577" cy="5313405"/>
          </a:xfrm>
          <a:prstGeom prst="rect">
            <a:avLst/>
          </a:prstGeom>
        </p:spPr>
      </p:pic>
      <p:sp>
        <p:nvSpPr>
          <p:cNvPr id="7" name="TextBox 6">
            <a:extLst>
              <a:ext uri="{FF2B5EF4-FFF2-40B4-BE49-F238E27FC236}">
                <a16:creationId xmlns:a16="http://schemas.microsoft.com/office/drawing/2014/main" id="{3E440519-6EBC-1D70-EFAE-A362E20711EF}"/>
              </a:ext>
            </a:extLst>
          </p:cNvPr>
          <p:cNvSpPr txBox="1"/>
          <p:nvPr/>
        </p:nvSpPr>
        <p:spPr>
          <a:xfrm>
            <a:off x="7599405" y="1940011"/>
            <a:ext cx="3792904" cy="397031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WHEN YOU NEED A “</a:t>
            </a:r>
            <a:r>
              <a:rPr lang="en-US" sz="3600" i="1" dirty="0">
                <a:latin typeface="Times New Roman" panose="02020603050405020304" pitchFamily="18" charset="0"/>
                <a:cs typeface="Times New Roman" panose="02020603050405020304" pitchFamily="18" charset="0"/>
              </a:rPr>
              <a:t>DOCTOR DOCTOR” MAKE SURE YOU FOLLOW THE FMLA</a:t>
            </a:r>
            <a:endParaRPr lang="en-US" sz="3600" dirty="0">
              <a:latin typeface="Times New Roman" panose="02020603050405020304" pitchFamily="18" charset="0"/>
              <a:cs typeface="Times New Roman" panose="02020603050405020304" pitchFamily="18" charset="0"/>
            </a:endParaRPr>
          </a:p>
        </p:txBody>
      </p:sp>
      <p:pic>
        <p:nvPicPr>
          <p:cNvPr id="8" name="Audio Recording Feb 17, 2023 at 6:53:11 PM">
            <a:hlinkClick r:id="" action="ppaction://media"/>
            <a:extLst>
              <a:ext uri="{FF2B5EF4-FFF2-40B4-BE49-F238E27FC236}">
                <a16:creationId xmlns:a16="http://schemas.microsoft.com/office/drawing/2014/main" id="{C0A5950F-7052-AF94-0C9F-A299887FCD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11310" y="3518770"/>
            <a:ext cx="812800" cy="812800"/>
          </a:xfrm>
          <a:prstGeom prst="rect">
            <a:avLst/>
          </a:prstGeom>
        </p:spPr>
      </p:pic>
    </p:spTree>
    <p:extLst>
      <p:ext uri="{BB962C8B-B14F-4D97-AF65-F5344CB8AC3E}">
        <p14:creationId xmlns:p14="http://schemas.microsoft.com/office/powerpoint/2010/main" val="7989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5CD0-48D5-FC14-0651-51F41B7C22A7}"/>
              </a:ext>
            </a:extLst>
          </p:cNvPr>
          <p:cNvSpPr>
            <a:spLocks noGrp="1"/>
          </p:cNvSpPr>
          <p:nvPr>
            <p:ph type="title"/>
          </p:nvPr>
        </p:nvSpPr>
        <p:spPr>
          <a:xfrm>
            <a:off x="1141413" y="609600"/>
            <a:ext cx="9905998" cy="1462088"/>
          </a:xfrm>
        </p:spPr>
        <p:txBody>
          <a:bodyPr>
            <a:normAutofit/>
          </a:bodyPr>
          <a:lstStyle/>
          <a:p>
            <a:r>
              <a:rPr lang="en-US" b="1" dirty="0">
                <a:latin typeface="Times New Roman" panose="02020603050405020304" pitchFamily="18" charset="0"/>
                <a:cs typeface="Times New Roman" panose="02020603050405020304" pitchFamily="18" charset="0"/>
              </a:rPr>
              <a:t>THE FAMILY AND MEDICAL LEAVE ACT (FMLA)</a:t>
            </a:r>
          </a:p>
        </p:txBody>
      </p:sp>
      <p:sp>
        <p:nvSpPr>
          <p:cNvPr id="3" name="Content Placeholder 2">
            <a:extLst>
              <a:ext uri="{FF2B5EF4-FFF2-40B4-BE49-F238E27FC236}">
                <a16:creationId xmlns:a16="http://schemas.microsoft.com/office/drawing/2014/main" id="{9658D6BF-40DC-0AA1-B1C8-E6BA96611F88}"/>
              </a:ext>
            </a:extLst>
          </p:cNvPr>
          <p:cNvSpPr>
            <a:spLocks noGrp="1"/>
          </p:cNvSpPr>
          <p:nvPr>
            <p:ph idx="1"/>
          </p:nvPr>
        </p:nvSpPr>
        <p:spPr>
          <a:xfrm>
            <a:off x="1141413" y="2414588"/>
            <a:ext cx="9905998" cy="3486149"/>
          </a:xfrm>
        </p:spPr>
        <p:txBody>
          <a:bodyPr>
            <a:noAutofit/>
          </a:bodyPr>
          <a:lstStyle/>
          <a:p>
            <a:pPr marL="0" indent="0" algn="ctr">
              <a:buNone/>
            </a:pPr>
            <a:r>
              <a:rPr lang="en-US" dirty="0">
                <a:effectLst/>
              </a:rPr>
              <a:t> </a:t>
            </a:r>
            <a:r>
              <a:rPr lang="en-US" sz="2800" b="1" dirty="0">
                <a:effectLst/>
              </a:rPr>
              <a:t> </a:t>
            </a:r>
            <a:r>
              <a:rPr lang="en-US" sz="3600" b="1" dirty="0">
                <a:effectLst/>
              </a:rPr>
              <a:t>THE FMLA REQUIRES EMPLOYERS OF 50 OR MORE EMPLOYEES TO GIVE UP TO 12 WEEKS OF UNPAID, JOB-PROTECTED LEAVE TO ELIGIBLE EMPLOYEES FOR THE BIRTH OR ADOPTION OF A CHILD OR FOR THE SERIOUS ILLNESS OF THE EMPLOYEE OR A SPOUSE, CHILD OR PARENT</a:t>
            </a:r>
            <a:endParaRPr lang="en-US" sz="3600" b="1" dirty="0"/>
          </a:p>
        </p:txBody>
      </p:sp>
    </p:spTree>
    <p:extLst>
      <p:ext uri="{BB962C8B-B14F-4D97-AF65-F5344CB8AC3E}">
        <p14:creationId xmlns:p14="http://schemas.microsoft.com/office/powerpoint/2010/main" val="70237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5CD0-48D5-FC14-0651-51F41B7C22A7}"/>
              </a:ext>
            </a:extLst>
          </p:cNvPr>
          <p:cNvSpPr>
            <a:spLocks noGrp="1"/>
          </p:cNvSpPr>
          <p:nvPr>
            <p:ph type="title"/>
          </p:nvPr>
        </p:nvSpPr>
        <p:spPr>
          <a:xfrm>
            <a:off x="1141413" y="609600"/>
            <a:ext cx="6842381" cy="1905000"/>
          </a:xfrm>
        </p:spPr>
        <p:txBody>
          <a:bodyPr>
            <a:normAutofit/>
          </a:bodyPr>
          <a:lstStyle/>
          <a:p>
            <a:pPr>
              <a:lnSpc>
                <a:spcPct val="90000"/>
              </a:lnSpc>
            </a:pPr>
            <a:r>
              <a:rPr lang="en-US" b="1" dirty="0">
                <a:latin typeface="Times New Roman" panose="02020603050405020304" pitchFamily="18" charset="0"/>
                <a:cs typeface="Times New Roman" panose="02020603050405020304" pitchFamily="18" charset="0"/>
              </a:rPr>
              <a:t>FMLA – MAKE SURE YOU TRACK LEAVE “</a:t>
            </a:r>
            <a:r>
              <a:rPr lang="en-US" b="1" i="1" dirty="0">
                <a:latin typeface="Times New Roman" panose="02020603050405020304" pitchFamily="18" charset="0"/>
                <a:cs typeface="Times New Roman" panose="02020603050405020304" pitchFamily="18" charset="0"/>
              </a:rPr>
              <a:t>TIME AFTER TIME</a:t>
            </a:r>
            <a:r>
              <a:rPr lang="en-US" b="1" dirty="0">
                <a:latin typeface="Times New Roman" panose="02020603050405020304" pitchFamily="18" charset="0"/>
                <a:cs typeface="Times New Roman" panose="02020603050405020304" pitchFamily="18" charset="0"/>
              </a:rPr>
              <a:t>”  - DO’S AND DON’TS</a:t>
            </a:r>
            <a:br>
              <a:rPr lang="en-US" b="1" dirty="0">
                <a:latin typeface="Times New Roman" panose="02020603050405020304" pitchFamily="18" charset="0"/>
                <a:cs typeface="Times New Roman" panose="02020603050405020304" pitchFamily="18" charset="0"/>
              </a:rPr>
            </a:br>
            <a:endParaRPr lang="en-US"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58D6BF-40DC-0AA1-B1C8-E6BA96611F88}"/>
              </a:ext>
            </a:extLst>
          </p:cNvPr>
          <p:cNvSpPr>
            <a:spLocks noGrp="1"/>
          </p:cNvSpPr>
          <p:nvPr>
            <p:ph idx="1"/>
          </p:nvPr>
        </p:nvSpPr>
        <p:spPr>
          <a:xfrm>
            <a:off x="1141413" y="2666999"/>
            <a:ext cx="6930871" cy="3124201"/>
          </a:xfrm>
        </p:spPr>
        <p:txBody>
          <a:bodyPr>
            <a:normAutofit/>
          </a:bodyPr>
          <a:lstStyle/>
          <a:p>
            <a:pPr>
              <a:buFont typeface="Arial" panose="020B0604020202020204" pitchFamily="34" charset="0"/>
              <a:buChar char="•"/>
            </a:pPr>
            <a:r>
              <a:rPr lang="en-US" dirty="0">
                <a:solidFill>
                  <a:schemeClr val="accent5"/>
                </a:solidFill>
                <a:effectLst/>
              </a:rPr>
              <a:t>DO</a:t>
            </a:r>
            <a:r>
              <a:rPr lang="en-US" dirty="0">
                <a:effectLst/>
              </a:rPr>
              <a:t> HAVE AN UPDATED FMLA POLICY</a:t>
            </a:r>
          </a:p>
          <a:p>
            <a:pPr>
              <a:buFont typeface="Arial" panose="020B0604020202020204" pitchFamily="34" charset="0"/>
              <a:buChar char="•"/>
            </a:pPr>
            <a:r>
              <a:rPr lang="en-US" dirty="0">
                <a:solidFill>
                  <a:schemeClr val="accent6"/>
                </a:solidFill>
                <a:effectLst/>
              </a:rPr>
              <a:t>DON’T </a:t>
            </a:r>
            <a:r>
              <a:rPr lang="en-US" dirty="0">
                <a:effectLst/>
              </a:rPr>
              <a:t>FAIL TO FOLLOW THE POLICY</a:t>
            </a:r>
          </a:p>
          <a:p>
            <a:pPr>
              <a:buFont typeface="Arial" panose="020B0604020202020204" pitchFamily="34" charset="0"/>
              <a:buChar char="•"/>
            </a:pPr>
            <a:r>
              <a:rPr lang="en-US" dirty="0">
                <a:solidFill>
                  <a:schemeClr val="accent5"/>
                </a:solidFill>
                <a:effectLst/>
              </a:rPr>
              <a:t>DO</a:t>
            </a:r>
            <a:r>
              <a:rPr lang="en-US" dirty="0">
                <a:effectLst/>
              </a:rPr>
              <a:t> REQUIRE MEDICAL DOCUMENTATION</a:t>
            </a:r>
          </a:p>
          <a:p>
            <a:pPr>
              <a:buFont typeface="Arial" panose="020B0604020202020204" pitchFamily="34" charset="0"/>
              <a:buChar char="•"/>
            </a:pPr>
            <a:r>
              <a:rPr lang="en-US" dirty="0">
                <a:solidFill>
                  <a:schemeClr val="accent6"/>
                </a:solidFill>
                <a:effectLst/>
              </a:rPr>
              <a:t>DON’T</a:t>
            </a:r>
            <a:r>
              <a:rPr lang="en-US" dirty="0">
                <a:effectLst/>
              </a:rPr>
              <a:t> FAIL TO ENGAGE IN DISCUSSIONS WITH THE EMPLOYEE</a:t>
            </a:r>
          </a:p>
          <a:p>
            <a:pPr>
              <a:buFont typeface="Arial" panose="020B0604020202020204" pitchFamily="34" charset="0"/>
              <a:buChar char="•"/>
            </a:pPr>
            <a:r>
              <a:rPr lang="en-US" dirty="0">
                <a:solidFill>
                  <a:schemeClr val="accent5"/>
                </a:solidFill>
                <a:effectLst/>
              </a:rPr>
              <a:t>DO</a:t>
            </a:r>
            <a:r>
              <a:rPr lang="en-US" dirty="0">
                <a:effectLst/>
              </a:rPr>
              <a:t> EDUCATE YOUR EMPLOYEES ABOUT THE POLICY</a:t>
            </a:r>
          </a:p>
          <a:p>
            <a:pPr>
              <a:buFont typeface="Arial" panose="020B0604020202020204" pitchFamily="34" charset="0"/>
              <a:buChar char="•"/>
            </a:pPr>
            <a:endParaRPr lang="en-US" b="1" dirty="0"/>
          </a:p>
        </p:txBody>
      </p:sp>
      <p:pic>
        <p:nvPicPr>
          <p:cNvPr id="5" name="Picture 4" descr="A hand holding a pen and shading circles on a sheet">
            <a:extLst>
              <a:ext uri="{FF2B5EF4-FFF2-40B4-BE49-F238E27FC236}">
                <a16:creationId xmlns:a16="http://schemas.microsoft.com/office/drawing/2014/main" id="{A6A5720A-8474-5A2C-97E0-4C27C59978C3}"/>
              </a:ext>
            </a:extLst>
          </p:cNvPr>
          <p:cNvPicPr>
            <a:picLocks noChangeAspect="1"/>
          </p:cNvPicPr>
          <p:nvPr/>
        </p:nvPicPr>
        <p:blipFill rotWithShape="1">
          <a:blip r:embed="rId5"/>
          <a:srcRect l="47458" r="22987" b="-1"/>
          <a:stretch/>
        </p:blipFill>
        <p:spPr>
          <a:xfrm>
            <a:off x="8546182"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4" name="Audio Recording Feb 21, 2023 at 10:26:22 AM">
            <a:hlinkClick r:id="" action="ppaction://media"/>
            <a:extLst>
              <a:ext uri="{FF2B5EF4-FFF2-40B4-BE49-F238E27FC236}">
                <a16:creationId xmlns:a16="http://schemas.microsoft.com/office/drawing/2014/main" id="{A5FCEA39-297F-2BE1-3932-941ED747EA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69515" y="5306741"/>
            <a:ext cx="812800" cy="812800"/>
          </a:xfrm>
          <a:prstGeom prst="rect">
            <a:avLst/>
          </a:prstGeom>
        </p:spPr>
      </p:pic>
    </p:spTree>
    <p:extLst>
      <p:ext uri="{BB962C8B-B14F-4D97-AF65-F5344CB8AC3E}">
        <p14:creationId xmlns:p14="http://schemas.microsoft.com/office/powerpoint/2010/main" val="230396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BD7E-F87E-37B2-F26C-9048EBACB6EC}"/>
              </a:ext>
            </a:extLst>
          </p:cNvPr>
          <p:cNvSpPr>
            <a:spLocks noGrp="1"/>
          </p:cNvSpPr>
          <p:nvPr>
            <p:ph type="title"/>
          </p:nvPr>
        </p:nvSpPr>
        <p:spPr>
          <a:xfrm>
            <a:off x="6096000" y="609599"/>
            <a:ext cx="5435760" cy="2009775"/>
          </a:xfrm>
        </p:spPr>
        <p:txBody>
          <a:bodyPr>
            <a:normAutofit/>
          </a:bodyPr>
          <a:lstStyle/>
          <a:p>
            <a:pPr algn="ctr"/>
            <a:r>
              <a:rPr lang="en-US" b="1" dirty="0">
                <a:latin typeface="Times New Roman" panose="02020603050405020304" pitchFamily="18" charset="0"/>
                <a:cs typeface="Times New Roman" panose="02020603050405020304" pitchFamily="18" charset="0"/>
              </a:rPr>
              <a:t>WHAT IF YOUR EMPLOYEE </a:t>
            </a:r>
            <a:r>
              <a:rPr lang="en-US" b="1" i="1" dirty="0">
                <a:latin typeface="Times New Roman" panose="02020603050405020304" pitchFamily="18" charset="0"/>
                <a:cs typeface="Times New Roman" panose="02020603050405020304" pitchFamily="18" charset="0"/>
              </a:rPr>
              <a:t>“CAN’T </a:t>
            </a:r>
            <a:br>
              <a:rPr lang="en-US" b="1" i="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DRIVE 55” – </a:t>
            </a:r>
            <a:r>
              <a:rPr lang="en-US" b="1" dirty="0">
                <a:latin typeface="Times New Roman" panose="02020603050405020304" pitchFamily="18" charset="0"/>
                <a:cs typeface="Times New Roman" panose="02020603050405020304" pitchFamily="18" charset="0"/>
              </a:rPr>
              <a:t>“DO’S”</a:t>
            </a:r>
          </a:p>
        </p:txBody>
      </p:sp>
      <p:pic>
        <p:nvPicPr>
          <p:cNvPr id="8" name="Picture 7" descr="A picture containing outdoor, tree, car, street&#10;&#10;Description automatically generated">
            <a:extLst>
              <a:ext uri="{FF2B5EF4-FFF2-40B4-BE49-F238E27FC236}">
                <a16:creationId xmlns:a16="http://schemas.microsoft.com/office/drawing/2014/main" id="{0BBF841B-9987-9014-9E9F-F2837BD7C711}"/>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824" r="-2" b="-2"/>
          <a:stretch/>
        </p:blipFill>
        <p:spPr>
          <a:xfrm>
            <a:off x="660240" y="1057275"/>
            <a:ext cx="4765597" cy="4786313"/>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3" name="Content Placeholder 12">
            <a:extLst>
              <a:ext uri="{FF2B5EF4-FFF2-40B4-BE49-F238E27FC236}">
                <a16:creationId xmlns:a16="http://schemas.microsoft.com/office/drawing/2014/main" id="{75EEAD74-831E-57F3-CE20-BBE51B5AC42D}"/>
              </a:ext>
            </a:extLst>
          </p:cNvPr>
          <p:cNvSpPr>
            <a:spLocks noGrp="1"/>
          </p:cNvSpPr>
          <p:nvPr>
            <p:ph idx="1"/>
          </p:nvPr>
        </p:nvSpPr>
        <p:spPr>
          <a:xfrm>
            <a:off x="6096000" y="2774425"/>
            <a:ext cx="5435760" cy="328844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MAKE SURE THE ACCIDENT IS REPORTED AND INVESTIGATED</a:t>
            </a:r>
          </a:p>
          <a:p>
            <a:r>
              <a:rPr lang="en-US" dirty="0">
                <a:latin typeface="Times New Roman" panose="02020603050405020304" pitchFamily="18" charset="0"/>
                <a:cs typeface="Times New Roman" panose="02020603050405020304" pitchFamily="18" charset="0"/>
              </a:rPr>
              <a:t>MAKE SURE THE EMPLOYEE AND WITNESSES COMPLETE INCIDENT REPORTS</a:t>
            </a:r>
          </a:p>
          <a:p>
            <a:r>
              <a:rPr lang="en-US" dirty="0">
                <a:latin typeface="Times New Roman" panose="02020603050405020304" pitchFamily="18" charset="0"/>
                <a:cs typeface="Times New Roman" panose="02020603050405020304" pitchFamily="18" charset="0"/>
              </a:rPr>
              <a:t>FOLLOW POST-INCIDENT DRUG TESTING POLICIES</a:t>
            </a:r>
          </a:p>
          <a:p>
            <a:r>
              <a:rPr lang="en-US" dirty="0">
                <a:latin typeface="Times New Roman" panose="02020603050405020304" pitchFamily="18" charset="0"/>
                <a:cs typeface="Times New Roman" panose="02020603050405020304" pitchFamily="18" charset="0"/>
              </a:rPr>
              <a:t>PROVIDE TORT CLAIM FORMS IF DAMAGE TO PRIVATE PROPERTY</a:t>
            </a:r>
          </a:p>
          <a:p>
            <a:r>
              <a:rPr lang="en-US" dirty="0">
                <a:latin typeface="Times New Roman" panose="02020603050405020304" pitchFamily="18" charset="0"/>
                <a:cs typeface="Times New Roman" panose="02020603050405020304" pitchFamily="18" charset="0"/>
              </a:rPr>
              <a:t>ASSESS DISCIPLINE IF WARRANTED</a:t>
            </a:r>
          </a:p>
        </p:txBody>
      </p:sp>
      <p:sp>
        <p:nvSpPr>
          <p:cNvPr id="9" name="TextBox 8">
            <a:extLst>
              <a:ext uri="{FF2B5EF4-FFF2-40B4-BE49-F238E27FC236}">
                <a16:creationId xmlns:a16="http://schemas.microsoft.com/office/drawing/2014/main" id="{044012BF-2BDA-2ABB-4CA3-A5F7A9EB2CFE}"/>
              </a:ext>
            </a:extLst>
          </p:cNvPr>
          <p:cNvSpPr txBox="1"/>
          <p:nvPr/>
        </p:nvSpPr>
        <p:spPr>
          <a:xfrm>
            <a:off x="6625858" y="6870700"/>
            <a:ext cx="26805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commons.wikimedia.org/wiki/File:Crash_involving_two_Winnipeg_Service_Police_cruisers_after_a_high-speed_chase_-_20060409.jp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pic>
        <p:nvPicPr>
          <p:cNvPr id="3" name="Audio Recording Feb 21, 2023 at 8:27:20 AM">
            <a:hlinkClick r:id="" action="ppaction://media"/>
            <a:extLst>
              <a:ext uri="{FF2B5EF4-FFF2-40B4-BE49-F238E27FC236}">
                <a16:creationId xmlns:a16="http://schemas.microsoft.com/office/drawing/2014/main" id="{B37A4102-4EA0-C2B6-FD61-551108ADAB5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49890" y="4828827"/>
            <a:ext cx="812800" cy="812800"/>
          </a:xfrm>
          <a:prstGeom prst="rect">
            <a:avLst/>
          </a:prstGeom>
        </p:spPr>
      </p:pic>
    </p:spTree>
    <p:extLst>
      <p:ext uri="{BB962C8B-B14F-4D97-AF65-F5344CB8AC3E}">
        <p14:creationId xmlns:p14="http://schemas.microsoft.com/office/powerpoint/2010/main" val="6932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BD7E-F87E-37B2-F26C-9048EBACB6EC}"/>
              </a:ext>
            </a:extLst>
          </p:cNvPr>
          <p:cNvSpPr>
            <a:spLocks noGrp="1"/>
          </p:cNvSpPr>
          <p:nvPr>
            <p:ph type="title"/>
          </p:nvPr>
        </p:nvSpPr>
        <p:spPr>
          <a:xfrm>
            <a:off x="6096000" y="609599"/>
            <a:ext cx="5435760" cy="2009775"/>
          </a:xfrm>
        </p:spPr>
        <p:txBody>
          <a:bodyPr>
            <a:normAutofit/>
          </a:bodyPr>
          <a:lstStyle/>
          <a:p>
            <a:pPr algn="ctr"/>
            <a:r>
              <a:rPr lang="en-US" b="1" dirty="0">
                <a:latin typeface="Times New Roman" panose="02020603050405020304" pitchFamily="18" charset="0"/>
                <a:cs typeface="Times New Roman" panose="02020603050405020304" pitchFamily="18" charset="0"/>
              </a:rPr>
              <a:t>WHAT IF YOUR EMPLOYEE </a:t>
            </a:r>
            <a:r>
              <a:rPr lang="en-US" b="1" i="1" dirty="0">
                <a:latin typeface="Times New Roman" panose="02020603050405020304" pitchFamily="18" charset="0"/>
                <a:cs typeface="Times New Roman" panose="02020603050405020304" pitchFamily="18" charset="0"/>
              </a:rPr>
              <a:t>“CAN’T </a:t>
            </a:r>
            <a:br>
              <a:rPr lang="en-US" b="1" i="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DRIVE 55” – </a:t>
            </a:r>
            <a:r>
              <a:rPr lang="en-US" b="1" dirty="0">
                <a:latin typeface="Times New Roman" panose="02020603050405020304" pitchFamily="18" charset="0"/>
                <a:cs typeface="Times New Roman" panose="02020603050405020304" pitchFamily="18" charset="0"/>
              </a:rPr>
              <a:t>“DON’TS”</a:t>
            </a:r>
          </a:p>
        </p:txBody>
      </p:sp>
      <p:pic>
        <p:nvPicPr>
          <p:cNvPr id="8" name="Picture 7" descr="A picture containing outdoor, tree, car, street&#10;&#10;Description automatically generated">
            <a:extLst>
              <a:ext uri="{FF2B5EF4-FFF2-40B4-BE49-F238E27FC236}">
                <a16:creationId xmlns:a16="http://schemas.microsoft.com/office/drawing/2014/main" id="{0BBF841B-9987-9014-9E9F-F2837BD7C711}"/>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824" r="-2" b="-2"/>
          <a:stretch/>
        </p:blipFill>
        <p:spPr>
          <a:xfrm>
            <a:off x="660240" y="1057275"/>
            <a:ext cx="4765597" cy="4786313"/>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3" name="Content Placeholder 12">
            <a:extLst>
              <a:ext uri="{FF2B5EF4-FFF2-40B4-BE49-F238E27FC236}">
                <a16:creationId xmlns:a16="http://schemas.microsoft.com/office/drawing/2014/main" id="{75EEAD74-831E-57F3-CE20-BBE51B5AC42D}"/>
              </a:ext>
            </a:extLst>
          </p:cNvPr>
          <p:cNvSpPr>
            <a:spLocks noGrp="1"/>
          </p:cNvSpPr>
          <p:nvPr>
            <p:ph idx="1"/>
          </p:nvPr>
        </p:nvSpPr>
        <p:spPr>
          <a:xfrm>
            <a:off x="6096000" y="2774425"/>
            <a:ext cx="5435760" cy="3288445"/>
          </a:xfrm>
        </p:spPr>
        <p:txBody>
          <a:bodyPr>
            <a:normAutofit/>
          </a:bodyPr>
          <a:lstStyle/>
          <a:p>
            <a:r>
              <a:rPr lang="en-US" dirty="0">
                <a:latin typeface="Times New Roman" panose="02020603050405020304" pitchFamily="18" charset="0"/>
                <a:cs typeface="Times New Roman" panose="02020603050405020304" pitchFamily="18" charset="0"/>
              </a:rPr>
              <a:t>SWEEP THE INCIDENT UNDER THE RUG</a:t>
            </a:r>
          </a:p>
          <a:p>
            <a:r>
              <a:rPr lang="en-US" dirty="0">
                <a:latin typeface="Times New Roman" panose="02020603050405020304" pitchFamily="18" charset="0"/>
                <a:cs typeface="Times New Roman" panose="02020603050405020304" pitchFamily="18" charset="0"/>
              </a:rPr>
              <a:t>DISCOURAGE LAW ENFORCEMENT INVOLVEMENT IF WARRANTED</a:t>
            </a:r>
          </a:p>
          <a:p>
            <a:r>
              <a:rPr lang="en-US" dirty="0">
                <a:latin typeface="Times New Roman" panose="02020603050405020304" pitchFamily="18" charset="0"/>
                <a:cs typeface="Times New Roman" panose="02020603050405020304" pitchFamily="18" charset="0"/>
              </a:rPr>
              <a:t>HAVE THE EMPLOYEE USE THEIR PERSONAL HEALTH INSURANCE</a:t>
            </a:r>
          </a:p>
          <a:p>
            <a:r>
              <a:rPr lang="en-US" dirty="0">
                <a:latin typeface="Times New Roman" panose="02020603050405020304" pitchFamily="18" charset="0"/>
                <a:cs typeface="Times New Roman" panose="02020603050405020304" pitchFamily="18" charset="0"/>
              </a:rPr>
              <a:t>FAIL TO FOLLOW THE WORKER’S COMPENSATION PROCESS</a:t>
            </a:r>
          </a:p>
          <a:p>
            <a:r>
              <a:rPr lang="en-US" dirty="0">
                <a:latin typeface="Times New Roman" panose="02020603050405020304" pitchFamily="18" charset="0"/>
                <a:cs typeface="Times New Roman" panose="02020603050405020304" pitchFamily="18" charset="0"/>
              </a:rPr>
              <a:t>TALK TO THE MEDIA WITHOUT THE PIO</a:t>
            </a:r>
          </a:p>
        </p:txBody>
      </p:sp>
      <p:sp>
        <p:nvSpPr>
          <p:cNvPr id="9" name="TextBox 8">
            <a:extLst>
              <a:ext uri="{FF2B5EF4-FFF2-40B4-BE49-F238E27FC236}">
                <a16:creationId xmlns:a16="http://schemas.microsoft.com/office/drawing/2014/main" id="{044012BF-2BDA-2ABB-4CA3-A5F7A9EB2CFE}"/>
              </a:ext>
            </a:extLst>
          </p:cNvPr>
          <p:cNvSpPr txBox="1"/>
          <p:nvPr/>
        </p:nvSpPr>
        <p:spPr>
          <a:xfrm>
            <a:off x="6625858" y="6870700"/>
            <a:ext cx="26805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commons.wikimedia.org/wiki/File:Crash_involving_two_Winnipeg_Service_Police_cruisers_after_a_high-speed_chase_-_20060409.jp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pic>
        <p:nvPicPr>
          <p:cNvPr id="3" name="Audio Recording Feb 21, 2023 at 8:27:20 AM">
            <a:hlinkClick r:id="" action="ppaction://media"/>
            <a:extLst>
              <a:ext uri="{FF2B5EF4-FFF2-40B4-BE49-F238E27FC236}">
                <a16:creationId xmlns:a16="http://schemas.microsoft.com/office/drawing/2014/main" id="{B37A4102-4EA0-C2B6-FD61-551108ADAB5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50251" y="4418647"/>
            <a:ext cx="812800" cy="812800"/>
          </a:xfrm>
          <a:prstGeom prst="rect">
            <a:avLst/>
          </a:prstGeom>
        </p:spPr>
      </p:pic>
    </p:spTree>
    <p:extLst>
      <p:ext uri="{BB962C8B-B14F-4D97-AF65-F5344CB8AC3E}">
        <p14:creationId xmlns:p14="http://schemas.microsoft.com/office/powerpoint/2010/main" val="15109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3E3A-463E-7C0C-FD89-764383CA5CE7}"/>
              </a:ext>
            </a:extLst>
          </p:cNvPr>
          <p:cNvSpPr>
            <a:spLocks noGrp="1"/>
          </p:cNvSpPr>
          <p:nvPr>
            <p:ph type="title"/>
          </p:nvPr>
        </p:nvSpPr>
        <p:spPr>
          <a:xfrm>
            <a:off x="5039137" y="609600"/>
            <a:ext cx="6132446" cy="1905000"/>
          </a:xfrm>
        </p:spPr>
        <p:txBody>
          <a:bodyPr>
            <a:normAutofit/>
          </a:bodyPr>
          <a:lstStyle/>
          <a:p>
            <a:pPr algn="ctr"/>
            <a:r>
              <a:rPr lang="en-US" b="1" dirty="0">
                <a:latin typeface="Times New Roman" panose="02020603050405020304" pitchFamily="18" charset="0"/>
                <a:cs typeface="Times New Roman" panose="02020603050405020304" pitchFamily="18" charset="0"/>
              </a:rPr>
              <a:t>TESTING FOR “</a:t>
            </a:r>
            <a:r>
              <a:rPr lang="en-US" b="1" i="1" dirty="0">
                <a:latin typeface="Times New Roman" panose="02020603050405020304" pitchFamily="18" charset="0"/>
                <a:cs typeface="Times New Roman" panose="02020603050405020304" pitchFamily="18" charset="0"/>
              </a:rPr>
              <a:t>COCAINE</a:t>
            </a:r>
            <a:r>
              <a:rPr lang="en-US" b="1" dirty="0">
                <a:latin typeface="Times New Roman" panose="02020603050405020304" pitchFamily="18" charset="0"/>
                <a:cs typeface="Times New Roman" panose="02020603050405020304" pitchFamily="18" charset="0"/>
              </a:rPr>
              <a:t>” AND OTHER DRUGS – DO’S</a:t>
            </a:r>
          </a:p>
        </p:txBody>
      </p:sp>
      <p:pic>
        <p:nvPicPr>
          <p:cNvPr id="9" name="Content Placeholder 8">
            <a:extLst>
              <a:ext uri="{FF2B5EF4-FFF2-40B4-BE49-F238E27FC236}">
                <a16:creationId xmlns:a16="http://schemas.microsoft.com/office/drawing/2014/main" id="{54442691-2AF7-98AF-4EB5-CBA7FBCCDD8D}"/>
              </a:ext>
            </a:extLst>
          </p:cNvPr>
          <p:cNvPicPr>
            <a:picLocks noChangeAspect="1"/>
          </p:cNvPicPr>
          <p:nvPr/>
        </p:nvPicPr>
        <p:blipFill rotWithShape="1">
          <a:blip r:embed="rId5"/>
          <a:srcRect l="28584" r="27713"/>
          <a:stretch/>
        </p:blipFill>
        <p:spPr>
          <a:xfrm>
            <a:off x="1180740" y="720348"/>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5" name="Content Placeholder 14">
            <a:extLst>
              <a:ext uri="{FF2B5EF4-FFF2-40B4-BE49-F238E27FC236}">
                <a16:creationId xmlns:a16="http://schemas.microsoft.com/office/drawing/2014/main" id="{DE478900-2BC4-3647-042B-570672B027DA}"/>
              </a:ext>
            </a:extLst>
          </p:cNvPr>
          <p:cNvSpPr>
            <a:spLocks noGrp="1"/>
          </p:cNvSpPr>
          <p:nvPr>
            <p:ph idx="1"/>
          </p:nvPr>
        </p:nvSpPr>
        <p:spPr>
          <a:xfrm>
            <a:off x="5039138" y="2666999"/>
            <a:ext cx="6271591" cy="3395871"/>
          </a:xfrm>
        </p:spPr>
        <p:txBody>
          <a:bodyPr>
            <a:normAutofit/>
          </a:bodyPr>
          <a:lstStyle/>
          <a:p>
            <a:pPr>
              <a:lnSpc>
                <a:spcPct val="90000"/>
              </a:lnSpc>
            </a:pPr>
            <a:r>
              <a:rPr lang="en-US" sz="2400" b="1" dirty="0">
                <a:latin typeface="Times New Roman" panose="02020603050405020304" pitchFamily="18" charset="0"/>
                <a:cs typeface="Times New Roman" panose="02020603050405020304" pitchFamily="18" charset="0"/>
              </a:rPr>
              <a:t>UPDATE YOUR DRUG AND ALCOHOL POLICY</a:t>
            </a:r>
          </a:p>
          <a:p>
            <a:pPr>
              <a:lnSpc>
                <a:spcPct val="90000"/>
              </a:lnSpc>
            </a:pPr>
            <a:r>
              <a:rPr lang="en-US" sz="2400" b="1" dirty="0">
                <a:latin typeface="Times New Roman" panose="02020603050405020304" pitchFamily="18" charset="0"/>
                <a:cs typeface="Times New Roman" panose="02020603050405020304" pitchFamily="18" charset="0"/>
              </a:rPr>
              <a:t>HAVE AN ATTORNEY REVIEW YOUR DRUG AND ALCOHOL POLICY</a:t>
            </a:r>
          </a:p>
          <a:p>
            <a:pPr>
              <a:lnSpc>
                <a:spcPct val="90000"/>
              </a:lnSpc>
            </a:pPr>
            <a:r>
              <a:rPr lang="en-US" sz="2400" b="1" dirty="0">
                <a:latin typeface="Times New Roman" panose="02020603050405020304" pitchFamily="18" charset="0"/>
                <a:cs typeface="Times New Roman" panose="02020603050405020304" pitchFamily="18" charset="0"/>
              </a:rPr>
              <a:t>DISTRIBUTE THE POLICY AND TRAIN ON IT</a:t>
            </a:r>
          </a:p>
          <a:p>
            <a:pPr>
              <a:lnSpc>
                <a:spcPct val="90000"/>
              </a:lnSpc>
            </a:pPr>
            <a:r>
              <a:rPr lang="en-US" sz="2400" b="1" dirty="0">
                <a:latin typeface="Times New Roman" panose="02020603050405020304" pitchFamily="18" charset="0"/>
                <a:cs typeface="Times New Roman" panose="02020603050405020304" pitchFamily="18" charset="0"/>
              </a:rPr>
              <a:t>USE PRE-EMPLOYMENT DRUG SCREENING</a:t>
            </a:r>
          </a:p>
        </p:txBody>
      </p:sp>
      <p:sp>
        <p:nvSpPr>
          <p:cNvPr id="6" name="TextBox 5">
            <a:extLst>
              <a:ext uri="{FF2B5EF4-FFF2-40B4-BE49-F238E27FC236}">
                <a16:creationId xmlns:a16="http://schemas.microsoft.com/office/drawing/2014/main" id="{A300F3ED-7E98-807A-8C21-DEA76672630C}"/>
              </a:ext>
            </a:extLst>
          </p:cNvPr>
          <p:cNvSpPr txBox="1"/>
          <p:nvPr/>
        </p:nvSpPr>
        <p:spPr>
          <a:xfrm>
            <a:off x="9319098" y="6870700"/>
            <a:ext cx="287290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www.avoidingregret.com/2017/10/photo-essay-making-magic-monsters-that.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11" name="TextBox 10">
            <a:extLst>
              <a:ext uri="{FF2B5EF4-FFF2-40B4-BE49-F238E27FC236}">
                <a16:creationId xmlns:a16="http://schemas.microsoft.com/office/drawing/2014/main" id="{C2AD2D22-A71F-8533-B74D-5684552A63E4}"/>
              </a:ext>
            </a:extLst>
          </p:cNvPr>
          <p:cNvSpPr txBox="1"/>
          <p:nvPr/>
        </p:nvSpPr>
        <p:spPr>
          <a:xfrm>
            <a:off x="6433496" y="6870700"/>
            <a:ext cx="287290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www.avoidingregret.com/2017/10/photo-essay-making-magic-monsters-that.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pic>
        <p:nvPicPr>
          <p:cNvPr id="3" name="Audio Recording Feb 21, 2023 at 9:11:38 AM">
            <a:hlinkClick r:id="" action="ppaction://media"/>
            <a:extLst>
              <a:ext uri="{FF2B5EF4-FFF2-40B4-BE49-F238E27FC236}">
                <a16:creationId xmlns:a16="http://schemas.microsoft.com/office/drawing/2014/main" id="{B718F951-C6FF-7FF2-8E12-93C5AAC448F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5056" y="4663804"/>
            <a:ext cx="812800" cy="812800"/>
          </a:xfrm>
          <a:prstGeom prst="rect">
            <a:avLst/>
          </a:prstGeom>
        </p:spPr>
      </p:pic>
    </p:spTree>
    <p:extLst>
      <p:ext uri="{BB962C8B-B14F-4D97-AF65-F5344CB8AC3E}">
        <p14:creationId xmlns:p14="http://schemas.microsoft.com/office/powerpoint/2010/main" val="9521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3E3A-463E-7C0C-FD89-764383CA5CE7}"/>
              </a:ext>
            </a:extLst>
          </p:cNvPr>
          <p:cNvSpPr>
            <a:spLocks noGrp="1"/>
          </p:cNvSpPr>
          <p:nvPr>
            <p:ph type="title"/>
          </p:nvPr>
        </p:nvSpPr>
        <p:spPr>
          <a:xfrm>
            <a:off x="5039137" y="609600"/>
            <a:ext cx="6132446" cy="1905000"/>
          </a:xfrm>
        </p:spPr>
        <p:txBody>
          <a:bodyPr>
            <a:normAutofit/>
          </a:bodyPr>
          <a:lstStyle/>
          <a:p>
            <a:pPr algn="ctr"/>
            <a:r>
              <a:rPr lang="en-US" b="1" dirty="0">
                <a:latin typeface="Times New Roman" panose="02020603050405020304" pitchFamily="18" charset="0"/>
                <a:cs typeface="Times New Roman" panose="02020603050405020304" pitchFamily="18" charset="0"/>
              </a:rPr>
              <a:t>DON’T ALLOW EMPLOYEES TO “</a:t>
            </a:r>
            <a:r>
              <a:rPr lang="en-US" b="1" i="1" dirty="0">
                <a:latin typeface="Times New Roman" panose="02020603050405020304" pitchFamily="18" charset="0"/>
                <a:cs typeface="Times New Roman" panose="02020603050405020304" pitchFamily="18" charset="0"/>
              </a:rPr>
              <a:t>WANT A NEW DRUG</a:t>
            </a:r>
            <a:r>
              <a:rPr lang="en-US" b="1" dirty="0">
                <a:latin typeface="Times New Roman" panose="02020603050405020304" pitchFamily="18" charset="0"/>
                <a:cs typeface="Times New Roman" panose="02020603050405020304" pitchFamily="18" charset="0"/>
              </a:rPr>
              <a:t>”</a:t>
            </a:r>
          </a:p>
        </p:txBody>
      </p:sp>
      <p:pic>
        <p:nvPicPr>
          <p:cNvPr id="9" name="Content Placeholder 8">
            <a:extLst>
              <a:ext uri="{FF2B5EF4-FFF2-40B4-BE49-F238E27FC236}">
                <a16:creationId xmlns:a16="http://schemas.microsoft.com/office/drawing/2014/main" id="{54442691-2AF7-98AF-4EB5-CBA7FBCCDD8D}"/>
              </a:ext>
            </a:extLst>
          </p:cNvPr>
          <p:cNvPicPr>
            <a:picLocks noChangeAspect="1"/>
          </p:cNvPicPr>
          <p:nvPr/>
        </p:nvPicPr>
        <p:blipFill rotWithShape="1">
          <a:blip r:embed="rId5"/>
          <a:srcRect l="28584" r="27713"/>
          <a:stretch/>
        </p:blipFill>
        <p:spPr>
          <a:xfrm>
            <a:off x="1180740" y="720348"/>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5" name="Content Placeholder 14">
            <a:extLst>
              <a:ext uri="{FF2B5EF4-FFF2-40B4-BE49-F238E27FC236}">
                <a16:creationId xmlns:a16="http://schemas.microsoft.com/office/drawing/2014/main" id="{DE478900-2BC4-3647-042B-570672B027DA}"/>
              </a:ext>
            </a:extLst>
          </p:cNvPr>
          <p:cNvSpPr>
            <a:spLocks noGrp="1"/>
          </p:cNvSpPr>
          <p:nvPr>
            <p:ph idx="1"/>
          </p:nvPr>
        </p:nvSpPr>
        <p:spPr>
          <a:xfrm>
            <a:off x="5039138" y="2666999"/>
            <a:ext cx="6271591" cy="3395871"/>
          </a:xfrm>
        </p:spPr>
        <p:txBody>
          <a:bodyPr>
            <a:normAutofit lnSpcReduction="10000"/>
          </a:bodyPr>
          <a:lstStyle/>
          <a:p>
            <a:pPr>
              <a:lnSpc>
                <a:spcPct val="90000"/>
              </a:lnSpc>
            </a:pPr>
            <a:r>
              <a:rPr lang="en-US" sz="2400" b="1" dirty="0">
                <a:latin typeface="Times New Roman" panose="02020603050405020304" pitchFamily="18" charset="0"/>
                <a:cs typeface="Times New Roman" panose="02020603050405020304" pitchFamily="18" charset="0"/>
              </a:rPr>
              <a:t>CALL YOUR EMPLOYEE A DRUNK OR A DRUG ADDICT</a:t>
            </a:r>
          </a:p>
          <a:p>
            <a:pPr>
              <a:lnSpc>
                <a:spcPct val="90000"/>
              </a:lnSpc>
            </a:pPr>
            <a:r>
              <a:rPr lang="en-US" sz="2400" b="1" dirty="0">
                <a:latin typeface="Times New Roman" panose="02020603050405020304" pitchFamily="18" charset="0"/>
                <a:cs typeface="Times New Roman" panose="02020603050405020304" pitchFamily="18" charset="0"/>
              </a:rPr>
              <a:t>ALLOW YOUR EMPLOYEE TO CONTINUE TO WORK IF THEY ARE IMPAIRED</a:t>
            </a:r>
          </a:p>
          <a:p>
            <a:pPr>
              <a:lnSpc>
                <a:spcPct val="90000"/>
              </a:lnSpc>
            </a:pPr>
            <a:r>
              <a:rPr lang="en-US" sz="2400" b="1" dirty="0">
                <a:latin typeface="Times New Roman" panose="02020603050405020304" pitchFamily="18" charset="0"/>
                <a:cs typeface="Times New Roman" panose="02020603050405020304" pitchFamily="18" charset="0"/>
              </a:rPr>
              <a:t>DO RANDOM DRUG TESTING FOR ALL EMPLOYEES</a:t>
            </a:r>
          </a:p>
          <a:p>
            <a:pPr>
              <a:lnSpc>
                <a:spcPct val="90000"/>
              </a:lnSpc>
            </a:pPr>
            <a:r>
              <a:rPr lang="en-US" sz="2400" b="1" dirty="0">
                <a:latin typeface="Times New Roman" panose="02020603050405020304" pitchFamily="18" charset="0"/>
                <a:cs typeface="Times New Roman" panose="02020603050405020304" pitchFamily="18" charset="0"/>
              </a:rPr>
              <a:t>FORGET TO TEST IN THE EVENT OF AN ACCIDENT</a:t>
            </a:r>
          </a:p>
        </p:txBody>
      </p:sp>
      <p:sp>
        <p:nvSpPr>
          <p:cNvPr id="6" name="TextBox 5">
            <a:extLst>
              <a:ext uri="{FF2B5EF4-FFF2-40B4-BE49-F238E27FC236}">
                <a16:creationId xmlns:a16="http://schemas.microsoft.com/office/drawing/2014/main" id="{A300F3ED-7E98-807A-8C21-DEA76672630C}"/>
              </a:ext>
            </a:extLst>
          </p:cNvPr>
          <p:cNvSpPr txBox="1"/>
          <p:nvPr/>
        </p:nvSpPr>
        <p:spPr>
          <a:xfrm>
            <a:off x="9319098" y="6870700"/>
            <a:ext cx="287290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www.avoidingregret.com/2017/10/photo-essay-making-magic-monsters-that.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11" name="TextBox 10">
            <a:extLst>
              <a:ext uri="{FF2B5EF4-FFF2-40B4-BE49-F238E27FC236}">
                <a16:creationId xmlns:a16="http://schemas.microsoft.com/office/drawing/2014/main" id="{C2AD2D22-A71F-8533-B74D-5684552A63E4}"/>
              </a:ext>
            </a:extLst>
          </p:cNvPr>
          <p:cNvSpPr txBox="1"/>
          <p:nvPr/>
        </p:nvSpPr>
        <p:spPr>
          <a:xfrm>
            <a:off x="6433496" y="6870700"/>
            <a:ext cx="287290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www.avoidingregret.com/2017/10/photo-essay-making-magic-monsters-that.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pic>
        <p:nvPicPr>
          <p:cNvPr id="4" name="Audio Recording Feb 21, 2023 at 9:18:32 AM">
            <a:hlinkClick r:id="" action="ppaction://media"/>
            <a:extLst>
              <a:ext uri="{FF2B5EF4-FFF2-40B4-BE49-F238E27FC236}">
                <a16:creationId xmlns:a16="http://schemas.microsoft.com/office/drawing/2014/main" id="{FBC3A453-8B59-1A45-BDB9-AE62721CCD0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8301" y="4763291"/>
            <a:ext cx="812800" cy="812800"/>
          </a:xfrm>
          <a:prstGeom prst="rect">
            <a:avLst/>
          </a:prstGeom>
        </p:spPr>
      </p:pic>
    </p:spTree>
    <p:extLst>
      <p:ext uri="{BB962C8B-B14F-4D97-AF65-F5344CB8AC3E}">
        <p14:creationId xmlns:p14="http://schemas.microsoft.com/office/powerpoint/2010/main" val="109335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1B76-EC5B-916A-014E-9B0443E859D4}"/>
              </a:ext>
            </a:extLst>
          </p:cNvPr>
          <p:cNvSpPr>
            <a:spLocks noGrp="1"/>
          </p:cNvSpPr>
          <p:nvPr>
            <p:ph type="title"/>
          </p:nvPr>
        </p:nvSpPr>
        <p:spPr>
          <a:xfrm>
            <a:off x="6096000" y="609599"/>
            <a:ext cx="5435760" cy="2009775"/>
          </a:xfrm>
        </p:spPr>
        <p:txBody>
          <a:bodyPr>
            <a:normAutofit/>
          </a:bodyPr>
          <a:lstStyle/>
          <a:p>
            <a:pPr algn="ctr"/>
            <a:r>
              <a:rPr lang="en-US" b="1" dirty="0">
                <a:latin typeface="Times New Roman" panose="02020603050405020304" pitchFamily="18" charset="0"/>
                <a:cs typeface="Times New Roman" panose="02020603050405020304" pitchFamily="18" charset="0"/>
              </a:rPr>
              <a:t>Workplace violence – avoiding the “</a:t>
            </a:r>
            <a:r>
              <a:rPr lang="en-US" b="1" i="1" dirty="0">
                <a:latin typeface="Times New Roman" panose="02020603050405020304" pitchFamily="18" charset="0"/>
                <a:cs typeface="Times New Roman" panose="02020603050405020304" pitchFamily="18" charset="0"/>
              </a:rPr>
              <a:t>eye of the tiger</a:t>
            </a:r>
            <a:r>
              <a:rPr lang="en-US" b="1" dirty="0">
                <a:latin typeface="Times New Roman" panose="02020603050405020304" pitchFamily="18" charset="0"/>
                <a:cs typeface="Times New Roman" panose="02020603050405020304" pitchFamily="18" charset="0"/>
              </a:rPr>
              <a:t>” – do’s</a:t>
            </a:r>
          </a:p>
        </p:txBody>
      </p:sp>
      <p:pic>
        <p:nvPicPr>
          <p:cNvPr id="8" name="Picture 7" descr="A picture containing weapon&#10;&#10;Description automatically generated">
            <a:extLst>
              <a:ext uri="{FF2B5EF4-FFF2-40B4-BE49-F238E27FC236}">
                <a16:creationId xmlns:a16="http://schemas.microsoft.com/office/drawing/2014/main" id="{D2524056-240E-57B3-3E95-0FDE9B50D02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088"/>
          <a:stretch/>
        </p:blipFill>
        <p:spPr>
          <a:xfrm>
            <a:off x="707739" y="3008280"/>
            <a:ext cx="4765597" cy="3240120"/>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5" name="Content Placeholder 4" descr="A black handgun with a white background&#10;&#10;Description automatically generated with low confidence">
            <a:extLst>
              <a:ext uri="{FF2B5EF4-FFF2-40B4-BE49-F238E27FC236}">
                <a16:creationId xmlns:a16="http://schemas.microsoft.com/office/drawing/2014/main" id="{F1013E3A-19E5-AC31-D60A-EED6B353BB3A}"/>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t="18905" b="26620"/>
          <a:stretch/>
        </p:blipFill>
        <p:spPr>
          <a:xfrm>
            <a:off x="693252" y="371475"/>
            <a:ext cx="4765597" cy="2402950"/>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3" name="Content Placeholder 12">
            <a:extLst>
              <a:ext uri="{FF2B5EF4-FFF2-40B4-BE49-F238E27FC236}">
                <a16:creationId xmlns:a16="http://schemas.microsoft.com/office/drawing/2014/main" id="{340F715F-5178-10D2-B044-73AD82752146}"/>
              </a:ext>
            </a:extLst>
          </p:cNvPr>
          <p:cNvSpPr>
            <a:spLocks noGrp="1"/>
          </p:cNvSpPr>
          <p:nvPr>
            <p:ph idx="1"/>
          </p:nvPr>
        </p:nvSpPr>
        <p:spPr>
          <a:xfrm>
            <a:off x="6096000" y="2774425"/>
            <a:ext cx="5435760" cy="3288445"/>
          </a:xfrm>
        </p:spPr>
        <p:txBody>
          <a:bodyPr>
            <a:noAutofit/>
          </a:bodyPr>
          <a:lstStyle/>
          <a:p>
            <a:r>
              <a:rPr lang="en-US" sz="2400" b="1" dirty="0">
                <a:latin typeface="Times New Roman" panose="02020603050405020304" pitchFamily="18" charset="0"/>
                <a:cs typeface="Times New Roman" panose="02020603050405020304" pitchFamily="18" charset="0"/>
              </a:rPr>
              <a:t>Take threats of violence seriously</a:t>
            </a:r>
          </a:p>
          <a:p>
            <a:r>
              <a:rPr lang="en-US" sz="2400" b="1" dirty="0">
                <a:latin typeface="Times New Roman" panose="02020603050405020304" pitchFamily="18" charset="0"/>
                <a:cs typeface="Times New Roman" panose="02020603050405020304" pitchFamily="18" charset="0"/>
              </a:rPr>
              <a:t>Make use of law enforcement if necessary</a:t>
            </a:r>
          </a:p>
          <a:p>
            <a:r>
              <a:rPr lang="en-US" sz="2400" b="1" dirty="0">
                <a:latin typeface="Times New Roman" panose="02020603050405020304" pitchFamily="18" charset="0"/>
                <a:cs typeface="Times New Roman" panose="02020603050405020304" pitchFamily="18" charset="0"/>
              </a:rPr>
              <a:t>Educate employees about the employee assistance program</a:t>
            </a:r>
          </a:p>
          <a:p>
            <a:r>
              <a:rPr lang="en-US" sz="2400" b="1" dirty="0">
                <a:latin typeface="Times New Roman" panose="02020603050405020304" pitchFamily="18" charset="0"/>
                <a:cs typeface="Times New Roman" panose="02020603050405020304" pitchFamily="18" charset="0"/>
              </a:rPr>
              <a:t>Follow your policies and document incidents</a:t>
            </a:r>
          </a:p>
        </p:txBody>
      </p:sp>
      <p:sp>
        <p:nvSpPr>
          <p:cNvPr id="6" name="TextBox 5">
            <a:extLst>
              <a:ext uri="{FF2B5EF4-FFF2-40B4-BE49-F238E27FC236}">
                <a16:creationId xmlns:a16="http://schemas.microsoft.com/office/drawing/2014/main" id="{3E69D26E-7A10-3319-088C-21402D42BAEC}"/>
              </a:ext>
            </a:extLst>
          </p:cNvPr>
          <p:cNvSpPr txBox="1"/>
          <p:nvPr/>
        </p:nvSpPr>
        <p:spPr>
          <a:xfrm>
            <a:off x="6648300" y="6870700"/>
            <a:ext cx="26805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8" tooltip="https://en.wikipedia.org/wiki/Gloc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9" name="TextBox 8">
            <a:extLst>
              <a:ext uri="{FF2B5EF4-FFF2-40B4-BE49-F238E27FC236}">
                <a16:creationId xmlns:a16="http://schemas.microsoft.com/office/drawing/2014/main" id="{D73D63EE-B22F-3E98-599B-5256E8D75682}"/>
              </a:ext>
            </a:extLst>
          </p:cNvPr>
          <p:cNvSpPr txBox="1"/>
          <p:nvPr/>
        </p:nvSpPr>
        <p:spPr>
          <a:xfrm>
            <a:off x="9341541" y="6870700"/>
            <a:ext cx="2850459"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desarrollodefensaytecnologiabelica.blogspot.com/2018/11/pistola-glock-g43-la-subcompacta-d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10"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pic>
        <p:nvPicPr>
          <p:cNvPr id="3" name="Audio Recording Feb 21, 2023 at 8:45:12 AM">
            <a:hlinkClick r:id="" action="ppaction://media"/>
            <a:extLst>
              <a:ext uri="{FF2B5EF4-FFF2-40B4-BE49-F238E27FC236}">
                <a16:creationId xmlns:a16="http://schemas.microsoft.com/office/drawing/2014/main" id="{FAB26AEC-AB67-5398-6BCE-379BC56A262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281812" y="5042087"/>
            <a:ext cx="812800" cy="812800"/>
          </a:xfrm>
          <a:prstGeom prst="rect">
            <a:avLst/>
          </a:prstGeom>
        </p:spPr>
      </p:pic>
    </p:spTree>
    <p:extLst>
      <p:ext uri="{BB962C8B-B14F-4D97-AF65-F5344CB8AC3E}">
        <p14:creationId xmlns:p14="http://schemas.microsoft.com/office/powerpoint/2010/main" val="31582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6ABAF8-A5F0-4E99-AB6D-67BFBB982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E71430-99C2-334E-51AD-16D5D1D31745}"/>
              </a:ext>
            </a:extLst>
          </p:cNvPr>
          <p:cNvSpPr>
            <a:spLocks noGrp="1"/>
          </p:cNvSpPr>
          <p:nvPr>
            <p:ph type="title"/>
          </p:nvPr>
        </p:nvSpPr>
        <p:spPr>
          <a:xfrm>
            <a:off x="7915276" y="1444999"/>
            <a:ext cx="3617964" cy="3365540"/>
          </a:xfrm>
        </p:spPr>
        <p:txBody>
          <a:bodyPr vert="horz" lIns="91440" tIns="45720" rIns="91440" bIns="45720" rtlCol="0" anchor="b">
            <a:normAutofit/>
          </a:bodyPr>
          <a:lstStyle/>
          <a:p>
            <a:pPr algn="ctr"/>
            <a:r>
              <a:rPr lang="en-US" sz="36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Times New Roman" panose="02020603050405020304" pitchFamily="18" charset="0"/>
                <a:cs typeface="Times New Roman" panose="02020603050405020304" pitchFamily="18" charset="0"/>
              </a:rPr>
              <a:t>MUNICIPAL EMPLOYMENT LAW IS A “</a:t>
            </a:r>
            <a:r>
              <a:rPr lang="en-US" sz="3600" b="1" i="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Times New Roman" panose="02020603050405020304" pitchFamily="18" charset="0"/>
                <a:cs typeface="Times New Roman" panose="02020603050405020304" pitchFamily="18" charset="0"/>
              </a:rPr>
              <a:t>CRAZY TRAIN”</a:t>
            </a:r>
            <a:endParaRPr lang="en-US" sz="36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Times New Roman" panose="02020603050405020304" pitchFamily="18" charset="0"/>
              <a:cs typeface="Times New Roman" panose="02020603050405020304" pitchFamily="18" charset="0"/>
            </a:endParaRPr>
          </a:p>
        </p:txBody>
      </p:sp>
      <p:sp>
        <p:nvSpPr>
          <p:cNvPr id="12" name="Rounded Rectangle 7">
            <a:extLst>
              <a:ext uri="{FF2B5EF4-FFF2-40B4-BE49-F238E27FC236}">
                <a16:creationId xmlns:a16="http://schemas.microsoft.com/office/drawing/2014/main" id="{5F7833E7-6A14-4F78-A2DD-5640A4F6C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6884079" cy="5597200"/>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5" name="Content Placeholder 4">
            <a:extLst>
              <a:ext uri="{FF2B5EF4-FFF2-40B4-BE49-F238E27FC236}">
                <a16:creationId xmlns:a16="http://schemas.microsoft.com/office/drawing/2014/main" id="{5DF28C92-442F-1970-D398-CD8713A33756}"/>
              </a:ext>
            </a:extLst>
          </p:cNvPr>
          <p:cNvPicPr>
            <a:picLocks noGrp="1" noChangeAspect="1"/>
          </p:cNvPicPr>
          <p:nvPr>
            <p:ph idx="1"/>
          </p:nvPr>
        </p:nvPicPr>
        <p:blipFill>
          <a:blip r:embed="rId4"/>
          <a:srcRect/>
          <a:stretch/>
        </p:blipFill>
        <p:spPr>
          <a:xfrm>
            <a:off x="1142544" y="1152939"/>
            <a:ext cx="5915570" cy="4358893"/>
          </a:xfrm>
          <a:prstGeom prst="rect">
            <a:avLst/>
          </a:prstGeom>
        </p:spPr>
      </p:pic>
      <p:pic>
        <p:nvPicPr>
          <p:cNvPr id="3" name="Audio Recording Feb 17, 2023 at 5:16:22 PM">
            <a:hlinkClick r:id="" action="ppaction://media"/>
            <a:extLst>
              <a:ext uri="{FF2B5EF4-FFF2-40B4-BE49-F238E27FC236}">
                <a16:creationId xmlns:a16="http://schemas.microsoft.com/office/drawing/2014/main" id="{C3A22AA1-4A5C-3662-D90B-67037CA310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24957" y="3339076"/>
            <a:ext cx="812800" cy="812800"/>
          </a:xfrm>
          <a:prstGeom prst="rect">
            <a:avLst/>
          </a:prstGeom>
        </p:spPr>
      </p:pic>
    </p:spTree>
    <p:extLst>
      <p:ext uri="{BB962C8B-B14F-4D97-AF65-F5344CB8AC3E}">
        <p14:creationId xmlns:p14="http://schemas.microsoft.com/office/powerpoint/2010/main" val="1675704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1B76-EC5B-916A-014E-9B0443E859D4}"/>
              </a:ext>
            </a:extLst>
          </p:cNvPr>
          <p:cNvSpPr>
            <a:spLocks noGrp="1"/>
          </p:cNvSpPr>
          <p:nvPr>
            <p:ph type="title"/>
          </p:nvPr>
        </p:nvSpPr>
        <p:spPr>
          <a:xfrm>
            <a:off x="6096000" y="609599"/>
            <a:ext cx="5435760" cy="2009775"/>
          </a:xfrm>
        </p:spPr>
        <p:txBody>
          <a:bodyPr>
            <a:normAutofit/>
          </a:bodyPr>
          <a:lstStyle/>
          <a:p>
            <a:pPr algn="ctr"/>
            <a:r>
              <a:rPr lang="en-US" b="1" dirty="0">
                <a:latin typeface="Times New Roman" panose="02020603050405020304" pitchFamily="18" charset="0"/>
                <a:cs typeface="Times New Roman" panose="02020603050405020304" pitchFamily="18" charset="0"/>
              </a:rPr>
              <a:t>Workplace violence – avoiding the “</a:t>
            </a:r>
            <a:r>
              <a:rPr lang="en-US" b="1" i="1" dirty="0">
                <a:latin typeface="Times New Roman" panose="02020603050405020304" pitchFamily="18" charset="0"/>
                <a:cs typeface="Times New Roman" panose="02020603050405020304" pitchFamily="18" charset="0"/>
              </a:rPr>
              <a:t>eye of the tiger</a:t>
            </a:r>
            <a:r>
              <a:rPr lang="en-US" b="1" dirty="0">
                <a:latin typeface="Times New Roman" panose="02020603050405020304" pitchFamily="18" charset="0"/>
                <a:cs typeface="Times New Roman" panose="02020603050405020304" pitchFamily="18" charset="0"/>
              </a:rPr>
              <a:t>” – doN’Ts</a:t>
            </a:r>
          </a:p>
        </p:txBody>
      </p:sp>
      <p:pic>
        <p:nvPicPr>
          <p:cNvPr id="8" name="Picture 7" descr="A picture containing weapon&#10;&#10;Description automatically generated">
            <a:extLst>
              <a:ext uri="{FF2B5EF4-FFF2-40B4-BE49-F238E27FC236}">
                <a16:creationId xmlns:a16="http://schemas.microsoft.com/office/drawing/2014/main" id="{D2524056-240E-57B3-3E95-0FDE9B50D02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088"/>
          <a:stretch/>
        </p:blipFill>
        <p:spPr>
          <a:xfrm>
            <a:off x="707739" y="3008280"/>
            <a:ext cx="4765597" cy="3240120"/>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5" name="Content Placeholder 4" descr="A black handgun with a white background&#10;&#10;Description automatically generated with low confidence">
            <a:extLst>
              <a:ext uri="{FF2B5EF4-FFF2-40B4-BE49-F238E27FC236}">
                <a16:creationId xmlns:a16="http://schemas.microsoft.com/office/drawing/2014/main" id="{F1013E3A-19E5-AC31-D60A-EED6B353BB3A}"/>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18905" b="26620"/>
          <a:stretch/>
        </p:blipFill>
        <p:spPr>
          <a:xfrm>
            <a:off x="693252" y="371475"/>
            <a:ext cx="4765597" cy="2402950"/>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3" name="Content Placeholder 12">
            <a:extLst>
              <a:ext uri="{FF2B5EF4-FFF2-40B4-BE49-F238E27FC236}">
                <a16:creationId xmlns:a16="http://schemas.microsoft.com/office/drawing/2014/main" id="{340F715F-5178-10D2-B044-73AD82752146}"/>
              </a:ext>
            </a:extLst>
          </p:cNvPr>
          <p:cNvSpPr>
            <a:spLocks noGrp="1"/>
          </p:cNvSpPr>
          <p:nvPr>
            <p:ph idx="1"/>
          </p:nvPr>
        </p:nvSpPr>
        <p:spPr>
          <a:xfrm>
            <a:off x="6096000" y="2774425"/>
            <a:ext cx="5435760" cy="3288445"/>
          </a:xfrm>
        </p:spPr>
        <p:txBody>
          <a:bodyPr>
            <a:noAutofit/>
          </a:bodyPr>
          <a:lstStyle/>
          <a:p>
            <a:r>
              <a:rPr lang="en-US" sz="2400" b="1" dirty="0">
                <a:latin typeface="Times New Roman" panose="02020603050405020304" pitchFamily="18" charset="0"/>
                <a:cs typeface="Times New Roman" panose="02020603050405020304" pitchFamily="18" charset="0"/>
              </a:rPr>
              <a:t>IGNORE CREDIBLE THREATS</a:t>
            </a:r>
          </a:p>
          <a:p>
            <a:r>
              <a:rPr lang="en-US" sz="2400" b="1" dirty="0">
                <a:latin typeface="Times New Roman" panose="02020603050405020304" pitchFamily="18" charset="0"/>
                <a:cs typeface="Times New Roman" panose="02020603050405020304" pitchFamily="18" charset="0"/>
              </a:rPr>
              <a:t>FAIL TO TRAIN YOUR EMPLOYEES ON ACTIVE SHOOTERS</a:t>
            </a:r>
          </a:p>
          <a:p>
            <a:r>
              <a:rPr lang="en-US" sz="2400" b="1" dirty="0">
                <a:latin typeface="Times New Roman" panose="02020603050405020304" pitchFamily="18" charset="0"/>
                <a:cs typeface="Times New Roman" panose="02020603050405020304" pitchFamily="18" charset="0"/>
              </a:rPr>
              <a:t>LABEL YOUR EMPLOYEES</a:t>
            </a:r>
          </a:p>
          <a:p>
            <a:r>
              <a:rPr lang="en-US" sz="2400" b="1" dirty="0">
                <a:latin typeface="Times New Roman" panose="02020603050405020304" pitchFamily="18" charset="0"/>
                <a:cs typeface="Times New Roman" panose="02020603050405020304" pitchFamily="18" charset="0"/>
              </a:rPr>
              <a:t>FAIL TO TRAIN AND ENFORCE PROPER WORKPLACE BEHAVIOR</a:t>
            </a:r>
          </a:p>
        </p:txBody>
      </p:sp>
      <p:sp>
        <p:nvSpPr>
          <p:cNvPr id="6" name="TextBox 5">
            <a:extLst>
              <a:ext uri="{FF2B5EF4-FFF2-40B4-BE49-F238E27FC236}">
                <a16:creationId xmlns:a16="http://schemas.microsoft.com/office/drawing/2014/main" id="{3E69D26E-7A10-3319-088C-21402D42BAEC}"/>
              </a:ext>
            </a:extLst>
          </p:cNvPr>
          <p:cNvSpPr txBox="1"/>
          <p:nvPr/>
        </p:nvSpPr>
        <p:spPr>
          <a:xfrm>
            <a:off x="6648300" y="6870700"/>
            <a:ext cx="26805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en.wikipedia.org/wiki/Gloc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9" name="TextBox 8">
            <a:extLst>
              <a:ext uri="{FF2B5EF4-FFF2-40B4-BE49-F238E27FC236}">
                <a16:creationId xmlns:a16="http://schemas.microsoft.com/office/drawing/2014/main" id="{D73D63EE-B22F-3E98-599B-5256E8D75682}"/>
              </a:ext>
            </a:extLst>
          </p:cNvPr>
          <p:cNvSpPr txBox="1"/>
          <p:nvPr/>
        </p:nvSpPr>
        <p:spPr>
          <a:xfrm>
            <a:off x="9341541" y="6870700"/>
            <a:ext cx="2850459"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desarrollodefensaytecnologiabelica.blogspot.com/2018/11/pistola-glock-g43-la-subcompacta-d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61791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E7E-D81B-A31E-A29F-3A2D08190240}"/>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a:t>Collective bargaining from </a:t>
            </a:r>
            <a:r>
              <a:rPr lang="en-US" sz="2800" b="1" i="1" dirty="0"/>
              <a:t>“the back of a cop car</a:t>
            </a:r>
            <a:r>
              <a:rPr lang="en-US" sz="2800" b="1" dirty="0"/>
              <a:t>”</a:t>
            </a:r>
          </a:p>
        </p:txBody>
      </p:sp>
      <p:sp>
        <p:nvSpPr>
          <p:cNvPr id="3" name="Content Placeholder 2">
            <a:extLst>
              <a:ext uri="{FF2B5EF4-FFF2-40B4-BE49-F238E27FC236}">
                <a16:creationId xmlns:a16="http://schemas.microsoft.com/office/drawing/2014/main" id="{FE337E02-DEA0-8F77-DF70-E108BA21A1E1}"/>
              </a:ext>
            </a:extLst>
          </p:cNvPr>
          <p:cNvSpPr>
            <a:spLocks noGrp="1"/>
          </p:cNvSpPr>
          <p:nvPr>
            <p:ph sz="half" idx="1"/>
          </p:nvPr>
        </p:nvSpPr>
        <p:spPr>
          <a:xfrm>
            <a:off x="643192" y="2666998"/>
            <a:ext cx="3643674" cy="3581401"/>
          </a:xfrm>
        </p:spPr>
        <p:txBody>
          <a:bodyPr vert="horz" lIns="91440" tIns="45720" rIns="91440" bIns="45720" rtlCol="0" anchor="t">
            <a:normAutofit fontScale="77500" lnSpcReduction="20000"/>
          </a:bodyPr>
          <a:lstStyle/>
          <a:p>
            <a:pPr>
              <a:lnSpc>
                <a:spcPct val="90000"/>
              </a:lnSpc>
            </a:pPr>
            <a:endParaRPr lang="en-US" sz="1400" b="1" dirty="0"/>
          </a:p>
          <a:p>
            <a:pPr>
              <a:lnSpc>
                <a:spcPct val="90000"/>
              </a:lnSpc>
            </a:pPr>
            <a:r>
              <a:rPr lang="en-US" sz="3200" b="1" dirty="0"/>
              <a:t>State statutes provide for collective bargaining of fire and police</a:t>
            </a:r>
          </a:p>
          <a:p>
            <a:pPr>
              <a:lnSpc>
                <a:spcPct val="90000"/>
              </a:lnSpc>
            </a:pPr>
            <a:r>
              <a:rPr lang="en-US" sz="3200" b="1" dirty="0"/>
              <a:t>If you have a cba – follow it!</a:t>
            </a:r>
          </a:p>
          <a:p>
            <a:pPr>
              <a:lnSpc>
                <a:spcPct val="90000"/>
              </a:lnSpc>
            </a:pPr>
            <a:r>
              <a:rPr lang="en-US" sz="3200" b="1" dirty="0"/>
              <a:t>Incorporate mou’s into cba’s</a:t>
            </a:r>
          </a:p>
          <a:p>
            <a:pPr>
              <a:lnSpc>
                <a:spcPct val="90000"/>
              </a:lnSpc>
            </a:pPr>
            <a:r>
              <a:rPr lang="en-US" sz="3200" b="1" dirty="0"/>
              <a:t>Remember parity with non-union workers</a:t>
            </a:r>
          </a:p>
          <a:p>
            <a:pPr>
              <a:lnSpc>
                <a:spcPct val="90000"/>
              </a:lnSpc>
            </a:pPr>
            <a:endParaRPr lang="en-US" sz="1400" dirty="0"/>
          </a:p>
        </p:txBody>
      </p:sp>
      <p:pic>
        <p:nvPicPr>
          <p:cNvPr id="6" name="Content Placeholder 5" descr="A group of police officers&#10;&#10;Description automatically generated with low confidence">
            <a:extLst>
              <a:ext uri="{FF2B5EF4-FFF2-40B4-BE49-F238E27FC236}">
                <a16:creationId xmlns:a16="http://schemas.microsoft.com/office/drawing/2014/main" id="{19A37676-699C-08DE-8F39-E5A10943D4D8}"/>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4630994" y="830866"/>
            <a:ext cx="6916633" cy="487622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79CEACF4-B063-2F4A-342F-4A3FE183D13C}"/>
              </a:ext>
            </a:extLst>
          </p:cNvPr>
          <p:cNvSpPr txBox="1"/>
          <p:nvPr/>
        </p:nvSpPr>
        <p:spPr>
          <a:xfrm>
            <a:off x="8867086" y="5507037"/>
            <a:ext cx="26805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www.talkingdrugs.org/maryland-judge-police-cant-search-you-because-they-smell-weed">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pic>
        <p:nvPicPr>
          <p:cNvPr id="4" name="Audio Recording Feb 21, 2023 at 9:53:50 AM">
            <a:hlinkClick r:id="" action="ppaction://media"/>
            <a:extLst>
              <a:ext uri="{FF2B5EF4-FFF2-40B4-BE49-F238E27FC236}">
                <a16:creationId xmlns:a16="http://schemas.microsoft.com/office/drawing/2014/main" id="{1469A87A-F695-78B1-68B2-826EDF3391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07356" y="4457698"/>
            <a:ext cx="812800" cy="812800"/>
          </a:xfrm>
          <a:prstGeom prst="rect">
            <a:avLst/>
          </a:prstGeom>
        </p:spPr>
      </p:pic>
    </p:spTree>
    <p:extLst>
      <p:ext uri="{BB962C8B-B14F-4D97-AF65-F5344CB8AC3E}">
        <p14:creationId xmlns:p14="http://schemas.microsoft.com/office/powerpoint/2010/main" val="34504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E7E-D81B-A31E-A29F-3A2D08190240}"/>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a:t>Collective bargaining from </a:t>
            </a:r>
            <a:r>
              <a:rPr lang="en-US" sz="2800" b="1" i="1" dirty="0"/>
              <a:t>“the back of a cop car</a:t>
            </a:r>
            <a:r>
              <a:rPr lang="en-US" sz="2800" b="1" dirty="0"/>
              <a:t>”</a:t>
            </a:r>
          </a:p>
        </p:txBody>
      </p:sp>
      <p:sp>
        <p:nvSpPr>
          <p:cNvPr id="3" name="Content Placeholder 2">
            <a:extLst>
              <a:ext uri="{FF2B5EF4-FFF2-40B4-BE49-F238E27FC236}">
                <a16:creationId xmlns:a16="http://schemas.microsoft.com/office/drawing/2014/main" id="{FE337E02-DEA0-8F77-DF70-E108BA21A1E1}"/>
              </a:ext>
            </a:extLst>
          </p:cNvPr>
          <p:cNvSpPr>
            <a:spLocks noGrp="1"/>
          </p:cNvSpPr>
          <p:nvPr>
            <p:ph sz="half" idx="1"/>
          </p:nvPr>
        </p:nvSpPr>
        <p:spPr>
          <a:xfrm>
            <a:off x="643192" y="2666998"/>
            <a:ext cx="3643674" cy="3581401"/>
          </a:xfrm>
        </p:spPr>
        <p:txBody>
          <a:bodyPr vert="horz" lIns="91440" tIns="45720" rIns="91440" bIns="45720" rtlCol="0" anchor="t">
            <a:normAutofit fontScale="70000" lnSpcReduction="20000"/>
          </a:bodyPr>
          <a:lstStyle/>
          <a:p>
            <a:pPr>
              <a:lnSpc>
                <a:spcPct val="90000"/>
              </a:lnSpc>
            </a:pPr>
            <a:endParaRPr lang="en-US" sz="1400" b="1" dirty="0"/>
          </a:p>
          <a:p>
            <a:pPr>
              <a:lnSpc>
                <a:spcPct val="90000"/>
              </a:lnSpc>
            </a:pPr>
            <a:r>
              <a:rPr lang="en-US" sz="3400" b="1" dirty="0"/>
              <a:t>A non-probationary police officer who is a member of the pension system can only be terminated for cause </a:t>
            </a:r>
          </a:p>
          <a:p>
            <a:pPr>
              <a:lnSpc>
                <a:spcPct val="90000"/>
              </a:lnSpc>
            </a:pPr>
            <a:r>
              <a:rPr lang="en-US" sz="3400" b="1" dirty="0"/>
              <a:t>All paid firefighters (including the chief) can only be fired for cause</a:t>
            </a:r>
          </a:p>
          <a:p>
            <a:pPr>
              <a:lnSpc>
                <a:spcPct val="90000"/>
              </a:lnSpc>
            </a:pPr>
            <a:r>
              <a:rPr lang="en-US" sz="3400" b="1" dirty="0"/>
              <a:t>ALWAYS ENSURE DUE PROCES!!!</a:t>
            </a:r>
          </a:p>
          <a:p>
            <a:pPr>
              <a:lnSpc>
                <a:spcPct val="90000"/>
              </a:lnSpc>
            </a:pPr>
            <a:endParaRPr lang="en-US" sz="1400" dirty="0"/>
          </a:p>
        </p:txBody>
      </p:sp>
      <p:pic>
        <p:nvPicPr>
          <p:cNvPr id="6" name="Content Placeholder 5" descr="A group of police officers&#10;&#10;Description automatically generated with low confidence">
            <a:extLst>
              <a:ext uri="{FF2B5EF4-FFF2-40B4-BE49-F238E27FC236}">
                <a16:creationId xmlns:a16="http://schemas.microsoft.com/office/drawing/2014/main" id="{19A37676-699C-08DE-8F39-E5A10943D4D8}"/>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4630994" y="830866"/>
            <a:ext cx="6916633" cy="487622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79CEACF4-B063-2F4A-342F-4A3FE183D13C}"/>
              </a:ext>
            </a:extLst>
          </p:cNvPr>
          <p:cNvSpPr txBox="1"/>
          <p:nvPr/>
        </p:nvSpPr>
        <p:spPr>
          <a:xfrm>
            <a:off x="8867086" y="5507037"/>
            <a:ext cx="26805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www.talkingdrugs.org/maryland-judge-police-cant-search-you-because-they-smell-weed">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pic>
        <p:nvPicPr>
          <p:cNvPr id="4" name="Audio Recording Feb 21, 2023 at 9:53:50 AM">
            <a:hlinkClick r:id="" action="ppaction://media"/>
            <a:extLst>
              <a:ext uri="{FF2B5EF4-FFF2-40B4-BE49-F238E27FC236}">
                <a16:creationId xmlns:a16="http://schemas.microsoft.com/office/drawing/2014/main" id="{1469A87A-F695-78B1-68B2-826EDF3391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07356" y="4457698"/>
            <a:ext cx="812800" cy="812800"/>
          </a:xfrm>
          <a:prstGeom prst="rect">
            <a:avLst/>
          </a:prstGeom>
        </p:spPr>
      </p:pic>
    </p:spTree>
    <p:extLst>
      <p:ext uri="{BB962C8B-B14F-4D97-AF65-F5344CB8AC3E}">
        <p14:creationId xmlns:p14="http://schemas.microsoft.com/office/powerpoint/2010/main" val="29295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40C3-9F57-6887-4A38-05DF2F6B65C4}"/>
              </a:ext>
            </a:extLst>
          </p:cNvPr>
          <p:cNvSpPr>
            <a:spLocks noGrp="1"/>
          </p:cNvSpPr>
          <p:nvPr>
            <p:ph type="title"/>
          </p:nvPr>
        </p:nvSpPr>
        <p:spPr>
          <a:xfrm>
            <a:off x="4303643" y="609600"/>
            <a:ext cx="6743767" cy="1905000"/>
          </a:xfrm>
        </p:spPr>
        <p:txBody>
          <a:bodyPr>
            <a:normAutofit/>
          </a:bodyPr>
          <a:lstStyle/>
          <a:p>
            <a:r>
              <a:rPr lang="en-US" b="1" dirty="0">
                <a:latin typeface="Times New Roman" panose="02020603050405020304" pitchFamily="18" charset="0"/>
                <a:cs typeface="Times New Roman" panose="02020603050405020304" pitchFamily="18" charset="0"/>
              </a:rPr>
              <a:t>MAJOR CHALLENGES IN MUNICIPAL EMPLOYMENT</a:t>
            </a:r>
          </a:p>
        </p:txBody>
      </p:sp>
      <p:pic>
        <p:nvPicPr>
          <p:cNvPr id="14" name="Picture 13" descr="Checkmate in a chess game">
            <a:extLst>
              <a:ext uri="{FF2B5EF4-FFF2-40B4-BE49-F238E27FC236}">
                <a16:creationId xmlns:a16="http://schemas.microsoft.com/office/drawing/2014/main" id="{46BC40B5-8F66-6A22-3FDC-F409653743C6}"/>
              </a:ext>
            </a:extLst>
          </p:cNvPr>
          <p:cNvPicPr>
            <a:picLocks noChangeAspect="1"/>
          </p:cNvPicPr>
          <p:nvPr/>
        </p:nvPicPr>
        <p:blipFill rotWithShape="1">
          <a:blip r:embed="rId3"/>
          <a:srcRect l="29527" r="32040" b="2"/>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4C8284DA-4F4A-3F44-F77B-B5C1A1B3F70E}"/>
              </a:ext>
            </a:extLst>
          </p:cNvPr>
          <p:cNvSpPr>
            <a:spLocks noGrp="1"/>
          </p:cNvSpPr>
          <p:nvPr>
            <p:ph idx="1"/>
          </p:nvPr>
        </p:nvSpPr>
        <p:spPr>
          <a:xfrm>
            <a:off x="4303643" y="2666999"/>
            <a:ext cx="7046844" cy="3415749"/>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RECRUITMENT AND RETENTION </a:t>
            </a:r>
          </a:p>
          <a:p>
            <a:pPr marL="0" indent="0">
              <a:buNone/>
            </a:pPr>
            <a:r>
              <a:rPr lang="en-US" b="1" dirty="0">
                <a:latin typeface="Times New Roman" panose="02020603050405020304" pitchFamily="18" charset="0"/>
                <a:cs typeface="Times New Roman" panose="02020603050405020304" pitchFamily="18" charset="0"/>
              </a:rPr>
              <a:t>NEGATIVITY SURROUNDING LAW ENFORCEMENT  AND OTHER CITY EMPLOYEES</a:t>
            </a:r>
          </a:p>
          <a:p>
            <a:pPr marL="0" indent="0">
              <a:buNone/>
            </a:pPr>
            <a:r>
              <a:rPr lang="en-US" b="1" dirty="0">
                <a:latin typeface="Times New Roman" panose="02020603050405020304" pitchFamily="18" charset="0"/>
                <a:cs typeface="Times New Roman" panose="02020603050405020304" pitchFamily="18" charset="0"/>
              </a:rPr>
              <a:t>PANDEMIC FATIGUE </a:t>
            </a:r>
          </a:p>
          <a:p>
            <a:pPr marL="0" indent="0">
              <a:buNone/>
            </a:pPr>
            <a:r>
              <a:rPr lang="en-US" b="1" dirty="0">
                <a:latin typeface="Times New Roman" panose="02020603050405020304" pitchFamily="18" charset="0"/>
                <a:cs typeface="Times New Roman" panose="02020603050405020304" pitchFamily="18" charset="0"/>
              </a:rPr>
              <a:t>COMPETITIVE WAGES</a:t>
            </a:r>
          </a:p>
          <a:p>
            <a:pPr marL="0" indent="0">
              <a:buNone/>
            </a:pPr>
            <a:r>
              <a:rPr lang="en-US" b="1" dirty="0">
                <a:latin typeface="Times New Roman" panose="02020603050405020304" pitchFamily="18" charset="0"/>
                <a:cs typeface="Times New Roman" panose="02020603050405020304" pitchFamily="18" charset="0"/>
              </a:rPr>
              <a:t>FLEXIBLE WORK SCHEDULES</a:t>
            </a: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19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B440C3-9F57-6887-4A38-05DF2F6B65C4}"/>
              </a:ext>
            </a:extLst>
          </p:cNvPr>
          <p:cNvSpPr>
            <a:spLocks noGrp="1"/>
          </p:cNvSpPr>
          <p:nvPr>
            <p:ph type="title"/>
          </p:nvPr>
        </p:nvSpPr>
        <p:spPr>
          <a:xfrm>
            <a:off x="485776" y="643467"/>
            <a:ext cx="4816270" cy="5571064"/>
          </a:xfrm>
        </p:spPr>
        <p:txBody>
          <a:bodyPr anchor="ctr">
            <a:normAutofit/>
          </a:bodyPr>
          <a:lstStyle/>
          <a:p>
            <a:r>
              <a:rPr lang="en-US" sz="4400" b="1" dirty="0">
                <a:latin typeface="Times New Roman" panose="02020603050405020304" pitchFamily="18" charset="0"/>
                <a:cs typeface="Times New Roman" panose="02020603050405020304" pitchFamily="18" charset="0"/>
              </a:rPr>
              <a:t>BE “CHAMPIONS” -TOP 10 HITS TO AVOID LIABILITY IN EMPLOYMENT MATTERS</a:t>
            </a:r>
          </a:p>
        </p:txBody>
      </p:sp>
      <p:sp>
        <p:nvSpPr>
          <p:cNvPr id="3" name="Content Placeholder 2">
            <a:extLst>
              <a:ext uri="{FF2B5EF4-FFF2-40B4-BE49-F238E27FC236}">
                <a16:creationId xmlns:a16="http://schemas.microsoft.com/office/drawing/2014/main" id="{4C8284DA-4F4A-3F44-F77B-B5C1A1B3F70E}"/>
              </a:ext>
            </a:extLst>
          </p:cNvPr>
          <p:cNvSpPr>
            <a:spLocks noGrp="1"/>
          </p:cNvSpPr>
          <p:nvPr>
            <p:ph idx="1"/>
          </p:nvPr>
        </p:nvSpPr>
        <p:spPr>
          <a:xfrm>
            <a:off x="5302046" y="385763"/>
            <a:ext cx="6270829" cy="5828768"/>
          </a:xfrm>
        </p:spPr>
        <p:txBody>
          <a:bodyPr>
            <a:normAutofit fontScale="25000" lnSpcReduction="20000"/>
          </a:bodyPr>
          <a:lstStyle/>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buNone/>
            </a:pPr>
            <a:r>
              <a:rPr lang="en-US" sz="9600" b="1" dirty="0">
                <a:latin typeface="Times New Roman" panose="02020603050405020304" pitchFamily="18" charset="0"/>
                <a:cs typeface="Times New Roman" panose="02020603050405020304" pitchFamily="18" charset="0"/>
              </a:rPr>
              <a:t>REGULARLY UPDATE YOUR EMPLOYEE HANDBOOK</a:t>
            </a:r>
          </a:p>
          <a:p>
            <a:pPr marL="0" indent="0">
              <a:lnSpc>
                <a:spcPct val="120000"/>
              </a:lnSpc>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buNone/>
            </a:pPr>
            <a:r>
              <a:rPr lang="en-US" sz="9600" b="1" dirty="0">
                <a:latin typeface="Times New Roman" panose="02020603050405020304" pitchFamily="18" charset="0"/>
                <a:cs typeface="Times New Roman" panose="02020603050405020304" pitchFamily="18" charset="0"/>
              </a:rPr>
              <a:t>TRAIN YOUR EMPLOYEES</a:t>
            </a:r>
          </a:p>
          <a:p>
            <a:pPr marL="0" indent="0">
              <a:lnSpc>
                <a:spcPct val="120000"/>
              </a:lnSpc>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9600" b="1" dirty="0">
                <a:latin typeface="Times New Roman" panose="02020603050405020304" pitchFamily="18" charset="0"/>
                <a:cs typeface="Times New Roman" panose="02020603050405020304" pitchFamily="18" charset="0"/>
              </a:rPr>
              <a:t>CALL YOUR LAWYER</a:t>
            </a:r>
          </a:p>
          <a:p>
            <a:pPr marL="0" indent="0">
              <a:lnSpc>
                <a:spcPct val="120000"/>
              </a:lnSpc>
              <a:spcBef>
                <a:spcPts val="0"/>
              </a:spcBef>
              <a:spcAft>
                <a:spcPts val="0"/>
              </a:spcAft>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9600" b="1" dirty="0">
                <a:latin typeface="Times New Roman" panose="02020603050405020304" pitchFamily="18" charset="0"/>
                <a:cs typeface="Times New Roman" panose="02020603050405020304" pitchFamily="18" charset="0"/>
              </a:rPr>
              <a:t>CONTINUALLY EDUCATE YOURSELF IN EMPLOYMENT ISSUES</a:t>
            </a:r>
          </a:p>
          <a:p>
            <a:pPr marL="0" indent="0">
              <a:lnSpc>
                <a:spcPct val="120000"/>
              </a:lnSpc>
              <a:spcBef>
                <a:spcPts val="0"/>
              </a:spcBef>
              <a:spcAft>
                <a:spcPts val="0"/>
              </a:spcAft>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9600" b="1" dirty="0">
                <a:latin typeface="Times New Roman" panose="02020603050405020304" pitchFamily="18" charset="0"/>
                <a:cs typeface="Times New Roman" panose="02020603050405020304" pitchFamily="18" charset="0"/>
              </a:rPr>
              <a:t>ATTEND CLASSES – HAVE YOUR EMPLOYEES ATTEND CLASSES</a:t>
            </a:r>
          </a:p>
          <a:p>
            <a:pPr marL="0" indent="0">
              <a:lnSpc>
                <a:spcPct val="120000"/>
              </a:lnSpc>
              <a:spcBef>
                <a:spcPts val="0"/>
              </a:spcBef>
              <a:spcAft>
                <a:spcPts val="0"/>
              </a:spcAft>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9600" b="1" dirty="0">
                <a:latin typeface="Times New Roman" panose="02020603050405020304" pitchFamily="18" charset="0"/>
                <a:cs typeface="Times New Roman" panose="02020603050405020304" pitchFamily="18" charset="0"/>
              </a:rPr>
              <a:t>PROVIDE DUE PROCESS</a:t>
            </a: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marL="0" indent="0">
              <a:lnSpc>
                <a:spcPct val="220000"/>
              </a:lnSpc>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marL="0" indent="0">
              <a:lnSpc>
                <a:spcPct val="220000"/>
              </a:lnSpc>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a:spcBef>
                <a:spcPts val="0"/>
              </a:spcBef>
              <a:spcAft>
                <a:spcPts val="0"/>
              </a:spcAft>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p:txBody>
      </p:sp>
      <p:pic>
        <p:nvPicPr>
          <p:cNvPr id="4" name="Audio Recording Feb 21, 2023 at 8:15:24 AM">
            <a:hlinkClick r:id="" action="ppaction://media"/>
            <a:extLst>
              <a:ext uri="{FF2B5EF4-FFF2-40B4-BE49-F238E27FC236}">
                <a16:creationId xmlns:a16="http://schemas.microsoft.com/office/drawing/2014/main" id="{3F30CCDD-BF44-33DB-86EA-8CCCD9C3D0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22440" y="5954356"/>
            <a:ext cx="812800" cy="812800"/>
          </a:xfrm>
          <a:prstGeom prst="rect">
            <a:avLst/>
          </a:prstGeom>
        </p:spPr>
      </p:pic>
    </p:spTree>
    <p:extLst>
      <p:ext uri="{BB962C8B-B14F-4D97-AF65-F5344CB8AC3E}">
        <p14:creationId xmlns:p14="http://schemas.microsoft.com/office/powerpoint/2010/main" val="338492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B440C3-9F57-6887-4A38-05DF2F6B65C4}"/>
              </a:ext>
            </a:extLst>
          </p:cNvPr>
          <p:cNvSpPr>
            <a:spLocks noGrp="1"/>
          </p:cNvSpPr>
          <p:nvPr>
            <p:ph type="title"/>
          </p:nvPr>
        </p:nvSpPr>
        <p:spPr>
          <a:xfrm>
            <a:off x="485776" y="643467"/>
            <a:ext cx="4816270" cy="5571064"/>
          </a:xfrm>
        </p:spPr>
        <p:txBody>
          <a:bodyPr anchor="ctr">
            <a:normAutofit/>
          </a:bodyPr>
          <a:lstStyle/>
          <a:p>
            <a:r>
              <a:rPr lang="en-US" sz="4400" b="1" dirty="0">
                <a:latin typeface="Times New Roman" panose="02020603050405020304" pitchFamily="18" charset="0"/>
                <a:cs typeface="Times New Roman" panose="02020603050405020304" pitchFamily="18" charset="0"/>
              </a:rPr>
              <a:t>BE “CHAMPIONS” -TOP 10 HITS TO AVOID LIABILITY IN EMPLOYMENT MATTERS</a:t>
            </a:r>
          </a:p>
        </p:txBody>
      </p:sp>
      <p:sp>
        <p:nvSpPr>
          <p:cNvPr id="3" name="Content Placeholder 2">
            <a:extLst>
              <a:ext uri="{FF2B5EF4-FFF2-40B4-BE49-F238E27FC236}">
                <a16:creationId xmlns:a16="http://schemas.microsoft.com/office/drawing/2014/main" id="{4C8284DA-4F4A-3F44-F77B-B5C1A1B3F70E}"/>
              </a:ext>
            </a:extLst>
          </p:cNvPr>
          <p:cNvSpPr>
            <a:spLocks noGrp="1"/>
          </p:cNvSpPr>
          <p:nvPr>
            <p:ph idx="1"/>
          </p:nvPr>
        </p:nvSpPr>
        <p:spPr>
          <a:xfrm>
            <a:off x="5302046" y="385763"/>
            <a:ext cx="6270829" cy="5828768"/>
          </a:xfrm>
        </p:spPr>
        <p:txBody>
          <a:bodyPr>
            <a:normAutofit fontScale="25000" lnSpcReduction="20000"/>
          </a:bodyPr>
          <a:lstStyle/>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buNone/>
            </a:pPr>
            <a:endParaRPr lang="en-US" sz="11200" b="1" dirty="0">
              <a:latin typeface="Times New Roman" panose="02020603050405020304" pitchFamily="18" charset="0"/>
              <a:cs typeface="Times New Roman" panose="02020603050405020304" pitchFamily="18" charset="0"/>
            </a:endParaRPr>
          </a:p>
          <a:p>
            <a:pPr marL="0" indent="0">
              <a:lnSpc>
                <a:spcPct val="120000"/>
              </a:lnSpc>
              <a:buNone/>
            </a:pPr>
            <a:r>
              <a:rPr lang="en-US" sz="11200" b="1" dirty="0">
                <a:latin typeface="Times New Roman" panose="02020603050405020304" pitchFamily="18" charset="0"/>
                <a:cs typeface="Times New Roman" panose="02020603050405020304" pitchFamily="18" charset="0"/>
              </a:rPr>
              <a:t>DOCUMENT, DOCUMENT, DOCUMENT</a:t>
            </a:r>
          </a:p>
          <a:p>
            <a:pPr marL="0" indent="0">
              <a:lnSpc>
                <a:spcPct val="120000"/>
              </a:lnSpc>
              <a:buNone/>
            </a:pPr>
            <a:endParaRPr lang="en-US" sz="11200" b="1" dirty="0">
              <a:latin typeface="Times New Roman" panose="02020603050405020304" pitchFamily="18" charset="0"/>
              <a:cs typeface="Times New Roman" panose="02020603050405020304" pitchFamily="18" charset="0"/>
            </a:endParaRPr>
          </a:p>
          <a:p>
            <a:pPr marL="0" indent="0">
              <a:lnSpc>
                <a:spcPct val="120000"/>
              </a:lnSpc>
              <a:buNone/>
            </a:pPr>
            <a:r>
              <a:rPr lang="en-US" sz="11200" b="1" dirty="0">
                <a:latin typeface="Times New Roman" panose="02020603050405020304" pitchFamily="18" charset="0"/>
                <a:cs typeface="Times New Roman" panose="02020603050405020304" pitchFamily="18" charset="0"/>
              </a:rPr>
              <a:t>REMEMBER THE DEGREES OF WORK</a:t>
            </a:r>
          </a:p>
          <a:p>
            <a:pPr marL="0" indent="0">
              <a:lnSpc>
                <a:spcPct val="120000"/>
              </a:lnSpc>
              <a:buNone/>
            </a:pPr>
            <a:endParaRPr lang="en-US" sz="112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11200" b="1" dirty="0">
                <a:latin typeface="Times New Roman" panose="02020603050405020304" pitchFamily="18" charset="0"/>
                <a:cs typeface="Times New Roman" panose="02020603050405020304" pitchFamily="18" charset="0"/>
              </a:rPr>
              <a:t>USE PROGRESSIVE DISCIPLINE</a:t>
            </a:r>
          </a:p>
          <a:p>
            <a:pPr marL="0" indent="0">
              <a:lnSpc>
                <a:spcPct val="120000"/>
              </a:lnSpc>
              <a:spcBef>
                <a:spcPts val="0"/>
              </a:spcBef>
              <a:spcAft>
                <a:spcPts val="0"/>
              </a:spcAft>
              <a:buNone/>
            </a:pPr>
            <a:endParaRPr lang="en-US" sz="112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11200" b="1" dirty="0">
                <a:latin typeface="Times New Roman" panose="02020603050405020304" pitchFamily="18" charset="0"/>
                <a:cs typeface="Times New Roman" panose="02020603050405020304" pitchFamily="18" charset="0"/>
              </a:rPr>
              <a:t>REVIEW YOUR CODE OF ORDINANCES</a:t>
            </a:r>
          </a:p>
          <a:p>
            <a:pPr marL="0" indent="0">
              <a:lnSpc>
                <a:spcPct val="120000"/>
              </a:lnSpc>
              <a:spcBef>
                <a:spcPts val="0"/>
              </a:spcBef>
              <a:spcAft>
                <a:spcPts val="0"/>
              </a:spcAft>
              <a:buNone/>
            </a:pPr>
            <a:endParaRPr lang="en-US" sz="112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11200" b="1" dirty="0">
                <a:latin typeface="Times New Roman" panose="02020603050405020304" pitchFamily="18" charset="0"/>
                <a:cs typeface="Times New Roman" panose="02020603050405020304" pitchFamily="18" charset="0"/>
              </a:rPr>
              <a:t>TRAIN YOUR EMPLOYEES</a:t>
            </a:r>
          </a:p>
          <a:p>
            <a:pPr marL="0" indent="0">
              <a:lnSpc>
                <a:spcPct val="120000"/>
              </a:lnSpc>
              <a:spcBef>
                <a:spcPts val="0"/>
              </a:spcBef>
              <a:spcAft>
                <a:spcPts val="0"/>
              </a:spcAft>
              <a:buNone/>
            </a:pPr>
            <a:endParaRPr lang="en-US" sz="112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80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marL="0" indent="0">
              <a:lnSpc>
                <a:spcPct val="220000"/>
              </a:lnSpc>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marL="0" indent="0">
              <a:lnSpc>
                <a:spcPct val="220000"/>
              </a:lnSpc>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2800" b="1" dirty="0">
              <a:latin typeface="Times New Roman" panose="02020603050405020304" pitchFamily="18" charset="0"/>
              <a:cs typeface="Times New Roman" panose="02020603050405020304" pitchFamily="18" charset="0"/>
            </a:endParaRPr>
          </a:p>
          <a:p>
            <a:pPr>
              <a:spcBef>
                <a:spcPts val="0"/>
              </a:spcBef>
              <a:spcAft>
                <a:spcPts val="0"/>
              </a:spcAft>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p:txBody>
      </p:sp>
      <p:pic>
        <p:nvPicPr>
          <p:cNvPr id="4" name="Audio Recording Feb 21, 2023 at 8:15:24 AM">
            <a:hlinkClick r:id="" action="ppaction://media"/>
            <a:extLst>
              <a:ext uri="{FF2B5EF4-FFF2-40B4-BE49-F238E27FC236}">
                <a16:creationId xmlns:a16="http://schemas.microsoft.com/office/drawing/2014/main" id="{3F30CCDD-BF44-33DB-86EA-8CCCD9C3D0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22440" y="5954356"/>
            <a:ext cx="812800" cy="812800"/>
          </a:xfrm>
          <a:prstGeom prst="rect">
            <a:avLst/>
          </a:prstGeom>
        </p:spPr>
      </p:pic>
    </p:spTree>
    <p:extLst>
      <p:ext uri="{BB962C8B-B14F-4D97-AF65-F5344CB8AC3E}">
        <p14:creationId xmlns:p14="http://schemas.microsoft.com/office/powerpoint/2010/main" val="400793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A1EA-74EA-8D37-E326-9F97EF83104D}"/>
              </a:ext>
            </a:extLst>
          </p:cNvPr>
          <p:cNvSpPr>
            <a:spLocks noGrp="1"/>
          </p:cNvSpPr>
          <p:nvPr>
            <p:ph type="title"/>
          </p:nvPr>
        </p:nvSpPr>
        <p:spPr>
          <a:xfrm>
            <a:off x="1751012" y="4200525"/>
            <a:ext cx="8676222" cy="1832988"/>
          </a:xfrm>
        </p:spPr>
        <p:txBody>
          <a:bodyPr vert="horz" lIns="91440" tIns="45720" rIns="91440" bIns="45720" rtlCol="0" anchor="b">
            <a:normAutofit fontScale="90000"/>
          </a:bodyPr>
          <a:lstStyle/>
          <a:p>
            <a:pPr algn="ct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br>
              <a:rPr lang="en-US" sz="31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BETH ANNE CHILDS</a:t>
            </a:r>
            <a:br>
              <a:rPr lang="en-US" sz="2200" b="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THE CHILDS LAW FIRM, PLLC</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1015 SOUTH DETROIT AVENUE</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TULSA, OK 74120</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(918) 521-3092</a:t>
            </a:r>
            <a:endParaRPr lang="en-US" sz="22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4" name="Content Placeholder 4" descr="A person talking on a cell phone&#10;&#10;Description automatically generated">
            <a:extLst>
              <a:ext uri="{FF2B5EF4-FFF2-40B4-BE49-F238E27FC236}">
                <a16:creationId xmlns:a16="http://schemas.microsoft.com/office/drawing/2014/main" id="{E27BC996-1ABE-299E-DDB6-3EA1984D9539}"/>
              </a:ext>
            </a:extLst>
          </p:cNvPr>
          <p:cNvPicPr>
            <a:picLocks noGrp="1" noChangeAspect="1"/>
          </p:cNvPicPr>
          <p:nvPr>
            <p:ph idx="1"/>
          </p:nvPr>
        </p:nvPicPr>
        <p:blipFill rotWithShape="1">
          <a:blip r:embed="rId3"/>
          <a:srcRect t="1680" r="-1" b="32354"/>
          <a:stretch/>
        </p:blipFill>
        <p:spPr>
          <a:xfrm>
            <a:off x="2711334" y="824487"/>
            <a:ext cx="6769332" cy="2983054"/>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0537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CD4699F-394D-47A6-A98E-D23D4E08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4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person, indoor&#10;&#10;Description automatically generated">
            <a:extLst>
              <a:ext uri="{FF2B5EF4-FFF2-40B4-BE49-F238E27FC236}">
                <a16:creationId xmlns:a16="http://schemas.microsoft.com/office/drawing/2014/main" id="{C053F7E9-4BE4-2798-D897-75C96696BC78}"/>
              </a:ext>
            </a:extLst>
          </p:cNvPr>
          <p:cNvPicPr>
            <a:picLocks noChangeAspect="1"/>
          </p:cNvPicPr>
          <p:nvPr/>
        </p:nvPicPr>
        <p:blipFill rotWithShape="1">
          <a:blip r:embed="rId3"/>
          <a:srcRect r="2" b="4010"/>
          <a:stretch/>
        </p:blipFill>
        <p:spPr>
          <a:xfrm rot="5400000">
            <a:off x="-136651" y="1423585"/>
            <a:ext cx="5571066" cy="4010829"/>
          </a:xfrm>
          <a:prstGeom prst="rect">
            <a:avLst/>
          </a:prstGeom>
          <a:effectLst>
            <a:outerShdw blurRad="50800" dist="38100" dir="5400000" algn="t" rotWithShape="0">
              <a:prstClr val="black">
                <a:alpha val="40000"/>
              </a:prstClr>
            </a:outerShdw>
          </a:effectLst>
        </p:spPr>
      </p:pic>
      <p:pic>
        <p:nvPicPr>
          <p:cNvPr id="2" name="Content Placeholder 8" descr="A person wearing a garment&#10;&#10;Description automatically generated with medium confidence">
            <a:extLst>
              <a:ext uri="{FF2B5EF4-FFF2-40B4-BE49-F238E27FC236}">
                <a16:creationId xmlns:a16="http://schemas.microsoft.com/office/drawing/2014/main" id="{EDE7EB19-A072-A040-F559-21775292848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639" r="9878" b="-1"/>
          <a:stretch/>
        </p:blipFill>
        <p:spPr>
          <a:xfrm>
            <a:off x="4976027" y="643467"/>
            <a:ext cx="6572505" cy="557106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2054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D749-1437-C89A-B919-4C4B3AE1D266}"/>
              </a:ext>
            </a:extLst>
          </p:cNvPr>
          <p:cNvSpPr>
            <a:spLocks noGrp="1"/>
          </p:cNvSpPr>
          <p:nvPr>
            <p:ph type="title"/>
          </p:nvPr>
        </p:nvSpPr>
        <p:spPr>
          <a:xfrm>
            <a:off x="4303643" y="609600"/>
            <a:ext cx="6743767" cy="1905000"/>
          </a:xfrm>
        </p:spPr>
        <p:txBody>
          <a:bodyPr>
            <a:normAutofit/>
          </a:bodyPr>
          <a:lstStyle/>
          <a:p>
            <a:r>
              <a:rPr lang="en-US" b="1" dirty="0">
                <a:latin typeface="Times New Roman" panose="02020603050405020304" pitchFamily="18" charset="0"/>
                <a:cs typeface="Times New Roman" panose="02020603050405020304" pitchFamily="18" charset="0"/>
              </a:rPr>
              <a:t>EMPLOYMENT SUITS ARE ALL ABOUT THE “</a:t>
            </a:r>
            <a:r>
              <a:rPr lang="en-US" b="1" i="1" dirty="0">
                <a:latin typeface="Times New Roman" panose="02020603050405020304" pitchFamily="18" charset="0"/>
                <a:cs typeface="Times New Roman" panose="02020603050405020304" pitchFamily="18" charset="0"/>
              </a:rPr>
              <a:t>MONEY, MONEY, MONEY”</a:t>
            </a:r>
            <a:endParaRPr lang="en-US" b="1" dirty="0">
              <a:latin typeface="Times New Roman" panose="02020603050405020304" pitchFamily="18" charset="0"/>
              <a:cs typeface="Times New Roman" panose="02020603050405020304" pitchFamily="18" charset="0"/>
            </a:endParaRPr>
          </a:p>
        </p:txBody>
      </p:sp>
      <p:pic>
        <p:nvPicPr>
          <p:cNvPr id="5" name="Content Placeholder 4" descr="Icon&#10;&#10;Description automatically generated">
            <a:extLst>
              <a:ext uri="{FF2B5EF4-FFF2-40B4-BE49-F238E27FC236}">
                <a16:creationId xmlns:a16="http://schemas.microsoft.com/office/drawing/2014/main" id="{55CD1D5D-194D-DF3D-6546-6AF2E933FB3D}"/>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1093" r="18656"/>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6" name="Content Placeholder 15">
            <a:extLst>
              <a:ext uri="{FF2B5EF4-FFF2-40B4-BE49-F238E27FC236}">
                <a16:creationId xmlns:a16="http://schemas.microsoft.com/office/drawing/2014/main" id="{B92A18F6-DA1E-BE71-5727-C5C69BA8B735}"/>
              </a:ext>
            </a:extLst>
          </p:cNvPr>
          <p:cNvSpPr>
            <a:spLocks noGrp="1"/>
          </p:cNvSpPr>
          <p:nvPr>
            <p:ph idx="1"/>
          </p:nvPr>
        </p:nvSpPr>
        <p:spPr>
          <a:xfrm>
            <a:off x="4303643" y="2666999"/>
            <a:ext cx="7046844" cy="3415749"/>
          </a:xfrm>
        </p:spPr>
        <p:txBody>
          <a:bodyPr>
            <a:normAutofit/>
          </a:bodyPr>
          <a:lstStyle/>
          <a:p>
            <a:r>
              <a:rPr lang="en-US" dirty="0">
                <a:latin typeface="Times New Roman" panose="02020603050405020304" pitchFamily="18" charset="0"/>
                <a:cs typeface="Times New Roman" panose="02020603050405020304" pitchFamily="18" charset="0"/>
              </a:rPr>
              <a:t>EMPLOYMENT SUITS ARE </a:t>
            </a:r>
            <a:r>
              <a:rPr lang="en-US" dirty="0">
                <a:solidFill>
                  <a:srgbClr val="00B050"/>
                </a:solidFill>
                <a:latin typeface="Times New Roman" panose="02020603050405020304" pitchFamily="18" charset="0"/>
                <a:cs typeface="Times New Roman" panose="02020603050405020304" pitchFamily="18" charset="0"/>
              </a:rPr>
              <a:t>EXPENSIVE!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MAKE SURE YOU HAVE GOOD </a:t>
            </a:r>
            <a:r>
              <a:rPr lang="en-US" dirty="0">
                <a:solidFill>
                  <a:srgbClr val="00B050"/>
                </a:solidFill>
                <a:latin typeface="Times New Roman" panose="02020603050405020304" pitchFamily="18" charset="0"/>
                <a:cs typeface="Times New Roman" panose="02020603050405020304" pitchFamily="18" charset="0"/>
              </a:rPr>
              <a:t>POLICIES!</a:t>
            </a:r>
            <a:endParaRPr lang="en-US" dirty="0">
              <a:latin typeface="Times New Roman" panose="02020603050405020304" pitchFamily="18" charset="0"/>
              <a:cs typeface="Times New Roman" panose="02020603050405020304" pitchFamily="18" charset="0"/>
            </a:endParaRPr>
          </a:p>
          <a:p>
            <a:r>
              <a:rPr lang="en-US" dirty="0">
                <a:solidFill>
                  <a:srgbClr val="00B050"/>
                </a:solidFill>
                <a:latin typeface="Times New Roman" panose="02020603050405020304" pitchFamily="18" charset="0"/>
                <a:cs typeface="Times New Roman" panose="02020603050405020304" pitchFamily="18" charset="0"/>
              </a:rPr>
              <a:t>TRAIN </a:t>
            </a:r>
            <a:r>
              <a:rPr lang="en-US" dirty="0">
                <a:solidFill>
                  <a:schemeClr val="tx2"/>
                </a:solidFill>
                <a:latin typeface="Times New Roman" panose="02020603050405020304" pitchFamily="18" charset="0"/>
                <a:cs typeface="Times New Roman" panose="02020603050405020304" pitchFamily="18" charset="0"/>
              </a:rPr>
              <a:t>YOUR EMPLOYEES AND SUPERVISORS!</a:t>
            </a:r>
            <a:endParaRPr lang="en-US" dirty="0">
              <a:solidFill>
                <a:srgbClr val="00B050"/>
              </a:solidFill>
              <a:latin typeface="Times New Roman" panose="02020603050405020304" pitchFamily="18" charset="0"/>
              <a:cs typeface="Times New Roman" panose="02020603050405020304" pitchFamily="18" charset="0"/>
            </a:endParaRPr>
          </a:p>
          <a:p>
            <a:r>
              <a:rPr lang="en-US" dirty="0">
                <a:solidFill>
                  <a:srgbClr val="00B050"/>
                </a:solidFill>
                <a:latin typeface="Times New Roman" panose="02020603050405020304" pitchFamily="18" charset="0"/>
                <a:cs typeface="Times New Roman" panose="02020603050405020304" pitchFamily="18" charset="0"/>
              </a:rPr>
              <a:t>ENFORCE </a:t>
            </a:r>
            <a:r>
              <a:rPr lang="en-US" dirty="0">
                <a:solidFill>
                  <a:schemeClr val="tx1"/>
                </a:solidFill>
                <a:latin typeface="Times New Roman" panose="02020603050405020304" pitchFamily="18" charset="0"/>
                <a:cs typeface="Times New Roman" panose="02020603050405020304" pitchFamily="18" charset="0"/>
              </a:rPr>
              <a:t>YOUR POLICIES AND PROCEDURES!</a:t>
            </a:r>
            <a:endParaRPr lang="en-US" dirty="0">
              <a:solidFill>
                <a:srgbClr val="00B05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FOLLOW THE </a:t>
            </a:r>
            <a:r>
              <a:rPr lang="en-US" dirty="0">
                <a:solidFill>
                  <a:srgbClr val="00B050"/>
                </a:solidFill>
                <a:latin typeface="Times New Roman" panose="02020603050405020304" pitchFamily="18" charset="0"/>
                <a:cs typeface="Times New Roman" panose="02020603050405020304" pitchFamily="18" charset="0"/>
              </a:rPr>
              <a:t>DEGREES OF WORK!</a:t>
            </a:r>
            <a:endParaRPr lang="en-US" dirty="0">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USE YOUR </a:t>
            </a:r>
            <a:r>
              <a:rPr lang="en-US" dirty="0">
                <a:solidFill>
                  <a:srgbClr val="00B050"/>
                </a:solidFill>
                <a:latin typeface="Times New Roman" panose="02020603050405020304" pitchFamily="18" charset="0"/>
                <a:cs typeface="Times New Roman" panose="02020603050405020304" pitchFamily="18" charset="0"/>
              </a:rPr>
              <a:t>H.R. PERSONNEL AND ATTORNEYS!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D7BA058-5EB2-F28A-C2F5-7A2BB3820D8F}"/>
              </a:ext>
            </a:extLst>
          </p:cNvPr>
          <p:cNvSpPr txBox="1"/>
          <p:nvPr/>
        </p:nvSpPr>
        <p:spPr>
          <a:xfrm>
            <a:off x="864211" y="6657945"/>
            <a:ext cx="287290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s://suburbancorrespondent.blogspot.com/2016/07/really.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pic>
        <p:nvPicPr>
          <p:cNvPr id="4" name="Audio Recording Feb 21, 2023 at 9:30:26 AM">
            <a:hlinkClick r:id="" action="ppaction://media"/>
            <a:extLst>
              <a:ext uri="{FF2B5EF4-FFF2-40B4-BE49-F238E27FC236}">
                <a16:creationId xmlns:a16="http://schemas.microsoft.com/office/drawing/2014/main" id="{81C67E7E-CC6A-7983-FC43-549426411D9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97351" y="5540795"/>
            <a:ext cx="812800" cy="812800"/>
          </a:xfrm>
          <a:prstGeom prst="rect">
            <a:avLst/>
          </a:prstGeom>
        </p:spPr>
      </p:pic>
    </p:spTree>
    <p:extLst>
      <p:ext uri="{BB962C8B-B14F-4D97-AF65-F5344CB8AC3E}">
        <p14:creationId xmlns:p14="http://schemas.microsoft.com/office/powerpoint/2010/main" val="2120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0CC5E5-987C-CCE3-AABC-7C4AE0DFDC85}"/>
              </a:ext>
            </a:extLst>
          </p:cNvPr>
          <p:cNvSpPr>
            <a:spLocks noGrp="1"/>
          </p:cNvSpPr>
          <p:nvPr>
            <p:ph type="body" sz="half" idx="2"/>
          </p:nvPr>
        </p:nvSpPr>
        <p:spPr>
          <a:xfrm>
            <a:off x="1141411" y="1421027"/>
            <a:ext cx="3549121" cy="3379573"/>
          </a:xfrm>
        </p:spPr>
        <p:txBody>
          <a:bodyPr>
            <a:normAutofit fontScale="92500" lnSpcReduction="10000"/>
          </a:bodyPr>
          <a:lstStyle/>
          <a:p>
            <a:r>
              <a:rPr lang="en-US" sz="4000" b="1" dirty="0">
                <a:latin typeface="Times New Roman" panose="02020603050405020304" pitchFamily="18" charset="0"/>
                <a:cs typeface="Times New Roman" panose="02020603050405020304" pitchFamily="18" charset="0"/>
              </a:rPr>
              <a:t>WORKING MORE THAN “</a:t>
            </a:r>
            <a:r>
              <a:rPr lang="en-US" sz="4000" b="1" i="1" dirty="0">
                <a:latin typeface="Times New Roman" panose="02020603050405020304" pitchFamily="18" charset="0"/>
                <a:cs typeface="Times New Roman" panose="02020603050405020304" pitchFamily="18" charset="0"/>
              </a:rPr>
              <a:t>9 TO 5” </a:t>
            </a:r>
            <a:r>
              <a:rPr lang="en-US" sz="4000" b="1" dirty="0">
                <a:latin typeface="Times New Roman" panose="02020603050405020304" pitchFamily="18" charset="0"/>
                <a:cs typeface="Times New Roman" panose="02020603050405020304" pitchFamily="18" charset="0"/>
              </a:rPr>
              <a:t>CAN BE A VIOLATION OF THE FLSA</a:t>
            </a:r>
          </a:p>
        </p:txBody>
      </p:sp>
      <p:pic>
        <p:nvPicPr>
          <p:cNvPr id="5" name="Content Placeholder 4">
            <a:extLst>
              <a:ext uri="{FF2B5EF4-FFF2-40B4-BE49-F238E27FC236}">
                <a16:creationId xmlns:a16="http://schemas.microsoft.com/office/drawing/2014/main" id="{85D67B93-98D8-22A4-0779-A8CAD93CA4B2}"/>
              </a:ext>
            </a:extLst>
          </p:cNvPr>
          <p:cNvPicPr>
            <a:picLocks noGrp="1" noChangeAspect="1"/>
          </p:cNvPicPr>
          <p:nvPr>
            <p:ph idx="1"/>
          </p:nvPr>
        </p:nvPicPr>
        <p:blipFill>
          <a:blip r:embed="rId4"/>
          <a:srcRect/>
          <a:stretch/>
        </p:blipFill>
        <p:spPr>
          <a:xfrm>
            <a:off x="6462585" y="902044"/>
            <a:ext cx="4588004" cy="5226908"/>
          </a:xfrm>
          <a:prstGeom prst="rect">
            <a:avLst/>
          </a:prstGeom>
        </p:spPr>
      </p:pic>
      <p:pic>
        <p:nvPicPr>
          <p:cNvPr id="6" name="Audio Recording Feb 17, 2023 at 5:42:28 PM">
            <a:hlinkClick r:id="" action="ppaction://media"/>
            <a:extLst>
              <a:ext uri="{FF2B5EF4-FFF2-40B4-BE49-F238E27FC236}">
                <a16:creationId xmlns:a16="http://schemas.microsoft.com/office/drawing/2014/main" id="{24A0E833-2114-F688-6C96-1DF1812817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68489" y="2616200"/>
            <a:ext cx="812800" cy="812800"/>
          </a:xfrm>
          <a:prstGeom prst="rect">
            <a:avLst/>
          </a:prstGeom>
        </p:spPr>
      </p:pic>
    </p:spTree>
    <p:extLst>
      <p:ext uri="{BB962C8B-B14F-4D97-AF65-F5344CB8AC3E}">
        <p14:creationId xmlns:p14="http://schemas.microsoft.com/office/powerpoint/2010/main" val="38828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5CD0-48D5-FC14-0651-51F41B7C22A7}"/>
              </a:ext>
            </a:extLst>
          </p:cNvPr>
          <p:cNvSpPr>
            <a:spLocks noGrp="1"/>
          </p:cNvSpPr>
          <p:nvPr>
            <p:ph type="title"/>
          </p:nvPr>
        </p:nvSpPr>
        <p:spPr>
          <a:xfrm>
            <a:off x="1141413" y="609600"/>
            <a:ext cx="9905998" cy="1462088"/>
          </a:xfrm>
        </p:spPr>
        <p:txBody>
          <a:bodyPr>
            <a:normAutofit fontScale="90000"/>
          </a:bodyPr>
          <a:lstStyle/>
          <a:p>
            <a:pPr algn="ct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THE FAIR LABOR STANDARDS ACT (FLSA)</a:t>
            </a:r>
            <a:r>
              <a:rPr lang="en-US" sz="4000" b="1" dirty="0">
                <a:effectLst/>
                <a:latin typeface="Times New Roman" panose="02020603050405020304" pitchFamily="18" charset="0"/>
                <a:cs typeface="Times New Roman" panose="02020603050405020304" pitchFamily="18" charset="0"/>
              </a:rPr>
              <a:t> – WORKING “</a:t>
            </a:r>
            <a:r>
              <a:rPr lang="en-US" sz="4000" b="1" i="1" dirty="0">
                <a:effectLst/>
                <a:latin typeface="Times New Roman" panose="02020603050405020304" pitchFamily="18" charset="0"/>
                <a:cs typeface="Times New Roman" panose="02020603050405020304" pitchFamily="18" charset="0"/>
              </a:rPr>
              <a:t>HARD FOR THE MONEY</a:t>
            </a:r>
            <a:r>
              <a:rPr lang="en-US" sz="4000" b="1" dirty="0">
                <a:effectLst/>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58D6BF-40DC-0AA1-B1C8-E6BA96611F88}"/>
              </a:ext>
            </a:extLst>
          </p:cNvPr>
          <p:cNvSpPr>
            <a:spLocks noGrp="1"/>
          </p:cNvSpPr>
          <p:nvPr>
            <p:ph idx="1"/>
          </p:nvPr>
        </p:nvSpPr>
        <p:spPr>
          <a:xfrm>
            <a:off x="1141413" y="2414588"/>
            <a:ext cx="9905998" cy="3486149"/>
          </a:xfrm>
        </p:spPr>
        <p:txBody>
          <a:bodyPr>
            <a:noAutofit/>
          </a:bodyPr>
          <a:lstStyle/>
          <a:p>
            <a:pPr marL="0" marR="0" indent="0" algn="just">
              <a:spcBef>
                <a:spcPts val="0"/>
              </a:spcBef>
              <a:spcAft>
                <a:spcPts val="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Requires employers to pay covered employees who are not otherwise exempt at least the federal minimum wage and overtime pay of one-and-one-half times the regular rate of pay.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Restricts the hours that children under age 16 can work, forbids the employment of children under the age of 18 for certain dangerous jobs.  There are certain exemptions for agricultural operations.</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en-US" sz="2800" b="1" dirty="0"/>
          </a:p>
        </p:txBody>
      </p:sp>
      <p:pic>
        <p:nvPicPr>
          <p:cNvPr id="4" name="Audio Recording Feb 21, 2023 at 10:05:30 AM">
            <a:hlinkClick r:id="" action="ppaction://media"/>
            <a:extLst>
              <a:ext uri="{FF2B5EF4-FFF2-40B4-BE49-F238E27FC236}">
                <a16:creationId xmlns:a16="http://schemas.microsoft.com/office/drawing/2014/main" id="{B12EFAD9-0C95-4B8B-62B7-D64F1B4AC0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26822" y="5430837"/>
            <a:ext cx="812800" cy="812800"/>
          </a:xfrm>
          <a:prstGeom prst="rect">
            <a:avLst/>
          </a:prstGeom>
        </p:spPr>
      </p:pic>
    </p:spTree>
    <p:extLst>
      <p:ext uri="{BB962C8B-B14F-4D97-AF65-F5344CB8AC3E}">
        <p14:creationId xmlns:p14="http://schemas.microsoft.com/office/powerpoint/2010/main" val="12497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277E-7ADD-35F7-6AC8-80B55FE730D0}"/>
              </a:ext>
            </a:extLst>
          </p:cNvPr>
          <p:cNvSpPr>
            <a:spLocks noGrp="1"/>
          </p:cNvSpPr>
          <p:nvPr>
            <p:ph type="ctrTitle"/>
          </p:nvPr>
        </p:nvSpPr>
        <p:spPr>
          <a:xfrm>
            <a:off x="1540947" y="605481"/>
            <a:ext cx="8676222" cy="1445741"/>
          </a:xfrm>
        </p:spPr>
        <p:txBody>
          <a:bodyPr/>
          <a:lstStyle/>
          <a:p>
            <a:r>
              <a:rPr lang="en-US" b="1" dirty="0">
                <a:latin typeface="Times New Roman" panose="02020603050405020304" pitchFamily="18" charset="0"/>
                <a:cs typeface="Times New Roman" panose="02020603050405020304" pitchFamily="18" charset="0"/>
              </a:rPr>
              <a:t>FLSA DO’S</a:t>
            </a:r>
          </a:p>
        </p:txBody>
      </p:sp>
      <p:sp>
        <p:nvSpPr>
          <p:cNvPr id="3" name="Subtitle 2">
            <a:extLst>
              <a:ext uri="{FF2B5EF4-FFF2-40B4-BE49-F238E27FC236}">
                <a16:creationId xmlns:a16="http://schemas.microsoft.com/office/drawing/2014/main" id="{6820BB13-0E4A-7EB1-86A7-F666D4EBFD9D}"/>
              </a:ext>
            </a:extLst>
          </p:cNvPr>
          <p:cNvSpPr>
            <a:spLocks noGrp="1"/>
          </p:cNvSpPr>
          <p:nvPr>
            <p:ph type="subTitle" idx="1"/>
          </p:nvPr>
        </p:nvSpPr>
        <p:spPr>
          <a:xfrm>
            <a:off x="1429736" y="2434281"/>
            <a:ext cx="8676222" cy="3715266"/>
          </a:xfrm>
        </p:spPr>
        <p:txBody>
          <a:bodyPr/>
          <a:lstStyle/>
          <a:p>
            <a:pPr marL="0" marR="0" algn="just">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HAVE EMPLOYEES USE TIME SHEETS</a:t>
            </a:r>
          </a:p>
          <a:p>
            <a:pPr marL="0" marR="0" algn="just">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ENSURE TIMESHEETS ARE CORRECT</a:t>
            </a:r>
          </a:p>
          <a:p>
            <a:pPr marL="0" marR="0" algn="just">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MANAGE EXPECTATIONS</a:t>
            </a:r>
          </a:p>
          <a:p>
            <a:pPr marL="0" marR="0" algn="just">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227736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277E-7ADD-35F7-6AC8-80B55FE730D0}"/>
              </a:ext>
            </a:extLst>
          </p:cNvPr>
          <p:cNvSpPr>
            <a:spLocks noGrp="1"/>
          </p:cNvSpPr>
          <p:nvPr>
            <p:ph type="ctrTitle"/>
          </p:nvPr>
        </p:nvSpPr>
        <p:spPr>
          <a:xfrm>
            <a:off x="1540947" y="605481"/>
            <a:ext cx="8676222" cy="1445741"/>
          </a:xfrm>
        </p:spPr>
        <p:txBody>
          <a:bodyPr/>
          <a:lstStyle/>
          <a:p>
            <a:r>
              <a:rPr lang="en-US" b="1" dirty="0">
                <a:latin typeface="Times New Roman" panose="02020603050405020304" pitchFamily="18" charset="0"/>
                <a:cs typeface="Times New Roman" panose="02020603050405020304" pitchFamily="18" charset="0"/>
              </a:rPr>
              <a:t>FLSA DON’TS</a:t>
            </a:r>
          </a:p>
        </p:txBody>
      </p:sp>
      <p:sp>
        <p:nvSpPr>
          <p:cNvPr id="3" name="Subtitle 2">
            <a:extLst>
              <a:ext uri="{FF2B5EF4-FFF2-40B4-BE49-F238E27FC236}">
                <a16:creationId xmlns:a16="http://schemas.microsoft.com/office/drawing/2014/main" id="{6820BB13-0E4A-7EB1-86A7-F666D4EBFD9D}"/>
              </a:ext>
            </a:extLst>
          </p:cNvPr>
          <p:cNvSpPr>
            <a:spLocks noGrp="1"/>
          </p:cNvSpPr>
          <p:nvPr>
            <p:ph type="subTitle" idx="1"/>
          </p:nvPr>
        </p:nvSpPr>
        <p:spPr>
          <a:xfrm>
            <a:off x="1429736" y="2434281"/>
            <a:ext cx="8676222" cy="3715266"/>
          </a:xfrm>
        </p:spPr>
        <p:txBody>
          <a:bodyPr/>
          <a:lstStyle/>
          <a:p>
            <a:pPr marL="0" marR="0" algn="just">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EXPECT EMPLOYEES TO “VOLUNTEER”</a:t>
            </a:r>
          </a:p>
          <a:p>
            <a:pPr marL="0" marR="0" algn="just">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REFUSE TO PAY OVERTIME</a:t>
            </a:r>
          </a:p>
          <a:p>
            <a:pPr marL="0" marR="0" algn="just">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GET CREATIVE IN AN ATTEMPT TO AVOID OVERTIME</a:t>
            </a:r>
          </a:p>
          <a:p>
            <a:pPr marL="0" marR="0" algn="just">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127999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3AE9-73BD-A534-1C5D-357186BA0B48}"/>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lnSpc>
                <a:spcPct val="90000"/>
              </a:lnSpc>
            </a:pPr>
            <a:r>
              <a:rPr lang="en-US" sz="4000" b="1" dirty="0">
                <a:effectLst>
                  <a:glow rad="38100">
                    <a:schemeClr val="bg1">
                      <a:lumMod val="65000"/>
                      <a:lumOff val="35000"/>
                      <a:alpha val="50000"/>
                    </a:schemeClr>
                  </a:glow>
                  <a:outerShdw blurRad="28575" dist="31750" dir="13200000" algn="tl" rotWithShape="0">
                    <a:srgbClr val="000000">
                      <a:alpha val="25000"/>
                    </a:srgbClr>
                  </a:outerShdw>
                </a:effectLst>
              </a:rPr>
              <a:t>VIOLATION OF USERRA CAN TAKE YOUR “</a:t>
            </a:r>
            <a:r>
              <a:rPr lang="en-US" sz="4000" b="1" i="1" dirty="0">
                <a:effectLst>
                  <a:glow rad="38100">
                    <a:schemeClr val="bg1">
                      <a:lumMod val="65000"/>
                      <a:lumOff val="35000"/>
                      <a:alpha val="50000"/>
                    </a:schemeClr>
                  </a:glow>
                  <a:outerShdw blurRad="28575" dist="31750" dir="13200000" algn="tl" rotWithShape="0">
                    <a:srgbClr val="000000">
                      <a:alpha val="25000"/>
                    </a:srgbClr>
                  </a:outerShdw>
                </a:effectLst>
              </a:rPr>
              <a:t>ANCHORS AWAY”</a:t>
            </a:r>
            <a:endParaRPr lang="en-US" sz="4000" b="1"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6" name="Content Placeholder 5" descr="A group of people in uniform&#10;&#10;Description automatically generated with low confidence">
            <a:extLst>
              <a:ext uri="{FF2B5EF4-FFF2-40B4-BE49-F238E27FC236}">
                <a16:creationId xmlns:a16="http://schemas.microsoft.com/office/drawing/2014/main" id="{50FFC3FD-79B1-EAE1-660D-22EDB125B999}"/>
              </a:ext>
            </a:extLst>
          </p:cNvPr>
          <p:cNvPicPr>
            <a:picLocks noGrp="1" noChangeAspect="1"/>
          </p:cNvPicPr>
          <p:nvPr>
            <p:ph idx="1"/>
          </p:nvPr>
        </p:nvPicPr>
        <p:blipFill rotWithShape="1">
          <a:blip r:embed="rId5"/>
          <a:srcRect l="3638" r="10034" b="2"/>
          <a:stretch/>
        </p:blipFill>
        <p:spPr>
          <a:xfrm>
            <a:off x="865383" y="805481"/>
            <a:ext cx="6915663" cy="524703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Text Placeholder 3">
            <a:extLst>
              <a:ext uri="{FF2B5EF4-FFF2-40B4-BE49-F238E27FC236}">
                <a16:creationId xmlns:a16="http://schemas.microsoft.com/office/drawing/2014/main" id="{B9C5A7EA-0F99-2F08-430E-9C8980F1D517}"/>
              </a:ext>
            </a:extLst>
          </p:cNvPr>
          <p:cNvSpPr>
            <a:spLocks noGrp="1"/>
          </p:cNvSpPr>
          <p:nvPr>
            <p:ph type="body" sz="half" idx="2"/>
          </p:nvPr>
        </p:nvSpPr>
        <p:spPr>
          <a:xfrm>
            <a:off x="8674443" y="5708822"/>
            <a:ext cx="45719" cy="74140"/>
          </a:xfrm>
        </p:spPr>
        <p:txBody>
          <a:bodyPr vert="horz" lIns="91440" tIns="45720" rIns="91440" bIns="45720" rtlCol="0" anchor="ctr">
            <a:normAutofit fontScale="25000" lnSpcReduction="20000"/>
          </a:bodyPr>
          <a:lstStyle/>
          <a:p>
            <a:pPr>
              <a:buFont typeface="Arial"/>
              <a:buChar char="•"/>
            </a:pPr>
            <a:endParaRPr lang="en-US" sz="1800" dirty="0"/>
          </a:p>
        </p:txBody>
      </p:sp>
      <p:pic>
        <p:nvPicPr>
          <p:cNvPr id="7" name="Audio Recording Feb 17, 2023 at 6:55:27 PM">
            <a:hlinkClick r:id="" action="ppaction://media"/>
            <a:extLst>
              <a:ext uri="{FF2B5EF4-FFF2-40B4-BE49-F238E27FC236}">
                <a16:creationId xmlns:a16="http://schemas.microsoft.com/office/drawing/2014/main" id="{61D9CFD3-2B2B-8A01-AD52-AEC269993A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116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1396</TotalTime>
  <Words>1061</Words>
  <Application>Microsoft Macintosh PowerPoint</Application>
  <PresentationFormat>Widescreen</PresentationFormat>
  <Paragraphs>196</Paragraphs>
  <Slides>26</Slides>
  <Notes>0</Notes>
  <HiddenSlides>0</HiddenSlides>
  <MMClips>16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Times New Roman</vt:lpstr>
      <vt:lpstr>Mesh</vt:lpstr>
      <vt:lpstr>TOP HITS IN EMPLOYMENT LAW LEGAL DO’S AND DON’TS</vt:lpstr>
      <vt:lpstr>MUNICIPAL EMPLOYMENT LAW IS A “CRAZY TRAIN”</vt:lpstr>
      <vt:lpstr>PowerPoint Presentation</vt:lpstr>
      <vt:lpstr>EMPLOYMENT SUITS ARE ALL ABOUT THE “MONEY, MONEY, MONEY”</vt:lpstr>
      <vt:lpstr>PowerPoint Presentation</vt:lpstr>
      <vt:lpstr>THE FAIR LABOR STANDARDS ACT (FLSA) – WORKING “HARD FOR THE MONEY”</vt:lpstr>
      <vt:lpstr>FLSA DO’S</vt:lpstr>
      <vt:lpstr>FLSA DON’TS</vt:lpstr>
      <vt:lpstr>VIOLATION OF USERRA CAN TAKE YOUR “ANCHORS AWAY”</vt:lpstr>
      <vt:lpstr>   UNIFORMED SERVICES EMPLOYMENT AND REEMPLOYMENT RIGHTS ACT (USERRA) </vt:lpstr>
      <vt:lpstr>USERRA DO’S AND DON’TS</vt:lpstr>
      <vt:lpstr>PowerPoint Presentation</vt:lpstr>
      <vt:lpstr>THE FAMILY AND MEDICAL LEAVE ACT (FMLA)</vt:lpstr>
      <vt:lpstr>FMLA – MAKE SURE YOU TRACK LEAVE “TIME AFTER TIME”  - DO’S AND DON’TS </vt:lpstr>
      <vt:lpstr>WHAT IF YOUR EMPLOYEE “CAN’T  DRIVE 55” – “DO’S”</vt:lpstr>
      <vt:lpstr>WHAT IF YOUR EMPLOYEE “CAN’T  DRIVE 55” – “DON’TS”</vt:lpstr>
      <vt:lpstr>TESTING FOR “COCAINE” AND OTHER DRUGS – DO’S</vt:lpstr>
      <vt:lpstr>DON’T ALLOW EMPLOYEES TO “WANT A NEW DRUG”</vt:lpstr>
      <vt:lpstr>Workplace violence – avoiding the “eye of the tiger” – do’s</vt:lpstr>
      <vt:lpstr>Workplace violence – avoiding the “eye of the tiger” – doN’Ts</vt:lpstr>
      <vt:lpstr>Collective bargaining from “the back of a cop car”</vt:lpstr>
      <vt:lpstr>Collective bargaining from “the back of a cop car”</vt:lpstr>
      <vt:lpstr>MAJOR CHALLENGES IN MUNICIPAL EMPLOYMENT</vt:lpstr>
      <vt:lpstr>BE “CHAMPIONS” -TOP 10 HITS TO AVOID LIABILITY IN EMPLOYMENT MATTERS</vt:lpstr>
      <vt:lpstr>BE “CHAMPIONS” -TOP 10 HITS TO AVOID LIABILITY IN EMPLOYMENT MATTERS</vt:lpstr>
      <vt:lpstr>   BETH ANNE CHILDS THE CHILDS LAW FIRM, PLLC 1015 SOUTH DETROIT AVENUE TULSA, OK 74120 (918) 521-3092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DEFENDING POLICE OFFICERS IN A POST-COVID WORLD</dc:title>
  <dc:creator>Server Web</dc:creator>
  <cp:lastModifiedBy>Beth Anne Childs</cp:lastModifiedBy>
  <cp:revision>32</cp:revision>
  <dcterms:created xsi:type="dcterms:W3CDTF">2022-08-29T11:29:43Z</dcterms:created>
  <dcterms:modified xsi:type="dcterms:W3CDTF">2023-02-23T11:58:51Z</dcterms:modified>
</cp:coreProperties>
</file>