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0"/>
  </p:notesMasterIdLst>
  <p:handoutMasterIdLst>
    <p:handoutMasterId r:id="rId61"/>
  </p:handoutMasterIdLst>
  <p:sldIdLst>
    <p:sldId id="1887" r:id="rId5"/>
    <p:sldId id="1891" r:id="rId6"/>
    <p:sldId id="1919" r:id="rId7"/>
    <p:sldId id="1892" r:id="rId8"/>
    <p:sldId id="1897" r:id="rId9"/>
    <p:sldId id="1893" r:id="rId10"/>
    <p:sldId id="1898" r:id="rId11"/>
    <p:sldId id="1920" r:id="rId12"/>
    <p:sldId id="1921" r:id="rId13"/>
    <p:sldId id="1922" r:id="rId14"/>
    <p:sldId id="1923" r:id="rId15"/>
    <p:sldId id="1924" r:id="rId16"/>
    <p:sldId id="1925" r:id="rId17"/>
    <p:sldId id="1926" r:id="rId18"/>
    <p:sldId id="1928" r:id="rId19"/>
    <p:sldId id="1929" r:id="rId20"/>
    <p:sldId id="1927" r:id="rId21"/>
    <p:sldId id="1930" r:id="rId22"/>
    <p:sldId id="1931" r:id="rId23"/>
    <p:sldId id="1932" r:id="rId24"/>
    <p:sldId id="1933" r:id="rId25"/>
    <p:sldId id="1934" r:id="rId26"/>
    <p:sldId id="1935" r:id="rId27"/>
    <p:sldId id="1936" r:id="rId28"/>
    <p:sldId id="1937" r:id="rId29"/>
    <p:sldId id="1938" r:id="rId30"/>
    <p:sldId id="1939" r:id="rId31"/>
    <p:sldId id="1940" r:id="rId32"/>
    <p:sldId id="1899" r:id="rId33"/>
    <p:sldId id="1900" r:id="rId34"/>
    <p:sldId id="1901" r:id="rId35"/>
    <p:sldId id="1902" r:id="rId36"/>
    <p:sldId id="1903" r:id="rId37"/>
    <p:sldId id="1904" r:id="rId38"/>
    <p:sldId id="1905" r:id="rId39"/>
    <p:sldId id="1941" r:id="rId40"/>
    <p:sldId id="1942" r:id="rId41"/>
    <p:sldId id="1943" r:id="rId42"/>
    <p:sldId id="1906" r:id="rId43"/>
    <p:sldId id="1894" r:id="rId44"/>
    <p:sldId id="1895" r:id="rId45"/>
    <p:sldId id="1907" r:id="rId46"/>
    <p:sldId id="1908" r:id="rId47"/>
    <p:sldId id="1909" r:id="rId48"/>
    <p:sldId id="1910" r:id="rId49"/>
    <p:sldId id="1911" r:id="rId50"/>
    <p:sldId id="1912" r:id="rId51"/>
    <p:sldId id="1913" r:id="rId52"/>
    <p:sldId id="1914" r:id="rId53"/>
    <p:sldId id="1915" r:id="rId54"/>
    <p:sldId id="1916" r:id="rId55"/>
    <p:sldId id="1917" r:id="rId56"/>
    <p:sldId id="1944" r:id="rId57"/>
    <p:sldId id="1918" r:id="rId58"/>
    <p:sldId id="1882" r:id="rId5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ssion" id="{5DE11D2E-A315-FC43-9D3C-6B92F47AE281}">
          <p14:sldIdLst>
            <p14:sldId id="1887"/>
            <p14:sldId id="1891"/>
            <p14:sldId id="1919"/>
            <p14:sldId id="1892"/>
            <p14:sldId id="1897"/>
            <p14:sldId id="1893"/>
            <p14:sldId id="1898"/>
            <p14:sldId id="1920"/>
            <p14:sldId id="1921"/>
            <p14:sldId id="1922"/>
            <p14:sldId id="1923"/>
            <p14:sldId id="1924"/>
            <p14:sldId id="1925"/>
            <p14:sldId id="1926"/>
            <p14:sldId id="1928"/>
            <p14:sldId id="1929"/>
            <p14:sldId id="1927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39"/>
            <p14:sldId id="1940"/>
            <p14:sldId id="1899"/>
            <p14:sldId id="1900"/>
            <p14:sldId id="1901"/>
            <p14:sldId id="1902"/>
            <p14:sldId id="1903"/>
            <p14:sldId id="1904"/>
            <p14:sldId id="1905"/>
            <p14:sldId id="1941"/>
            <p14:sldId id="1942"/>
            <p14:sldId id="1943"/>
            <p14:sldId id="1906"/>
            <p14:sldId id="1894"/>
            <p14:sldId id="1895"/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  <p14:sldId id="1917"/>
            <p14:sldId id="1944"/>
            <p14:sldId id="1918"/>
            <p14:sldId id="18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FB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96349" autoAdjust="0"/>
  </p:normalViewPr>
  <p:slideViewPr>
    <p:cSldViewPr snapToGrid="0" snapToObjects="1">
      <p:cViewPr varScale="1">
        <p:scale>
          <a:sx n="110" d="100"/>
          <a:sy n="110" d="100"/>
        </p:scale>
        <p:origin x="534" y="96"/>
      </p:cViewPr>
      <p:guideLst>
        <p:guide orient="horz" pos="3384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28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F5E418-EF8F-1B4E-A80B-B685537B25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CD7BBC-8517-AF46-9BD0-0D5FD48D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4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cs typeface="Arial" panose="020B0604020202020204" pitchFamily="34" charset="0"/>
              </a:rPr>
              <a:t>Rosie wrote the skits for her high school variety show for years, senior year a parent invited her to his comedy club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6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cs typeface="Arial" panose="020B0604020202020204" pitchFamily="34" charset="0"/>
              </a:rPr>
              <a:t>Watched Madonna’s movie the night before Rosie met Madonna. Found things in common– mothers had same name and dies while they were young.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1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Watched Madonna’s movie the night before Rosie met Madonna. Found things in common– mothers had same name and dies while they were young.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cs typeface="Arial" panose="020B0604020202020204" pitchFamily="34" charset="0"/>
              </a:rPr>
              <a:t>Nora Ephron’s child thought Rosie was cool.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6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6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4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8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4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2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Shirley Hemphill really liked Rosie and insisted that Rosie open for her every night and act as the MC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cs typeface="Arial" panose="020B0604020202020204" pitchFamily="34" charset="0"/>
              </a:rPr>
              <a:t>Rosie was nice to everyone so everyone recommended her to clubs and she never had to audition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Got this gig by sending a thank you note. 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VH1 in 23 million homes– something good has to happen. 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Develop a skill she needs conversation instead of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6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cs typeface="Arial" panose="020B0604020202020204" pitchFamily="34" charset="0"/>
              </a:rPr>
              <a:t>Loren Michaels, Cher, Brandon Tartikoff go to see Dana </a:t>
            </a:r>
            <a:r>
              <a:rPr lang="en-US" altLang="en-US" dirty="0" err="1">
                <a:cs typeface="Arial" panose="020B0604020202020204" pitchFamily="34" charset="0"/>
              </a:rPr>
              <a:t>Carvey</a:t>
            </a:r>
            <a:r>
              <a:rPr lang="en-US" altLang="en-US" dirty="0">
                <a:cs typeface="Arial" panose="020B0604020202020204" pitchFamily="34" charset="0"/>
              </a:rPr>
              <a:t> trying out for SNL. Waitresses refuse to3 drop the check until Rosie does her 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D7BBC-8517-AF46-9BD0-0D5FD48DD5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BAE2-664E-4B40-A481-6B27A2CBC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21DE8-9FBF-0D4A-99FD-0374E661B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1851D-4AAD-E847-8C85-506D845C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40B-5F9C-5A41-A740-1D7F14D2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195F-DC4C-8F42-81EA-72D1576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586B-14C9-6542-BD27-A9FE6113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836FE-8E4B-BD49-9F5F-7C67252E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1CA3E-6672-CD47-972F-1A01287E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AC7B-4146-1C4F-8C6A-387882D8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211D1-A125-9C42-8E5F-F95F9847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84C1D-427A-BE4A-84A9-6F9750568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11BAE-1829-D645-877D-572EDD69E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7BF7A-EF68-3741-8FF9-BAC871E0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20D0-8E32-C546-9B53-ABD302CF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F0B12-A698-3741-99E2-8F0028BF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633B-DCD2-894E-84B6-A76CDD6B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0D62-AAB2-074F-B6C6-C865E19A9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4F234-8AEE-0146-BCE1-1837A997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4FE5-DBCF-5142-B0D9-6FDDB924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73B6-EDFD-4D4B-9168-8D960EED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2E6A-765D-7144-AE2C-AC51E3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D0A2D-7E63-A54F-8056-0051A98C7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8732-7BF5-9841-B001-B404660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9A4C-5E01-314F-8FBE-24549B7C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E251-8D2C-F04B-B500-8D39D8FE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6B6F-0257-3543-9BFF-4F5AE39F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88010-0B1D-DD41-8D46-AFBEA306F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C25B-3D0C-A240-84EE-BC3B7310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23FAB-F335-8D4B-B67E-0E432518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CA728-E40D-BA42-AE56-28C8989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0E627-50D1-9148-89AB-713D41EA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7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6317-1719-9345-8E9B-1578AC2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A204-D47A-3245-B757-3070EBF0B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0036F-7A94-C049-BA3D-7C55F519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3797F-1972-324C-94E2-4CBFBB9B5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A1DBE-545F-E348-97F8-4B380E7BE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5A928-D24B-1B47-BEFB-43A3AC83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4B95-213C-8D47-B6A2-86AB3810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41DC3-8C71-7B43-B185-152BB159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9A82-2D00-4F4F-B0BB-DC82BA6D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160FC-CD6F-104C-B907-44B62B40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0269F-4838-B94F-9C96-74B24A12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ED71D-64F1-1F40-9CEB-9F16AE7E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52D67-A7CF-C743-AFDC-3167DF49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A1C52-A6D0-B748-A4E2-96BE4D3E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21005-2271-A74B-BD4D-C5EED693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2F71-5C4D-F94D-B295-77A43FCE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C07E-EDFB-0944-914B-11BAEDF4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84446-0454-E345-865B-6DD41778F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DB518-B850-AC4B-AEF0-0D8A2410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EC0CC-012E-C94E-BED4-94BA1DAB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30A7C-A708-BD49-9023-D9AB90F9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FB1C-1E1F-B347-ACFE-CBED6C3B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BA6CE-F11F-DC41-A2BB-7D9DF317A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9E274-5D71-F44B-AD7E-D64E3A88D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17779-6AC6-3148-94E6-70B4A64D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86DC5-BFDF-964D-AD42-125212A4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FCA8F-18FF-BD46-8C6C-66485A9F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803FE-F09B-B342-A2B0-61CB6075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DFAC0-955B-1648-A8CD-D9E242A2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B23B-03F5-DB43-BFC2-DD755FCFC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C7D-B11C-8E43-A742-35D7D77F533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D50E-7AFF-E343-980F-E6DD8F77D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922ED-E851-7D44-97DF-1E88544E9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D305-7654-416B-2DA7-CEA14966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679452"/>
          </a:xfrm>
        </p:spPr>
        <p:txBody>
          <a:bodyPr>
            <a:normAutofit fontScale="90000"/>
          </a:bodyPr>
          <a:lstStyle/>
          <a:p>
            <a:r>
              <a:rPr lang="en-US" dirty="0"/>
              <a:t>Profitable Relationships:</a:t>
            </a:r>
            <a:br>
              <a:rPr lang="en-US" dirty="0"/>
            </a:br>
            <a:r>
              <a:rPr lang="en-US" dirty="0"/>
              <a:t>Overcoming Fear and Building Confidence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0044-4DA3-89A8-EFF9-610525059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5846" y="3294185"/>
            <a:ext cx="4009292" cy="2297723"/>
          </a:xfrm>
        </p:spPr>
        <p:txBody>
          <a:bodyPr>
            <a:normAutofit fontScale="62500" lnSpcReduction="20000"/>
          </a:bodyPr>
          <a:lstStyle/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3800" b="1" dirty="0"/>
              <a:t>Andrew L. Urich, J.D.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Department Head, Business Administration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Eastin Chair for Career Readiness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Spears School of Business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Oklahoma State University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405.744.8619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aurich@okstate.edu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600" dirty="0"/>
              <a:t>www.andrewurich.com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7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3) Be the kind of person—People want to know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5C5EDF-D598-82C0-D51D-41291C3BF8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737" y="1707470"/>
            <a:ext cx="5470525" cy="4114800"/>
          </a:xfrm>
        </p:spPr>
      </p:pic>
    </p:spTree>
    <p:extLst>
      <p:ext uri="{BB962C8B-B14F-4D97-AF65-F5344CB8AC3E}">
        <p14:creationId xmlns:p14="http://schemas.microsoft.com/office/powerpoint/2010/main" val="363400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dirty="0">
                <a:latin typeface="+mn-lt"/>
              </a:rPr>
              <a:t>4) Connect and find opportunities to stay connected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2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Who you know gets you in the door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36E3C-8040-1215-5CA3-D36911FE0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1914" y="2197327"/>
            <a:ext cx="5508171" cy="3672114"/>
          </a:xfrm>
        </p:spPr>
      </p:pic>
    </p:spTree>
    <p:extLst>
      <p:ext uri="{BB962C8B-B14F-4D97-AF65-F5344CB8AC3E}">
        <p14:creationId xmlns:p14="http://schemas.microsoft.com/office/powerpoint/2010/main" val="287728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5) Put yourself in a position for good things to happen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AADA4C4-66E5-FD71-3966-632FD5A7BC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02622"/>
            <a:ext cx="4167188" cy="312578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6987B-1668-8C6C-4098-94929EE1D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302622"/>
            <a:ext cx="31051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7E2A604-31AC-0CED-88DB-FFE30BF1D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18" y="4312522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08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6) Add to your talent stack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852"/>
            <a:ext cx="10515600" cy="1325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Conversational vs. Presentational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B9DB54A-ACBC-3944-7D2A-1B5898734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64" y="2809415"/>
            <a:ext cx="39243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C5AD63D-7E27-79F5-FDCA-B9AE71EA8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64" y="317850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A3939E6-34BA-AFEB-48CA-B199724B9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50" y="1381238"/>
            <a:ext cx="22034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B536B0-A0A6-AF8A-0BB7-E7CAF7C8DD8A}"/>
              </a:ext>
            </a:extLst>
          </p:cNvPr>
          <p:cNvSpPr txBox="1">
            <a:spLocks/>
          </p:cNvSpPr>
          <p:nvPr/>
        </p:nvSpPr>
        <p:spPr>
          <a:xfrm>
            <a:off x="838200" y="17963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VH1 in 23 Million homes</a:t>
            </a:r>
          </a:p>
        </p:txBody>
      </p:sp>
    </p:spTree>
    <p:extLst>
      <p:ext uri="{BB962C8B-B14F-4D97-AF65-F5344CB8AC3E}">
        <p14:creationId xmlns:p14="http://schemas.microsoft.com/office/powerpoint/2010/main" val="255906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7) Show appreciation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2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Send a thank you note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10D0F92-0948-03AD-CEF9-42FE7888F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09" y="2209800"/>
            <a:ext cx="6617381" cy="36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3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Appreciate the people who</a:t>
            </a:r>
            <a:br>
              <a:rPr lang="en-US" dirty="0"/>
            </a:br>
            <a:r>
              <a:rPr lang="en-US" dirty="0"/>
              <a:t>support you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31437BA-908B-791B-2A93-17D5DCDC3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3075" y="928688"/>
            <a:ext cx="1528763" cy="2292350"/>
          </a:xfr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2018C61-95B5-A3D6-E9F8-58AEB5118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367088"/>
            <a:ext cx="2524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6D98927-6363-6587-B52F-A47A15100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120447"/>
            <a:ext cx="20383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BB7D384-1B2F-A39B-1066-476C8307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56" y="2163763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3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053BEEA-F651-5899-E942-E78F75660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8672" y="1257300"/>
            <a:ext cx="2817813" cy="2173288"/>
          </a:xfr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6EB9F8E-D2A9-8808-26A7-DBE111336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2" y="1485900"/>
            <a:ext cx="54102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9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8) Always be composed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FA2E01A-027F-F339-D067-48B34D49E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1938792"/>
            <a:ext cx="5829300" cy="3619500"/>
          </a:xfrm>
        </p:spPr>
      </p:pic>
    </p:spTree>
    <p:extLst>
      <p:ext uri="{BB962C8B-B14F-4D97-AF65-F5344CB8AC3E}">
        <p14:creationId xmlns:p14="http://schemas.microsoft.com/office/powerpoint/2010/main" val="328088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9) Focus on helping others (Giver)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990D3-A731-1F8B-A1F6-5930D97BB1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1742168"/>
            <a:ext cx="5715000" cy="3914775"/>
          </a:xfrm>
        </p:spPr>
      </p:pic>
    </p:spTree>
    <p:extLst>
      <p:ext uri="{BB962C8B-B14F-4D97-AF65-F5344CB8AC3E}">
        <p14:creationId xmlns:p14="http://schemas.microsoft.com/office/powerpoint/2010/main" val="294729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Spider-man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AAA6BC71-6A2C-1406-93D2-ECF1E3C0B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9045"/>
            <a:ext cx="8229600" cy="4110037"/>
          </a:xfrm>
        </p:spPr>
      </p:pic>
    </p:spTree>
    <p:extLst>
      <p:ext uri="{BB962C8B-B14F-4D97-AF65-F5344CB8AC3E}">
        <p14:creationId xmlns:p14="http://schemas.microsoft.com/office/powerpoint/2010/main" val="258249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Network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A8EADC-BE2A-7637-748E-A4104BE8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893" y="1690688"/>
            <a:ext cx="6018213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10) Be engaged and do interesting things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6749"/>
            <a:ext cx="10515600" cy="1325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Everything you do,</a:t>
            </a:r>
            <a:br>
              <a:rPr lang="en-US" sz="3000" dirty="0"/>
            </a:br>
            <a:r>
              <a:rPr lang="en-US" sz="3000" dirty="0"/>
              <a:t>everything you learn and</a:t>
            </a:r>
            <a:br>
              <a:rPr lang="en-US" sz="3000" dirty="0"/>
            </a:br>
            <a:r>
              <a:rPr lang="en-US" sz="3000" dirty="0"/>
              <a:t>everyone you meet can come</a:t>
            </a:r>
            <a:br>
              <a:rPr lang="en-US" sz="3000" dirty="0"/>
            </a:br>
            <a:r>
              <a:rPr lang="en-US" sz="3000" dirty="0"/>
              <a:t>back to help you.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B536B0-A0A6-AF8A-0BB7-E7CAF7C8DD8A}"/>
              </a:ext>
            </a:extLst>
          </p:cNvPr>
          <p:cNvSpPr txBox="1">
            <a:spLocks/>
          </p:cNvSpPr>
          <p:nvPr/>
        </p:nvSpPr>
        <p:spPr>
          <a:xfrm>
            <a:off x="838200" y="29229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High school softball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D6DD986-7391-63D8-A51A-AD52C70B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0" y="3610020"/>
            <a:ext cx="36195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158048-42EC-98D0-BEBA-32A07FCF8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672" y="308422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 picture containing text, printer, electronics&#10;&#10;Description automatically generated">
            <a:extLst>
              <a:ext uri="{FF2B5EF4-FFF2-40B4-BE49-F238E27FC236}">
                <a16:creationId xmlns:a16="http://schemas.microsoft.com/office/drawing/2014/main" id="{F1DBA2C3-624F-FA92-61CA-10D927C1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22" y="1489654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5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11) Being interested– is more important than being interesting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1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Conscious effort to hit it off with people</a:t>
            </a:r>
            <a:br>
              <a:rPr lang="en-US" sz="3000" dirty="0"/>
            </a:br>
            <a:r>
              <a:rPr lang="en-US" sz="3000" dirty="0"/>
              <a:t>Research people before you meet them</a:t>
            </a:r>
            <a:br>
              <a:rPr lang="en-US" sz="3000" dirty="0"/>
            </a:br>
            <a:r>
              <a:rPr lang="en-US" sz="3000" dirty="0"/>
              <a:t>Find something in common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1530B8-6F81-0312-FE01-D23317B8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49" y="2776755"/>
            <a:ext cx="2584102" cy="385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8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12) Form strong genuine connections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1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Conscious effort to hit it off with people</a:t>
            </a:r>
            <a:br>
              <a:rPr lang="en-US" sz="3000" dirty="0"/>
            </a:br>
            <a:r>
              <a:rPr lang="en-US" sz="3000" dirty="0"/>
              <a:t>Research people before you meet them</a:t>
            </a:r>
            <a:br>
              <a:rPr lang="en-US" sz="3000" dirty="0"/>
            </a:br>
            <a:r>
              <a:rPr lang="en-US" sz="3000" dirty="0"/>
              <a:t>Find something in common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E539DFC-ECE7-EF2E-449F-D78F85FF1F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4771" y="3006968"/>
            <a:ext cx="5218113" cy="2406650"/>
          </a:xfr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B9D77C9-FBE1-B321-8BDB-6C24BC32B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7" y="2776755"/>
            <a:ext cx="3260272" cy="326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9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Softball legacy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C0F6DD2-C1F1-9A2A-31A7-027444845B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793" y="2198914"/>
            <a:ext cx="4316413" cy="3048000"/>
          </a:xfrm>
        </p:spPr>
      </p:pic>
    </p:spTree>
    <p:extLst>
      <p:ext uri="{BB962C8B-B14F-4D97-AF65-F5344CB8AC3E}">
        <p14:creationId xmlns:p14="http://schemas.microsoft.com/office/powerpoint/2010/main" val="47663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13) Impress people with great work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9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People will recommend you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489F8FD-CAE0-9939-8B1E-8F85B3B38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76" y="2713832"/>
            <a:ext cx="2012950" cy="2692400"/>
          </a:xfr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2394294-97C4-80DB-B46E-8AC33C49B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34" y="2714408"/>
            <a:ext cx="1752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0C84765-D50B-83E9-0EAC-A7C914D75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68" y="2440895"/>
            <a:ext cx="3134632" cy="34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27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14) Establish your GENUINE reputation/brand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0906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Friendly and self-deprecating</a:t>
            </a:r>
            <a:br>
              <a:rPr lang="en-US" dirty="0"/>
            </a:br>
            <a:r>
              <a:rPr lang="en-US" dirty="0"/>
              <a:t>Be nice to everyone</a:t>
            </a:r>
            <a:br>
              <a:rPr lang="en-US" dirty="0"/>
            </a:br>
            <a:r>
              <a:rPr lang="en-US" dirty="0"/>
              <a:t>Be real and genuine</a:t>
            </a:r>
            <a:br>
              <a:rPr lang="en-US" dirty="0"/>
            </a:br>
            <a:r>
              <a:rPr lang="en-US" dirty="0"/>
              <a:t>“The Queen of Nice”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A950ADE-020C-0772-0787-BF5197241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0836" y="2925325"/>
            <a:ext cx="3963988" cy="2973388"/>
          </a:xfrm>
        </p:spPr>
      </p:pic>
    </p:spTree>
    <p:extLst>
      <p:ext uri="{BB962C8B-B14F-4D97-AF65-F5344CB8AC3E}">
        <p14:creationId xmlns:p14="http://schemas.microsoft.com/office/powerpoint/2010/main" val="147393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dirty="0">
                <a:latin typeface="+mn-lt"/>
              </a:rPr>
              <a:t>15) Relationships create value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4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Investing in Relationships</a:t>
            </a:r>
            <a:br>
              <a:rPr lang="en-US" dirty="0"/>
            </a:br>
            <a:r>
              <a:rPr lang="en-US" dirty="0"/>
              <a:t>Is Like Investing Your Money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F7143-8952-792D-3A56-8DD5E0F643D5}"/>
              </a:ext>
            </a:extLst>
          </p:cNvPr>
          <p:cNvSpPr txBox="1">
            <a:spLocks/>
          </p:cNvSpPr>
          <p:nvPr/>
        </p:nvSpPr>
        <p:spPr>
          <a:xfrm>
            <a:off x="838200" y="28294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It is painful and boring at the beginning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$1,800/year $5/day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407C25-881E-7CA4-D4C8-8B01BDD1B003}"/>
              </a:ext>
            </a:extLst>
          </p:cNvPr>
          <p:cNvSpPr txBox="1">
            <a:spLocks/>
          </p:cNvSpPr>
          <p:nvPr/>
        </p:nvSpPr>
        <p:spPr>
          <a:xfrm>
            <a:off x="1480457" y="42907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5 years:	$11,000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10 years:	$29,000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20 years:	$103,000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30 years:	$296,000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40 years:	$800,000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50 years:	$2 million</a:t>
            </a:r>
          </a:p>
        </p:txBody>
      </p:sp>
    </p:spTree>
    <p:extLst>
      <p:ext uri="{BB962C8B-B14F-4D97-AF65-F5344CB8AC3E}">
        <p14:creationId xmlns:p14="http://schemas.microsoft.com/office/powerpoint/2010/main" val="14047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$100 million celebrities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0EB12D0-B686-D2C4-4DAC-E22B644BA2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736" y="1893234"/>
            <a:ext cx="2525251" cy="3067406"/>
          </a:xfr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6F639B2-B069-8C5F-CB41-DA8FCA7FC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07" y="1895296"/>
            <a:ext cx="2525250" cy="306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B88BB15-A4AB-A1EA-06B3-C6513D8C9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77" y="1893233"/>
            <a:ext cx="2022263" cy="306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EC31A1FD-D94A-F71A-147C-ADC9A69D6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860" y="1897359"/>
            <a:ext cx="2296432" cy="306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3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People Skills:</a:t>
            </a:r>
            <a:br>
              <a:rPr lang="en-US" dirty="0"/>
            </a:br>
            <a:r>
              <a:rPr lang="en-US" dirty="0"/>
              <a:t>Three Keys to Success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41F6F2-F34F-EFE0-F70B-BA375E1B5DBE}"/>
              </a:ext>
            </a:extLst>
          </p:cNvPr>
          <p:cNvSpPr txBox="1">
            <a:spLocks/>
          </p:cNvSpPr>
          <p:nvPr/>
        </p:nvSpPr>
        <p:spPr>
          <a:xfrm>
            <a:off x="1034143" y="3182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Genuine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needs of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Put yourself in a position for good things to happen</a:t>
            </a:r>
          </a:p>
        </p:txBody>
      </p:sp>
    </p:spTree>
    <p:extLst>
      <p:ext uri="{BB962C8B-B14F-4D97-AF65-F5344CB8AC3E}">
        <p14:creationId xmlns:p14="http://schemas.microsoft.com/office/powerpoint/2010/main" val="3003336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Genuine</a:t>
            </a:r>
            <a:endParaRPr lang="en-US" dirty="0"/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DD45FE1C-2519-54F1-150F-4994F62F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250" y="3089031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10) Be engaged and do interesting things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Text Box 1028">
            <a:extLst>
              <a:ext uri="{FF2B5EF4-FFF2-40B4-BE49-F238E27FC236}">
                <a16:creationId xmlns:a16="http://schemas.microsoft.com/office/drawing/2014/main" id="{AC420585-AC6D-5CB8-0E11-2AA60B6E9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3963133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12) Form strong genuine connections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ext Box 1028">
            <a:extLst>
              <a:ext uri="{FF2B5EF4-FFF2-40B4-BE49-F238E27FC236}">
                <a16:creationId xmlns:a16="http://schemas.microsoft.com/office/drawing/2014/main" id="{552359D2-41A0-EB36-0E7B-51051C50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4733925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14) Establish your GENUINE reputation/brand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Text Box 1028">
            <a:extLst>
              <a:ext uri="{FF2B5EF4-FFF2-40B4-BE49-F238E27FC236}">
                <a16:creationId xmlns:a16="http://schemas.microsoft.com/office/drawing/2014/main" id="{230016B0-E7BE-1C0C-B9C7-9170CCD9F02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-81947" y="2306882"/>
            <a:ext cx="12376234" cy="507831"/>
          </a:xfrm>
          <a:solidFill>
            <a:srgbClr val="008000">
              <a:alpha val="50195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dirty="0">
                <a:latin typeface="+mn-lt"/>
              </a:rPr>
              <a:t>4) Connect and find opportunities to stay connected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1516063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1) Be True to Yourself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1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the Club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CBB3101-90D6-50E7-9750-A9DF444203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2" y="1690688"/>
            <a:ext cx="6010275" cy="4081463"/>
          </a:xfrm>
        </p:spPr>
      </p:pic>
    </p:spTree>
    <p:extLst>
      <p:ext uri="{BB962C8B-B14F-4D97-AF65-F5344CB8AC3E}">
        <p14:creationId xmlns:p14="http://schemas.microsoft.com/office/powerpoint/2010/main" val="2295842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Focus on needs of others</a:t>
            </a:r>
            <a:endParaRPr lang="en-US" dirty="0"/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051FF284-BE69-5E5C-25AD-D5DB36DD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310" y="2483097"/>
            <a:ext cx="12414739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7) Show appreciation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ext Box 1028">
            <a:extLst>
              <a:ext uri="{FF2B5EF4-FFF2-40B4-BE49-F238E27FC236}">
                <a16:creationId xmlns:a16="http://schemas.microsoft.com/office/drawing/2014/main" id="{708055F5-FEC9-8E26-1BF3-5E02A8DF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310" y="4940547"/>
            <a:ext cx="12414739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13) Impress people with great work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ext Box 1028">
            <a:extLst>
              <a:ext uri="{FF2B5EF4-FFF2-40B4-BE49-F238E27FC236}">
                <a16:creationId xmlns:a16="http://schemas.microsoft.com/office/drawing/2014/main" id="{FB929EC7-3456-F7EE-CBA3-FEAD6DB72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310" y="4103935"/>
            <a:ext cx="12414739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11) Being interested– is more important than being interesting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D4FFE239-BF8B-02D0-3703-C359801D6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785" y="3319710"/>
            <a:ext cx="12414739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9) Focus on helping others (Giver)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ext Box 1028">
            <a:extLst>
              <a:ext uri="{FF2B5EF4-FFF2-40B4-BE49-F238E27FC236}">
                <a16:creationId xmlns:a16="http://schemas.microsoft.com/office/drawing/2014/main" id="{E79CFEF6-A7D4-6B3B-E311-1B4233AD5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785" y="1584572"/>
            <a:ext cx="12414739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6) Add to your talent stack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298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Put yourself in a position for good things to happen</a:t>
            </a:r>
            <a:endParaRPr lang="en-US" dirty="0"/>
          </a:p>
        </p:txBody>
      </p:sp>
      <p:sp>
        <p:nvSpPr>
          <p:cNvPr id="3" name="Text Box 1028">
            <a:extLst>
              <a:ext uri="{FF2B5EF4-FFF2-40B4-BE49-F238E27FC236}">
                <a16:creationId xmlns:a16="http://schemas.microsoft.com/office/drawing/2014/main" id="{1B6D05F3-5024-7F7B-C6D2-2C904B3A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4394200"/>
            <a:ext cx="12473354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8) Always be composed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" name="Text Box 1028">
            <a:extLst>
              <a:ext uri="{FF2B5EF4-FFF2-40B4-BE49-F238E27FC236}">
                <a16:creationId xmlns:a16="http://schemas.microsoft.com/office/drawing/2014/main" id="{FFAE8AA9-6592-5FF9-9525-C46A72C6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537" y="3565525"/>
            <a:ext cx="12473354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5) Put yourself in a position for good things to happen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61439DBF-4550-0948-5EE8-97D3E2175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833563"/>
            <a:ext cx="12473354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2) Confidence, failure &amp; motivation go hand in hand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Text Box 1028">
            <a:extLst>
              <a:ext uri="{FF2B5EF4-FFF2-40B4-BE49-F238E27FC236}">
                <a16:creationId xmlns:a16="http://schemas.microsoft.com/office/drawing/2014/main" id="{7BF09744-ED50-22E6-332B-098D30A7612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-117632" y="5203704"/>
            <a:ext cx="12356416" cy="507831"/>
          </a:xfrm>
          <a:solidFill>
            <a:srgbClr val="008000">
              <a:alpha val="50195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dirty="0">
                <a:latin typeface="+mn-lt"/>
              </a:rPr>
              <a:t>15) Relationships create value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ext Box 1028">
            <a:extLst>
              <a:ext uri="{FF2B5EF4-FFF2-40B4-BE49-F238E27FC236}">
                <a16:creationId xmlns:a16="http://schemas.microsoft.com/office/drawing/2014/main" id="{6730C7EE-8BF1-1A80-CA4F-AA5AE43A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676525"/>
            <a:ext cx="12473354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3) Be the kind of person—People want to know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74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D62-9095-78D7-E7C3-F1C186F3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8752"/>
          </a:xfrm>
        </p:spPr>
        <p:txBody>
          <a:bodyPr>
            <a:noAutofit/>
          </a:bodyPr>
          <a:lstStyle/>
          <a:p>
            <a:pPr algn="ctr"/>
            <a:r>
              <a:rPr lang="en-US" altLang="en-US" sz="6600" b="1" dirty="0"/>
              <a:t>Overcoming Fear &amp;</a:t>
            </a:r>
            <a:br>
              <a:rPr lang="en-US" altLang="en-US" sz="6600" b="1" dirty="0"/>
            </a:br>
            <a:r>
              <a:rPr lang="en-US" altLang="en-US" sz="6600" b="1" dirty="0"/>
              <a:t>Building Confidence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5429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D62-9095-78D7-E7C3-F1C186F3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Resistance vs. Growth &amp; Success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D96BE38-E0F9-4E00-B23D-8295DA826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9" y="1166341"/>
            <a:ext cx="23733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3DCBA3-5C8F-B7DD-E911-5384057F6ABB}"/>
              </a:ext>
            </a:extLst>
          </p:cNvPr>
          <p:cNvSpPr txBox="1">
            <a:spLocks/>
          </p:cNvSpPr>
          <p:nvPr/>
        </p:nvSpPr>
        <p:spPr>
          <a:xfrm>
            <a:off x="1295401" y="30713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“Resistance is any act that prefers</a:t>
            </a:r>
          </a:p>
          <a:p>
            <a:r>
              <a:rPr lang="en-US" sz="3000" dirty="0"/>
              <a:t>	immediate gratification to long-term</a:t>
            </a:r>
          </a:p>
          <a:p>
            <a:r>
              <a:rPr lang="en-US" sz="3000" dirty="0"/>
              <a:t>	growth, health or integrity.”</a:t>
            </a:r>
          </a:p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“Resistance is internal.”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“Resistance plays to keep.</a:t>
            </a:r>
          </a:p>
          <a:p>
            <a:r>
              <a:rPr lang="en-US" sz="3000" dirty="0"/>
              <a:t>	It comes to kill.”</a:t>
            </a:r>
          </a:p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“Resistance is fueled by fear. Master our fear and we conquer</a:t>
            </a:r>
          </a:p>
          <a:p>
            <a:r>
              <a:rPr lang="en-US" sz="3000" dirty="0"/>
              <a:t>	resistance.”</a:t>
            </a:r>
          </a:p>
        </p:txBody>
      </p:sp>
    </p:spTree>
    <p:extLst>
      <p:ext uri="{BB962C8B-B14F-4D97-AF65-F5344CB8AC3E}">
        <p14:creationId xmlns:p14="http://schemas.microsoft.com/office/powerpoint/2010/main" val="14050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D62-9095-78D7-E7C3-F1C186F3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How to Fight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0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How to Fight Resistance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9C09753-68A8-A0FC-DF3F-1363D5B76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2000250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4711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How to Fight Resistance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3CA1926-06A4-89F1-162E-B35D6925B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37757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85E4B5-B709-8307-D492-2D9383BFBD33}"/>
              </a:ext>
            </a:extLst>
          </p:cNvPr>
          <p:cNvSpPr txBox="1">
            <a:spLocks/>
          </p:cNvSpPr>
          <p:nvPr/>
        </p:nvSpPr>
        <p:spPr>
          <a:xfrm>
            <a:off x="1779815" y="1412194"/>
            <a:ext cx="8632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Action isn’t just the result of motivation – it is also the cause of it.</a:t>
            </a:r>
          </a:p>
        </p:txBody>
      </p:sp>
    </p:spTree>
    <p:extLst>
      <p:ext uri="{BB962C8B-B14F-4D97-AF65-F5344CB8AC3E}">
        <p14:creationId xmlns:p14="http://schemas.microsoft.com/office/powerpoint/2010/main" val="3362346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The Mountain</a:t>
            </a:r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8C27725-06A2-8C8E-70C4-F193B15F6D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5268" y="1465385"/>
            <a:ext cx="6621463" cy="4397375"/>
          </a:xfrm>
        </p:spPr>
      </p:pic>
    </p:spTree>
    <p:extLst>
      <p:ext uri="{BB962C8B-B14F-4D97-AF65-F5344CB8AC3E}">
        <p14:creationId xmlns:p14="http://schemas.microsoft.com/office/powerpoint/2010/main" val="2678517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Motivation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B7BA81C-2DAA-4FEF-BE14-C1225DD9A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4337" y="1240972"/>
            <a:ext cx="4589463" cy="304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B8C560-AD8B-9FCD-3B6C-75C37A56BE8D}"/>
              </a:ext>
            </a:extLst>
          </p:cNvPr>
          <p:cNvSpPr txBox="1">
            <a:spLocks/>
          </p:cNvSpPr>
          <p:nvPr/>
        </p:nvSpPr>
        <p:spPr>
          <a:xfrm>
            <a:off x="838200" y="4502037"/>
            <a:ext cx="9410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>
                <a:solidFill>
                  <a:srgbClr val="FF0000"/>
                </a:solidFill>
              </a:rPr>
              <a:t>Drive: The Surprising Truth About What Motivates Us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-Daniel Pink</a:t>
            </a:r>
          </a:p>
          <a:p>
            <a:r>
              <a:rPr lang="en-US" sz="3000" b="1" dirty="0"/>
              <a:t>The best predictor of success:	GRIT</a:t>
            </a:r>
          </a:p>
          <a:p>
            <a:r>
              <a:rPr lang="en-US" sz="3000" b="1" dirty="0"/>
              <a:t>Defined as “perseverance and passion for long-term goals.”</a:t>
            </a:r>
          </a:p>
        </p:txBody>
      </p:sp>
    </p:spTree>
    <p:extLst>
      <p:ext uri="{BB962C8B-B14F-4D97-AF65-F5344CB8AC3E}">
        <p14:creationId xmlns:p14="http://schemas.microsoft.com/office/powerpoint/2010/main" val="1247548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Failure at the Disco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EB04418-466D-61C2-DD52-C4B0E12C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856" y="1690688"/>
            <a:ext cx="6618287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D62-9095-78D7-E7C3-F1C186F3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How to Learn Something You Don’t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77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36A2690-2031-3323-A9F8-CA18DEE543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900" y="199292"/>
            <a:ext cx="5410200" cy="5680075"/>
          </a:xfrm>
        </p:spPr>
      </p:pic>
    </p:spTree>
    <p:extLst>
      <p:ext uri="{BB962C8B-B14F-4D97-AF65-F5344CB8AC3E}">
        <p14:creationId xmlns:p14="http://schemas.microsoft.com/office/powerpoint/2010/main" val="3110836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Were Fearless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5B37123-093A-9B94-492C-840BF60F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987" y="2057400"/>
            <a:ext cx="6296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3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Purpose of Life</a:t>
            </a:r>
            <a:br>
              <a:rPr lang="en-US" dirty="0"/>
            </a:br>
            <a:r>
              <a:rPr lang="en-US" dirty="0"/>
              <a:t>Grow &amp; Succeed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3926F-C028-2634-DE8B-22AA0672D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67" y="1614488"/>
            <a:ext cx="3902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3645A6-8AD9-90ED-7F0F-EC0A569E9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6144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41F82-ACA0-B82A-A036-B4B1D0D85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900488"/>
            <a:ext cx="4800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1CAA8-FFC4-54C6-7879-3CE42B461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362108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050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FAE1F48-4A88-39D5-07E2-EBB15CEB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38" y="386862"/>
            <a:ext cx="2457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294BE5-ECC4-C39D-21A8-BB60E65B9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8" y="2444262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22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Courage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884F4DF-3FCF-C742-F26E-214D4C2E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762" y="1582616"/>
            <a:ext cx="63404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Failure: The more you try the sooner you get lucky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03481-DCC7-8E9E-171B-766E94BD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65" y="2968399"/>
            <a:ext cx="54086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60C0-980F-E2CF-B35E-FF0AA70D06CD}"/>
              </a:ext>
            </a:extLst>
          </p:cNvPr>
          <p:cNvSpPr txBox="1">
            <a:spLocks/>
          </p:cNvSpPr>
          <p:nvPr/>
        </p:nvSpPr>
        <p:spPr>
          <a:xfrm>
            <a:off x="358436" y="1642836"/>
            <a:ext cx="10515600" cy="284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+mj-lt"/>
              </a:rPr>
              <a:t>Reading first law case in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+mj-lt"/>
              </a:rPr>
              <a:t>Interviewing for accounting job in college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+mj-lt"/>
              </a:rPr>
              <a:t>Smacking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+mj-lt"/>
              </a:rPr>
              <a:t>Where do you see yourself in 5 years?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+mj-lt"/>
              </a:rPr>
              <a:t>Invested student loan in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+mj-lt"/>
              </a:rPr>
              <a:t>Law school Moot Court project</a:t>
            </a:r>
          </a:p>
        </p:txBody>
      </p:sp>
    </p:spTree>
    <p:extLst>
      <p:ext uri="{BB962C8B-B14F-4D97-AF65-F5344CB8AC3E}">
        <p14:creationId xmlns:p14="http://schemas.microsoft.com/office/powerpoint/2010/main" val="2133140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Takers, Matchers &amp; Givers</a:t>
            </a:r>
            <a:br>
              <a:rPr lang="en-US" dirty="0"/>
            </a:br>
            <a:r>
              <a:rPr lang="en-US" sz="2800" i="1" dirty="0">
                <a:solidFill>
                  <a:srgbClr val="FF0000"/>
                </a:solidFill>
              </a:rPr>
              <a:t>Give and Take, Adam Grant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D40D-CAD6-9011-9186-7FA2574593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687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Taker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Belief: competitive dog eat dog world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Actions: self-promote, seek credit for work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Focus: self-interested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Goal: Get more than you give-- Win</a:t>
            </a:r>
          </a:p>
        </p:txBody>
      </p:sp>
    </p:spTree>
    <p:extLst>
      <p:ext uri="{BB962C8B-B14F-4D97-AF65-F5344CB8AC3E}">
        <p14:creationId xmlns:p14="http://schemas.microsoft.com/office/powerpoint/2010/main" val="2364190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Takers, Matchers &amp; Givers</a:t>
            </a:r>
            <a:br>
              <a:rPr lang="en-US" dirty="0"/>
            </a:br>
            <a:r>
              <a:rPr lang="en-US" sz="2800" i="1" dirty="0">
                <a:solidFill>
                  <a:srgbClr val="FF0000"/>
                </a:solidFill>
              </a:rPr>
              <a:t>Give and Take, Adam Grant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D40D-CAD6-9011-9186-7FA2574593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687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Matcher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Belief: fairness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Actions: expect reciprocity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Focus: fairness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Goal: exchange favors</a:t>
            </a:r>
          </a:p>
        </p:txBody>
      </p:sp>
    </p:spTree>
    <p:extLst>
      <p:ext uri="{BB962C8B-B14F-4D97-AF65-F5344CB8AC3E}">
        <p14:creationId xmlns:p14="http://schemas.microsoft.com/office/powerpoint/2010/main" val="2844608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Takers, Matchers &amp; Givers</a:t>
            </a:r>
            <a:br>
              <a:rPr lang="en-US" dirty="0"/>
            </a:br>
            <a:r>
              <a:rPr lang="en-US" sz="2800" i="1" dirty="0">
                <a:solidFill>
                  <a:srgbClr val="FF0000"/>
                </a:solidFill>
              </a:rPr>
              <a:t>Give and Take, Adam Grant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D40D-CAD6-9011-9186-7FA2574593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687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Giver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Belief: sharing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Actions: helpful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Focus: needs of others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Goal: close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944520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Takers, Matchers &amp; Givers</a:t>
            </a:r>
            <a:br>
              <a:rPr lang="en-US" dirty="0"/>
            </a:br>
            <a:r>
              <a:rPr lang="en-US" sz="2800" i="1" dirty="0">
                <a:solidFill>
                  <a:srgbClr val="FF0000"/>
                </a:solidFill>
              </a:rPr>
              <a:t>Give and Take, Adam Grant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D40D-CAD6-9011-9186-7FA257459316}"/>
              </a:ext>
            </a:extLst>
          </p:cNvPr>
          <p:cNvSpPr txBox="1">
            <a:spLocks/>
          </p:cNvSpPr>
          <p:nvPr/>
        </p:nvSpPr>
        <p:spPr>
          <a:xfrm>
            <a:off x="839788" y="1308222"/>
            <a:ext cx="10515600" cy="1034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 b="0" dirty="0">
                <a:latin typeface="+mj-lt"/>
              </a:rPr>
              <a:t>Who’s at the bottom?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CC9427-997E-640A-1F7A-7DC0311831F6}"/>
              </a:ext>
            </a:extLst>
          </p:cNvPr>
          <p:cNvSpPr txBox="1">
            <a:spLocks/>
          </p:cNvSpPr>
          <p:nvPr/>
        </p:nvSpPr>
        <p:spPr>
          <a:xfrm>
            <a:off x="1377042" y="2073729"/>
            <a:ext cx="10515600" cy="38698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Givers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Too caring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Too trusting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Sacrifice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Too worried about needs of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Stats</a:t>
            </a:r>
          </a:p>
          <a:p>
            <a:pPr marL="1028700" lvl="1" indent="-571500">
              <a:buFont typeface="Calibri Light" panose="020F03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14% less $</a:t>
            </a:r>
          </a:p>
          <a:p>
            <a:pPr marL="1028700" lvl="1" indent="-571500">
              <a:buFont typeface="Calibri Light" panose="020F03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Twice as likely to be victim of crime</a:t>
            </a:r>
          </a:p>
          <a:p>
            <a:pPr marL="1028700" lvl="1" indent="-571500">
              <a:buFont typeface="Calibri Light" panose="020F03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22% less powerful and dominant</a:t>
            </a:r>
          </a:p>
        </p:txBody>
      </p:sp>
    </p:spTree>
    <p:extLst>
      <p:ext uri="{BB962C8B-B14F-4D97-AF65-F5344CB8AC3E}">
        <p14:creationId xmlns:p14="http://schemas.microsoft.com/office/powerpoint/2010/main" val="8868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D62-9095-78D7-E7C3-F1C186F3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Beliefs vs. Truth</a:t>
            </a:r>
            <a:br>
              <a:rPr lang="en-US" altLang="en-US" dirty="0"/>
            </a:br>
            <a:r>
              <a:rPr lang="en-US" altLang="en-US" sz="3200" dirty="0">
                <a:solidFill>
                  <a:srgbClr val="00B0F0"/>
                </a:solidFill>
              </a:rPr>
              <a:t>Beliefs/ideas</a:t>
            </a:r>
            <a:r>
              <a:rPr lang="en-US" altLang="en-US" sz="3200" dirty="0"/>
              <a:t> are applied to get what you want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789E-0167-B63A-4A09-B9B697F81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4400" dirty="0"/>
              <a:t>Good Grades = Success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A belief is a thought in your mind that you like having.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The thought either makes you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		feel good or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		makes you feel not scared or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		gives you an excuse for being the way you 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74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Takers, Matchers &amp; Givers</a:t>
            </a:r>
            <a:br>
              <a:rPr lang="en-US" dirty="0"/>
            </a:br>
            <a:r>
              <a:rPr lang="en-US" sz="2800" i="1" dirty="0">
                <a:solidFill>
                  <a:srgbClr val="FF0000"/>
                </a:solidFill>
              </a:rPr>
              <a:t>Give and Take, Adam Grant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24CD7B-1931-CBDB-D539-085B76A9FCA0}"/>
              </a:ext>
            </a:extLst>
          </p:cNvPr>
          <p:cNvSpPr txBox="1">
            <a:spLocks/>
          </p:cNvSpPr>
          <p:nvPr/>
        </p:nvSpPr>
        <p:spPr>
          <a:xfrm>
            <a:off x="839788" y="1308222"/>
            <a:ext cx="10515600" cy="1034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 b="0" dirty="0">
                <a:latin typeface="+mj-lt"/>
              </a:rPr>
              <a:t>Who’s at the top?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179E20-9018-0D55-BE6A-7A3DE6E543B0}"/>
              </a:ext>
            </a:extLst>
          </p:cNvPr>
          <p:cNvSpPr txBox="1">
            <a:spLocks/>
          </p:cNvSpPr>
          <p:nvPr/>
        </p:nvSpPr>
        <p:spPr>
          <a:xfrm>
            <a:off x="1377042" y="2073729"/>
            <a:ext cx="10515600" cy="38698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Givers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Strategic in giving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Others around you succeed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People are rooting for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When Takers win</a:t>
            </a:r>
          </a:p>
          <a:p>
            <a:pPr marL="1028700" lvl="1" indent="-571500">
              <a:buFont typeface="Calibri Light" panose="020F03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Someone else loses</a:t>
            </a:r>
          </a:p>
          <a:p>
            <a:pPr marL="1028700" lvl="1" indent="-571500">
              <a:buFont typeface="Calibri Light" panose="020F03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People gunning for the taker</a:t>
            </a:r>
          </a:p>
          <a:p>
            <a:pPr marL="1028700" lvl="1" indent="-571500">
              <a:buFont typeface="Calibri Light" panose="020F0302020204030204" pitchFamily="34" charset="0"/>
              <a:buChar char="‒"/>
            </a:pPr>
            <a:r>
              <a:rPr lang="en-US" altLang="en-US" sz="3200" b="0" dirty="0">
                <a:latin typeface="+mj-lt"/>
              </a:rPr>
              <a:t>Few supporters</a:t>
            </a:r>
          </a:p>
        </p:txBody>
      </p:sp>
    </p:spTree>
    <p:extLst>
      <p:ext uri="{BB962C8B-B14F-4D97-AF65-F5344CB8AC3E}">
        <p14:creationId xmlns:p14="http://schemas.microsoft.com/office/powerpoint/2010/main" val="32432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Givers who win!</a:t>
            </a:r>
            <a:br>
              <a:rPr lang="en-US" dirty="0"/>
            </a:br>
            <a:r>
              <a:rPr lang="en-US" sz="2800" i="1" dirty="0">
                <a:solidFill>
                  <a:srgbClr val="FF0000"/>
                </a:solidFill>
              </a:rPr>
              <a:t>Give and Take, Adam Grant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69B231C-56B6-BC09-16C7-6AB01D826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1763" y="2171091"/>
            <a:ext cx="1619250" cy="3835400"/>
          </a:xfrm>
        </p:spPr>
        <p:txBody>
          <a:bodyPr>
            <a:normAutofit/>
          </a:bodyPr>
          <a:lstStyle/>
          <a:p>
            <a:r>
              <a:rPr lang="en-US" altLang="en-US" dirty="0"/>
              <a:t>        LOW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    HIGH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C9B0C-649F-D9D2-70B0-094EAE360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976" y="2665780"/>
            <a:ext cx="2628900" cy="3951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i="1" dirty="0"/>
              <a:t>Apathetic: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i="1" dirty="0"/>
              <a:t>Selfish: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Takers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5BFE83B-EB79-BD5D-E418-63554D424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5338" y="1481627"/>
            <a:ext cx="5678488" cy="1050925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Concerns for Other Interests</a:t>
            </a:r>
          </a:p>
          <a:p>
            <a:r>
              <a:rPr lang="en-US" altLang="en-US" dirty="0"/>
              <a:t>	LOW			HIGH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35D202B-922B-FE47-9A69-48FFFF21F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7138" y="2646852"/>
            <a:ext cx="2670175" cy="321468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i="1" dirty="0"/>
              <a:t>Selfless: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/>
              <a:t>Self-sacrificing Givers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/>
              <a:t>(too trusting, too empathetic and too timid)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sz="1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i="1" dirty="0"/>
              <a:t>Other focused: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/>
              <a:t>Successful Givers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1100" dirty="0"/>
              <a:t>(Willing to give more than you receive)</a:t>
            </a:r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94C848DF-575C-48EA-5156-CE99EE0BEA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6738" y="2532552"/>
            <a:ext cx="0" cy="34544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5">
            <a:extLst>
              <a:ext uri="{FF2B5EF4-FFF2-40B4-BE49-F238E27FC236}">
                <a16:creationId xmlns:a16="http://schemas.microsoft.com/office/drawing/2014/main" id="{5634C5D3-3A39-3CB5-2403-D7C575D5AF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6738" y="2532552"/>
            <a:ext cx="624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E7EE85BB-FDE2-E7DA-5010-D235561587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64238" y="2532552"/>
            <a:ext cx="0" cy="34544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0FA6B861-D8AF-C9D1-BB68-DC73B90677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6738" y="4370877"/>
            <a:ext cx="6248400" cy="15875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523C3102-AD44-143C-1001-B21C21E7F7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6738" y="5986952"/>
            <a:ext cx="624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6AC612F1-DE44-5A92-C26C-BCB7408A7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55138" y="2532552"/>
            <a:ext cx="0" cy="34544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5">
            <a:extLst>
              <a:ext uri="{FF2B5EF4-FFF2-40B4-BE49-F238E27FC236}">
                <a16:creationId xmlns:a16="http://schemas.microsoft.com/office/drawing/2014/main" id="{BDA04457-A7F1-4122-F7FF-7B2B74994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6" y="3546964"/>
            <a:ext cx="226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Concern for self-interest</a:t>
            </a:r>
          </a:p>
        </p:txBody>
      </p:sp>
    </p:spTree>
    <p:extLst>
      <p:ext uri="{BB962C8B-B14F-4D97-AF65-F5344CB8AC3E}">
        <p14:creationId xmlns:p14="http://schemas.microsoft.com/office/powerpoint/2010/main" val="805518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Strategic Giver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1087F27-13F3-4D37-C572-CC3D23FCB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561493"/>
            <a:ext cx="4800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039BB9-5F98-E1A4-92DB-7DA3AB294ED8}"/>
              </a:ext>
            </a:extLst>
          </p:cNvPr>
          <p:cNvSpPr txBox="1">
            <a:spLocks/>
          </p:cNvSpPr>
          <p:nvPr/>
        </p:nvSpPr>
        <p:spPr>
          <a:xfrm>
            <a:off x="838200" y="1767010"/>
            <a:ext cx="10515600" cy="589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600" b="0" dirty="0">
                <a:latin typeface="+mj-lt"/>
              </a:rPr>
              <a:t>Networking is like farming</a:t>
            </a:r>
            <a:endParaRPr lang="en-US" altLang="en-US" sz="3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539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Takers hunt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50BBAA-7411-42C8-99F5-0C07631C8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43" y="1513114"/>
            <a:ext cx="65643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16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362F-D4E3-4CF5-F0F0-0F219FA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039BB9-5F98-E1A4-92DB-7DA3AB294ED8}"/>
              </a:ext>
            </a:extLst>
          </p:cNvPr>
          <p:cNvSpPr txBox="1">
            <a:spLocks/>
          </p:cNvSpPr>
          <p:nvPr/>
        </p:nvSpPr>
        <p:spPr>
          <a:xfrm>
            <a:off x="838200" y="1767010"/>
            <a:ext cx="10515600" cy="4141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4400" b="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400" b="0" dirty="0"/>
              <a:t> </a:t>
            </a:r>
            <a:r>
              <a:rPr lang="en-US" sz="3600" b="0" dirty="0"/>
              <a:t>Facebook.com/</a:t>
            </a:r>
            <a:r>
              <a:rPr lang="en-US" sz="3600" b="0" dirty="0" err="1"/>
              <a:t>ProfessorUrich</a:t>
            </a:r>
            <a:endParaRPr lang="en-US" sz="3600" b="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4400" b="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aurich@okstate.edu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400" b="0" dirty="0"/>
              <a:t>www.andrewurich.com</a:t>
            </a:r>
            <a:endParaRPr lang="en-US" altLang="en-US" sz="3200" b="0" dirty="0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7BC567-FD85-DE81-5C4C-EEE44A22B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7" y="1767010"/>
            <a:ext cx="2320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C5F8A77-6607-A9B0-E927-3D7AC6CBC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19" y="4364770"/>
            <a:ext cx="20970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698A19E9-DB71-F62F-2482-F1ABA6D9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1" y="3310670"/>
            <a:ext cx="24542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62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ED556-6CA0-8F4D-9040-95DD5E2E2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1" t="22753" r="8249" b="25104"/>
          <a:stretch/>
        </p:blipFill>
        <p:spPr>
          <a:xfrm>
            <a:off x="2986670" y="2220685"/>
            <a:ext cx="6218659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100" dirty="0"/>
              <a:t>Simon Sinek: “When we are closed to ideas, what we hear is criticism. When we are open to criticism, what we get is advice.”</a:t>
            </a:r>
            <a:endParaRPr lang="en-US" sz="31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AE7F6DB-BADC-97EE-17A9-3AE00968A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18" y="1804988"/>
            <a:ext cx="5160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8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AC9-FCE6-1126-9B43-B9EF5ED3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/>
              <a:t>Growth &amp; Success</a:t>
            </a:r>
            <a:br>
              <a:rPr lang="en-US" altLang="en-US" dirty="0"/>
            </a:br>
            <a:r>
              <a:rPr lang="en-US" altLang="en-US" sz="3200" dirty="0"/>
              <a:t>Rosie O’Donnell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63C04493-C9CF-5284-7E31-272AADE96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1112044"/>
            <a:ext cx="3352800" cy="2514600"/>
          </a:xfr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112264F-72D7-071F-C0B8-CD4A4B102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607344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1C5B0BBC-B614-8091-CB22-3F2E6A454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626644"/>
            <a:ext cx="4191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22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1) Be True to Yourself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E36F576-51BB-3360-F3C4-901ACBAB4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100" y="2093913"/>
            <a:ext cx="4749800" cy="2670175"/>
          </a:xfrm>
        </p:spPr>
      </p:pic>
    </p:spTree>
    <p:extLst>
      <p:ext uri="{BB962C8B-B14F-4D97-AF65-F5344CB8AC3E}">
        <p14:creationId xmlns:p14="http://schemas.microsoft.com/office/powerpoint/2010/main" val="35668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>
            <a:extLst>
              <a:ext uri="{FF2B5EF4-FFF2-40B4-BE49-F238E27FC236}">
                <a16:creationId xmlns:a16="http://schemas.microsoft.com/office/drawing/2014/main" id="{A41F9B04-52D8-11C8-B63D-F9391B3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062" y="748624"/>
            <a:ext cx="12391293" cy="55399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>
                <a:latin typeface="+mn-lt"/>
              </a:rPr>
              <a:t>2) Confidence, failure &amp; motivation go hand in hand</a:t>
            </a:r>
            <a:endParaRPr lang="en-US" altLang="en-US" sz="3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6624BD4-A035-7216-85BF-4E4BEB7C5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911928"/>
            <a:ext cx="4419600" cy="2955925"/>
          </a:xfr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1D68FFE-7D6E-7F1F-82D7-97D689C88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220685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262903-08F3-9A97-58BF-328C134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2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Fail and fail often</a:t>
            </a:r>
          </a:p>
        </p:txBody>
      </p:sp>
    </p:spTree>
    <p:extLst>
      <p:ext uri="{BB962C8B-B14F-4D97-AF65-F5344CB8AC3E}">
        <p14:creationId xmlns:p14="http://schemas.microsoft.com/office/powerpoint/2010/main" val="320890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W-Spears-Template" id="{CDB12EDD-2A07-A34A-B8F1-75A51BDB44E0}" vid="{CFD15850-0028-694C-B4BB-71A3F2790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9A58ADE71CAE48B7387BC6D0779F79" ma:contentTypeVersion="13" ma:contentTypeDescription="Create a new document." ma:contentTypeScope="" ma:versionID="1a4dbe1df294ff7d00d2d09088debe68">
  <xsd:schema xmlns:xsd="http://www.w3.org/2001/XMLSchema" xmlns:xs="http://www.w3.org/2001/XMLSchema" xmlns:p="http://schemas.microsoft.com/office/2006/metadata/properties" xmlns:ns3="2d14a481-bb53-46fb-8998-307ef38b7b15" xmlns:ns4="1d2fa356-3295-496b-a20d-083deaeb54ee" targetNamespace="http://schemas.microsoft.com/office/2006/metadata/properties" ma:root="true" ma:fieldsID="d738edc91f88d4a3a20d99388b5d1a36" ns3:_="" ns4:_="">
    <xsd:import namespace="2d14a481-bb53-46fb-8998-307ef38b7b15"/>
    <xsd:import namespace="1d2fa356-3295-496b-a20d-083deaeb54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4a481-bb53-46fb-8998-307ef38b7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fa356-3295-496b-a20d-083deaeb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66A196-B837-4E29-B7FE-96661BF6BCC4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d2fa356-3295-496b-a20d-083deaeb54ee"/>
    <ds:schemaRef ds:uri="2d14a481-bb53-46fb-8998-307ef38b7b15"/>
  </ds:schemaRefs>
</ds:datastoreItem>
</file>

<file path=customXml/itemProps2.xml><?xml version="1.0" encoding="utf-8"?>
<ds:datastoreItem xmlns:ds="http://schemas.openxmlformats.org/officeDocument/2006/customXml" ds:itemID="{4208D2F8-6F98-4219-9988-D18C5C97D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4a481-bb53-46fb-8998-307ef38b7b15"/>
    <ds:schemaRef ds:uri="1d2fa356-3295-496b-a20d-083deaeb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91C8A-776F-4EC3-B052-08ECB365A3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CFW-Spears-Template</Template>
  <TotalTime>407</TotalTime>
  <Words>1286</Words>
  <Application>Microsoft Office PowerPoint</Application>
  <PresentationFormat>Widescreen</PresentationFormat>
  <Paragraphs>222</Paragraphs>
  <Slides>55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Office Theme</vt:lpstr>
      <vt:lpstr>Profitable Relationships: Overcoming Fear and Building Confidence</vt:lpstr>
      <vt:lpstr>Management Network</vt:lpstr>
      <vt:lpstr>In the Club</vt:lpstr>
      <vt:lpstr>How to Learn Something You Don’t Know</vt:lpstr>
      <vt:lpstr>Beliefs vs. Truth Beliefs/ideas are applied to get what you want</vt:lpstr>
      <vt:lpstr>Simon Sinek: “When we are closed to ideas, what we hear is criticism. When we are open to criticism, what we get is advice.”</vt:lpstr>
      <vt:lpstr>Growth &amp; Success Rosie O’Donnell</vt:lpstr>
      <vt:lpstr>PowerPoint Presentation</vt:lpstr>
      <vt:lpstr>Fail and fail often</vt:lpstr>
      <vt:lpstr>PowerPoint Presentation</vt:lpstr>
      <vt:lpstr>Who you know gets you in the door</vt:lpstr>
      <vt:lpstr>PowerPoint Presentation</vt:lpstr>
      <vt:lpstr>Conversational vs. Presentational </vt:lpstr>
      <vt:lpstr>Send a thank you note</vt:lpstr>
      <vt:lpstr>Appreciate the people who support you</vt:lpstr>
      <vt:lpstr>PowerPoint Presentation</vt:lpstr>
      <vt:lpstr>PowerPoint Presentation</vt:lpstr>
      <vt:lpstr>PowerPoint Presentation</vt:lpstr>
      <vt:lpstr>Spider-man</vt:lpstr>
      <vt:lpstr>Everything you do, everything you learn and everyone you meet can come back to help you.</vt:lpstr>
      <vt:lpstr>Conscious effort to hit it off with people Research people before you meet them Find something in common</vt:lpstr>
      <vt:lpstr>Conscious effort to hit it off with people Research people before you meet them Find something in common</vt:lpstr>
      <vt:lpstr>Softball legacy</vt:lpstr>
      <vt:lpstr>People will recommend you</vt:lpstr>
      <vt:lpstr>Friendly and self-deprecating Be nice to everyone Be real and genuine “The Queen of Nice”</vt:lpstr>
      <vt:lpstr>Investing in Relationships Is Like Investing Your Money</vt:lpstr>
      <vt:lpstr>$100 million celebrities</vt:lpstr>
      <vt:lpstr>People Skills: Three Keys to Success</vt:lpstr>
      <vt:lpstr>Genuine</vt:lpstr>
      <vt:lpstr>Focus on needs of others</vt:lpstr>
      <vt:lpstr>Put yourself in a position for good things to happen</vt:lpstr>
      <vt:lpstr>Overcoming Fear &amp; Building Confidence</vt:lpstr>
      <vt:lpstr>Resistance vs. Growth &amp; Success</vt:lpstr>
      <vt:lpstr>How to Fight Resistance</vt:lpstr>
      <vt:lpstr>How to Fight Resistance</vt:lpstr>
      <vt:lpstr>How to Fight Resistance</vt:lpstr>
      <vt:lpstr>The Mountain</vt:lpstr>
      <vt:lpstr>Motivation</vt:lpstr>
      <vt:lpstr>Failure at the Disco</vt:lpstr>
      <vt:lpstr>PowerPoint Presentation</vt:lpstr>
      <vt:lpstr>You Were Fearless</vt:lpstr>
      <vt:lpstr>The Purpose of Life Grow &amp; Succeed</vt:lpstr>
      <vt:lpstr>PowerPoint Presentation</vt:lpstr>
      <vt:lpstr>Courage</vt:lpstr>
      <vt:lpstr>Failure: The more you try the sooner you get lucky</vt:lpstr>
      <vt:lpstr>Takers, Matchers &amp; Givers Give and Take, Adam Grant</vt:lpstr>
      <vt:lpstr>Takers, Matchers &amp; Givers Give and Take, Adam Grant</vt:lpstr>
      <vt:lpstr>Takers, Matchers &amp; Givers Give and Take, Adam Grant</vt:lpstr>
      <vt:lpstr>Takers, Matchers &amp; Givers Give and Take, Adam Grant</vt:lpstr>
      <vt:lpstr>Takers, Matchers &amp; Givers Give and Take, Adam Grant</vt:lpstr>
      <vt:lpstr>Givers who win! Give and Take, Adam Grant</vt:lpstr>
      <vt:lpstr>Strategic Giver</vt:lpstr>
      <vt:lpstr>Takers hunt</vt:lpstr>
      <vt:lpstr>Thank you!</vt:lpstr>
      <vt:lpstr>PowerPoint Presentation</vt:lpstr>
    </vt:vector>
  </TitlesOfParts>
  <Company>Spears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Profitable Relationships: Overcoming Fear and Building Confidence</dc:title>
  <dc:creator>Ray, Lindsey</dc:creator>
  <cp:lastModifiedBy>Ray, Lindsey</cp:lastModifiedBy>
  <cp:revision>7</cp:revision>
  <cp:lastPrinted>2023-02-20T16:24:49Z</cp:lastPrinted>
  <dcterms:created xsi:type="dcterms:W3CDTF">2023-02-20T14:38:59Z</dcterms:created>
  <dcterms:modified xsi:type="dcterms:W3CDTF">2023-02-21T22:39:06Z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0x010100059A58ADE71CAE48B7387BC6D0779F79</vt:lpwstr>
  </property>
</Properties>
</file>