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583" r:id="rId5"/>
    <p:sldId id="649" r:id="rId6"/>
    <p:sldId id="639" r:id="rId7"/>
    <p:sldId id="640" r:id="rId8"/>
    <p:sldId id="641" r:id="rId9"/>
    <p:sldId id="642" r:id="rId10"/>
    <p:sldId id="606" r:id="rId11"/>
    <p:sldId id="632" r:id="rId12"/>
    <p:sldId id="631" r:id="rId13"/>
    <p:sldId id="633" r:id="rId14"/>
    <p:sldId id="608" r:id="rId15"/>
    <p:sldId id="643" r:id="rId16"/>
    <p:sldId id="644" r:id="rId17"/>
    <p:sldId id="645" r:id="rId18"/>
    <p:sldId id="646" r:id="rId19"/>
    <p:sldId id="648" r:id="rId20"/>
    <p:sldId id="647" r:id="rId21"/>
    <p:sldId id="593" r:id="rId2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030"/>
    <a:srgbClr val="FFFF11"/>
    <a:srgbClr val="FFFFFF"/>
    <a:srgbClr val="F7F8FA"/>
    <a:srgbClr val="F6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06" autoAdjust="0"/>
    <p:restoredTop sz="96233" autoAdjust="0"/>
  </p:normalViewPr>
  <p:slideViewPr>
    <p:cSldViewPr snapToGrid="0" showGuides="1">
      <p:cViewPr varScale="1">
        <p:scale>
          <a:sx n="88" d="100"/>
          <a:sy n="88" d="100"/>
        </p:scale>
        <p:origin x="9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8"/>
    </p:cViewPr>
  </p:sorterViewPr>
  <p:notesViewPr>
    <p:cSldViewPr snapToGrid="0" showGuides="1">
      <p:cViewPr varScale="1">
        <p:scale>
          <a:sx n="81" d="100"/>
          <a:sy n="81" d="100"/>
        </p:scale>
        <p:origin x="195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1BD6-766B-4D19-B75E-7E6A037A6BF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302AA-81B1-4225-BC36-6DD3E8E9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4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D3C34-4FAE-4634-9621-7C1A1531823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D1758-ED3D-4611-B861-63A1DF032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BUSINESS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93348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 userDrawn="1">
          <p15:clr>
            <a:srgbClr val="FBAE40"/>
          </p15:clr>
        </p15:guide>
        <p15:guide id="2" pos="5384" userDrawn="1">
          <p15:clr>
            <a:srgbClr val="FBAE40"/>
          </p15:clr>
        </p15:guide>
        <p15:guide id="3" pos="374" userDrawn="1">
          <p15:clr>
            <a:srgbClr val="FBAE40"/>
          </p15:clr>
        </p15:guide>
        <p15:guide id="4" orient="horz" pos="306" userDrawn="1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2000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48865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4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25986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58140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33912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15406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82769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85433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3725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85433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91946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59037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6010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85433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85433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91946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78869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08125" y="1543049"/>
            <a:ext cx="2546117" cy="1408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988464" y="1543049"/>
            <a:ext cx="2546117" cy="1408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BUSINESS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69895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5" y="1134684"/>
            <a:ext cx="2415741" cy="3528796"/>
          </a:xfrm>
          <a:prstGeom prst="rect">
            <a:avLst/>
          </a:prstGeom>
        </p:spPr>
      </p:pic>
      <p:sp>
        <p:nvSpPr>
          <p:cNvPr id="4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720840" y="1695550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bg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77" y="1134684"/>
            <a:ext cx="2415741" cy="3528796"/>
          </a:xfrm>
          <a:prstGeom prst="rect">
            <a:avLst/>
          </a:prstGeom>
        </p:spPr>
      </p:pic>
      <p:sp>
        <p:nvSpPr>
          <p:cNvPr id="15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5022182" y="1695550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8" y="1439120"/>
            <a:ext cx="2415741" cy="3528796"/>
          </a:xfrm>
          <a:prstGeom prst="rect">
            <a:avLst/>
          </a:prstGeom>
        </p:spPr>
      </p:pic>
      <p:sp>
        <p:nvSpPr>
          <p:cNvPr id="17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7172853" y="1999986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06" y="1439120"/>
            <a:ext cx="2415741" cy="3528796"/>
          </a:xfrm>
          <a:prstGeom prst="rect">
            <a:avLst/>
          </a:prstGeom>
        </p:spPr>
      </p:pic>
      <p:sp>
        <p:nvSpPr>
          <p:cNvPr id="19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2871511" y="1999986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57437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934" userDrawn="1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95314" y="1857487"/>
            <a:ext cx="7953374" cy="2026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BUSINESS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29" y="1194045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3961343" y="1754911"/>
            <a:ext cx="1204382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1962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95314" y="1543050"/>
            <a:ext cx="7953374" cy="963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BUSINESS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06" y="1142482"/>
            <a:ext cx="2415741" cy="3528796"/>
          </a:xfrm>
          <a:prstGeom prst="rect">
            <a:avLst/>
          </a:prstGeom>
        </p:spPr>
      </p:pic>
      <p:sp>
        <p:nvSpPr>
          <p:cNvPr id="14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5118011" y="1703348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63" y="1142482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6750568" y="1703348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6166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BUSINESS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66" y="1194045"/>
            <a:ext cx="2415741" cy="3528796"/>
          </a:xfrm>
          <a:prstGeom prst="rect">
            <a:avLst/>
          </a:prstGeom>
        </p:spPr>
      </p:pic>
      <p:sp>
        <p:nvSpPr>
          <p:cNvPr id="14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2156071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23" y="1194045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3788628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11" y="1194045"/>
            <a:ext cx="2415741" cy="3528796"/>
          </a:xfrm>
          <a:prstGeom prst="rect">
            <a:avLst/>
          </a:prstGeom>
        </p:spPr>
      </p:pic>
      <p:sp>
        <p:nvSpPr>
          <p:cNvPr id="20" name="Picture Placeholder 25"/>
          <p:cNvSpPr>
            <a:spLocks noGrp="1"/>
          </p:cNvSpPr>
          <p:nvPr>
            <p:ph type="pic" sz="quarter" idx="19"/>
          </p:nvPr>
        </p:nvSpPr>
        <p:spPr>
          <a:xfrm>
            <a:off x="5438116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97967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668023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62" y="1100444"/>
            <a:ext cx="2918752" cy="404305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25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5278966" y="1689100"/>
            <a:ext cx="2209799" cy="3454399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27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4994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" y="185298"/>
            <a:ext cx="3129491" cy="457140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42733" y="575841"/>
            <a:ext cx="5294843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242416" y="959101"/>
            <a:ext cx="530468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242416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27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800011" y="912452"/>
            <a:ext cx="1552896" cy="2917902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BUSINESS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1303776323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 &amp; 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bg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/>
          <p:cNvSpPr>
            <a:spLocks noGrp="1"/>
          </p:cNvSpPr>
          <p:nvPr>
            <p:ph type="pic" sz="quarter" idx="12"/>
          </p:nvPr>
        </p:nvSpPr>
        <p:spPr>
          <a:xfrm>
            <a:off x="1614488" y="1471670"/>
            <a:ext cx="5915025" cy="3186055"/>
          </a:xfrm>
          <a:custGeom>
            <a:avLst/>
            <a:gdLst>
              <a:gd name="connsiteX0" fmla="*/ 0 w 5915025"/>
              <a:gd name="connsiteY0" fmla="*/ 0 h 3326159"/>
              <a:gd name="connsiteX1" fmla="*/ 5915025 w 5915025"/>
              <a:gd name="connsiteY1" fmla="*/ 0 h 3326159"/>
              <a:gd name="connsiteX2" fmla="*/ 5915025 w 5915025"/>
              <a:gd name="connsiteY2" fmla="*/ 3326159 h 3326159"/>
              <a:gd name="connsiteX3" fmla="*/ 0 w 5915025"/>
              <a:gd name="connsiteY3" fmla="*/ 3326159 h 332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5" h="3326159">
                <a:moveTo>
                  <a:pt x="0" y="0"/>
                </a:moveTo>
                <a:lnTo>
                  <a:pt x="5915025" y="0"/>
                </a:lnTo>
                <a:lnTo>
                  <a:pt x="5915025" y="3326159"/>
                </a:lnTo>
                <a:lnTo>
                  <a:pt x="0" y="3326159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accent6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Freeform 20"/>
          <p:cNvSpPr/>
          <p:nvPr userDrawn="1"/>
        </p:nvSpPr>
        <p:spPr>
          <a:xfrm>
            <a:off x="1614488" y="1318534"/>
            <a:ext cx="5915025" cy="156764"/>
          </a:xfrm>
          <a:custGeom>
            <a:avLst/>
            <a:gdLst>
              <a:gd name="connsiteX0" fmla="*/ 116359 w 15763003"/>
              <a:gd name="connsiteY0" fmla="*/ 0 h 418038"/>
              <a:gd name="connsiteX1" fmla="*/ 15646645 w 15763003"/>
              <a:gd name="connsiteY1" fmla="*/ 0 h 418038"/>
              <a:gd name="connsiteX2" fmla="*/ 15763003 w 15763003"/>
              <a:gd name="connsiteY2" fmla="*/ 116359 h 418038"/>
              <a:gd name="connsiteX3" fmla="*/ 15763003 w 15763003"/>
              <a:gd name="connsiteY3" fmla="*/ 418038 h 418038"/>
              <a:gd name="connsiteX4" fmla="*/ 0 w 15763003"/>
              <a:gd name="connsiteY4" fmla="*/ 418038 h 418038"/>
              <a:gd name="connsiteX5" fmla="*/ 0 w 15763003"/>
              <a:gd name="connsiteY5" fmla="*/ 116359 h 418038"/>
              <a:gd name="connsiteX6" fmla="*/ 116359 w 15763003"/>
              <a:gd name="connsiteY6" fmla="*/ 0 h 41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63003" h="418038">
                <a:moveTo>
                  <a:pt x="116359" y="0"/>
                </a:moveTo>
                <a:lnTo>
                  <a:pt x="15646645" y="0"/>
                </a:lnTo>
                <a:cubicBezTo>
                  <a:pt x="15710907" y="0"/>
                  <a:pt x="15763003" y="52096"/>
                  <a:pt x="15763003" y="116359"/>
                </a:cubicBezTo>
                <a:lnTo>
                  <a:pt x="15763003" y="418038"/>
                </a:lnTo>
                <a:lnTo>
                  <a:pt x="0" y="418038"/>
                </a:lnTo>
                <a:lnTo>
                  <a:pt x="0" y="116359"/>
                </a:lnTo>
                <a:cubicBezTo>
                  <a:pt x="0" y="52096"/>
                  <a:pt x="52096" y="0"/>
                  <a:pt x="1163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2" name="Oval 21"/>
          <p:cNvSpPr/>
          <p:nvPr userDrawn="1"/>
        </p:nvSpPr>
        <p:spPr>
          <a:xfrm>
            <a:off x="1711524" y="1367661"/>
            <a:ext cx="54173" cy="54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3" name="Oval 22"/>
          <p:cNvSpPr/>
          <p:nvPr userDrawn="1"/>
        </p:nvSpPr>
        <p:spPr>
          <a:xfrm>
            <a:off x="1806610" y="1367661"/>
            <a:ext cx="54173" cy="54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4" name="Oval 23"/>
          <p:cNvSpPr/>
          <p:nvPr userDrawn="1"/>
        </p:nvSpPr>
        <p:spPr>
          <a:xfrm>
            <a:off x="1901697" y="1367661"/>
            <a:ext cx="54173" cy="541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154465" y="1366181"/>
            <a:ext cx="298052" cy="55653"/>
            <a:chOff x="19078575" y="3106739"/>
            <a:chExt cx="794804" cy="148407"/>
          </a:xfrm>
        </p:grpSpPr>
        <p:grpSp>
          <p:nvGrpSpPr>
            <p:cNvPr id="26" name="Group 25"/>
            <p:cNvGrpSpPr/>
            <p:nvPr/>
          </p:nvGrpSpPr>
          <p:grpSpPr>
            <a:xfrm>
              <a:off x="19736219" y="3106739"/>
              <a:ext cx="137160" cy="137160"/>
              <a:chOff x="19740165" y="3110684"/>
              <a:chExt cx="138113" cy="138113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9740165" y="3110684"/>
                <a:ext cx="138113" cy="138113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19740165" y="3110684"/>
                <a:ext cx="138113" cy="138113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ounded Rectangle 26"/>
            <p:cNvSpPr/>
            <p:nvPr/>
          </p:nvSpPr>
          <p:spPr>
            <a:xfrm>
              <a:off x="19415125" y="3110684"/>
              <a:ext cx="144462" cy="14446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19078575" y="3255146"/>
              <a:ext cx="161925" cy="0"/>
            </a:xfrm>
            <a:prstGeom prst="line">
              <a:avLst/>
            </a:prstGeom>
            <a:ln w="127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5869461" y="2131214"/>
            <a:ext cx="1305324" cy="2409359"/>
          </a:xfrm>
          <a:custGeom>
            <a:avLst/>
            <a:gdLst>
              <a:gd name="connsiteX0" fmla="*/ 8541 w 1308021"/>
              <a:gd name="connsiteY0" fmla="*/ 0 h 2409359"/>
              <a:gd name="connsiteX1" fmla="*/ 1299480 w 1308021"/>
              <a:gd name="connsiteY1" fmla="*/ 0 h 2409359"/>
              <a:gd name="connsiteX2" fmla="*/ 1308021 w 1308021"/>
              <a:gd name="connsiteY2" fmla="*/ 8878 h 2409359"/>
              <a:gd name="connsiteX3" fmla="*/ 1308021 w 1308021"/>
              <a:gd name="connsiteY3" fmla="*/ 2400481 h 2409359"/>
              <a:gd name="connsiteX4" fmla="*/ 1299480 w 1308021"/>
              <a:gd name="connsiteY4" fmla="*/ 2409359 h 2409359"/>
              <a:gd name="connsiteX5" fmla="*/ 8541 w 1308021"/>
              <a:gd name="connsiteY5" fmla="*/ 2409359 h 2409359"/>
              <a:gd name="connsiteX6" fmla="*/ 0 w 1308021"/>
              <a:gd name="connsiteY6" fmla="*/ 2400481 h 2409359"/>
              <a:gd name="connsiteX7" fmla="*/ 0 w 1308021"/>
              <a:gd name="connsiteY7" fmla="*/ 8878 h 2409359"/>
              <a:gd name="connsiteX8" fmla="*/ 8541 w 1308021"/>
              <a:gd name="connsiteY8" fmla="*/ 0 h 240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021" h="2409359">
                <a:moveTo>
                  <a:pt x="8541" y="0"/>
                </a:moveTo>
                <a:lnTo>
                  <a:pt x="1299480" y="0"/>
                </a:lnTo>
                <a:cubicBezTo>
                  <a:pt x="1304198" y="0"/>
                  <a:pt x="1308021" y="3975"/>
                  <a:pt x="1308021" y="8878"/>
                </a:cubicBezTo>
                <a:lnTo>
                  <a:pt x="1308021" y="2400481"/>
                </a:lnTo>
                <a:cubicBezTo>
                  <a:pt x="1308021" y="2405384"/>
                  <a:pt x="1304198" y="2409359"/>
                  <a:pt x="1299480" y="2409359"/>
                </a:cubicBezTo>
                <a:lnTo>
                  <a:pt x="8541" y="2409359"/>
                </a:lnTo>
                <a:cubicBezTo>
                  <a:pt x="3824" y="2409359"/>
                  <a:pt x="0" y="2405384"/>
                  <a:pt x="0" y="2400481"/>
                </a:cubicBezTo>
                <a:lnTo>
                  <a:pt x="0" y="8878"/>
                </a:lnTo>
                <a:cubicBezTo>
                  <a:pt x="0" y="3975"/>
                  <a:pt x="3824" y="0"/>
                  <a:pt x="8541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6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09308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934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595314" y="1934633"/>
            <a:ext cx="7953374" cy="1872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5" y="1432135"/>
            <a:ext cx="5027326" cy="304984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BUSINESS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957511" y="1714500"/>
            <a:ext cx="3635375" cy="2324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37694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500374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41655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25986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0212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93725" y="1543050"/>
            <a:ext cx="7953375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3725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71614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, Mission &amp; Valu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1543050"/>
            <a:ext cx="3152716" cy="2743200"/>
          </a:xfrm>
          <a:custGeom>
            <a:avLst/>
            <a:gdLst>
              <a:gd name="connsiteX0" fmla="*/ 0 w 9516533"/>
              <a:gd name="connsiteY0" fmla="*/ 0 h 8280400"/>
              <a:gd name="connsiteX1" fmla="*/ 5376333 w 9516533"/>
              <a:gd name="connsiteY1" fmla="*/ 0 h 8280400"/>
              <a:gd name="connsiteX2" fmla="*/ 9516533 w 9516533"/>
              <a:gd name="connsiteY2" fmla="*/ 4140200 h 8280400"/>
              <a:gd name="connsiteX3" fmla="*/ 5376333 w 9516533"/>
              <a:gd name="connsiteY3" fmla="*/ 8280400 h 8280400"/>
              <a:gd name="connsiteX4" fmla="*/ 0 w 9516533"/>
              <a:gd name="connsiteY4" fmla="*/ 8280400 h 828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6533" h="8280400">
                <a:moveTo>
                  <a:pt x="0" y="0"/>
                </a:moveTo>
                <a:lnTo>
                  <a:pt x="5376333" y="0"/>
                </a:lnTo>
                <a:cubicBezTo>
                  <a:pt x="7662902" y="0"/>
                  <a:pt x="9516533" y="1853631"/>
                  <a:pt x="9516533" y="4140200"/>
                </a:cubicBezTo>
                <a:cubicBezTo>
                  <a:pt x="9516533" y="6426769"/>
                  <a:pt x="7662902" y="8280400"/>
                  <a:pt x="5376333" y="8280400"/>
                </a:cubicBezTo>
                <a:lnTo>
                  <a:pt x="0" y="8280400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115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Lef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6213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0016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Lef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70787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0" orient="horz" pos="972" userDrawn="1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71D577-8A8C-4609-AB86-16A4471066ED}"/>
              </a:ext>
            </a:extLst>
          </p:cNvPr>
          <p:cNvSpPr/>
          <p:nvPr userDrawn="1"/>
        </p:nvSpPr>
        <p:spPr>
          <a:xfrm>
            <a:off x="0" y="4449337"/>
            <a:ext cx="9144000" cy="694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5CF4C-7D42-47FB-B522-A129CB1449D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4537570"/>
            <a:ext cx="2012946" cy="5399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FD2497-8A59-4B87-AC97-9B58F5626D92}"/>
              </a:ext>
            </a:extLst>
          </p:cNvPr>
          <p:cNvSpPr/>
          <p:nvPr userDrawn="1"/>
        </p:nvSpPr>
        <p:spPr>
          <a:xfrm>
            <a:off x="6092471" y="4625803"/>
            <a:ext cx="2534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spc="50" dirty="0">
                <a:solidFill>
                  <a:schemeClr val="bg1"/>
                </a:solidFill>
                <a:latin typeface="Lato" panose="020F0502020204030203" pitchFamily="34" charset="0"/>
              </a:rPr>
              <a:t>Product. Service. Guarantee.</a:t>
            </a:r>
          </a:p>
        </p:txBody>
      </p:sp>
    </p:spTree>
    <p:extLst>
      <p:ext uri="{BB962C8B-B14F-4D97-AF65-F5344CB8AC3E}">
        <p14:creationId xmlns:p14="http://schemas.microsoft.com/office/powerpoint/2010/main" val="22268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4" r:id="rId2"/>
    <p:sldLayoutId id="2147483688" r:id="rId3"/>
    <p:sldLayoutId id="2147483675" r:id="rId4"/>
    <p:sldLayoutId id="2147483690" r:id="rId5"/>
    <p:sldLayoutId id="2147483691" r:id="rId6"/>
    <p:sldLayoutId id="2147483689" r:id="rId7"/>
    <p:sldLayoutId id="2147483676" r:id="rId8"/>
    <p:sldLayoutId id="2147483695" r:id="rId9"/>
    <p:sldLayoutId id="2147483677" r:id="rId10"/>
    <p:sldLayoutId id="2147483678" r:id="rId11"/>
    <p:sldLayoutId id="2147483679" r:id="rId12"/>
    <p:sldLayoutId id="2147483686" r:id="rId13"/>
    <p:sldLayoutId id="2147483687" r:id="rId14"/>
    <p:sldLayoutId id="2147483693" r:id="rId15"/>
    <p:sldLayoutId id="2147483680" r:id="rId16"/>
    <p:sldLayoutId id="2147483683" r:id="rId17"/>
    <p:sldLayoutId id="2147483682" r:id="rId18"/>
    <p:sldLayoutId id="2147483681" r:id="rId19"/>
    <p:sldLayoutId id="2147483692" r:id="rId20"/>
    <p:sldLayoutId id="2147483694" r:id="rId21"/>
    <p:sldLayoutId id="2147483684" r:id="rId22"/>
    <p:sldLayoutId id="2147483685" r:id="rId23"/>
  </p:sldLayoutIdLst>
  <p:transition spd="slow" advClick="0" advTm="3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82775" y="4663809"/>
            <a:ext cx="5378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Gastonia, NC – Precision I/I </a:t>
            </a:r>
            <a:r>
              <a:rPr lang="en-US" sz="1400" b="1" spc="70" dirty="0" err="1">
                <a:solidFill>
                  <a:schemeClr val="bg1"/>
                </a:solidFill>
                <a:latin typeface="Lato" panose="020F0502020204030203" pitchFamily="34" charset="0"/>
              </a:rPr>
              <a:t>Microdetection</a:t>
            </a:r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 Study</a:t>
            </a:r>
            <a:endParaRPr lang="en-US" sz="1400" spc="7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322618"/>
            <a:ext cx="9144000" cy="820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38421" y="4733059"/>
            <a:ext cx="23143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spc="50" dirty="0">
                <a:solidFill>
                  <a:schemeClr val="bg1"/>
                </a:solidFill>
                <a:latin typeface="Lato" panose="020F0502020204030203" pitchFamily="34" charset="0"/>
              </a:rPr>
              <a:t>Product. Service. Guarantee.</a:t>
            </a:r>
          </a:p>
        </p:txBody>
      </p:sp>
      <p:pic>
        <p:nvPicPr>
          <p:cNvPr id="7" name="Picture 6" descr="A red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B828F238-059F-47FA-A1CC-B29EA6FD6E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58" y="611681"/>
            <a:ext cx="6122395" cy="2644534"/>
          </a:xfrm>
          <a:prstGeom prst="rect">
            <a:avLst/>
          </a:prstGeom>
        </p:spPr>
      </p:pic>
      <p:pic>
        <p:nvPicPr>
          <p:cNvPr id="11" name="Picture 10" descr="A red truck&#10;&#10;Description automatically generated">
            <a:extLst>
              <a:ext uri="{FF2B5EF4-FFF2-40B4-BE49-F238E27FC236}">
                <a16:creationId xmlns:a16="http://schemas.microsoft.com/office/drawing/2014/main" id="{6996533E-E064-4A4A-81AC-624803513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51" y="3184635"/>
            <a:ext cx="2683908" cy="17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051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D172159-554C-4719-BC8C-39D9414F51E5}"/>
              </a:ext>
            </a:extLst>
          </p:cNvPr>
          <p:cNvSpPr txBox="1">
            <a:spLocks/>
          </p:cNvSpPr>
          <p:nvPr/>
        </p:nvSpPr>
        <p:spPr>
          <a:xfrm>
            <a:off x="581029" y="461599"/>
            <a:ext cx="797195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POPULATION </a:t>
            </a:r>
            <a:br>
              <a:rPr lang="en-US" dirty="0"/>
            </a:br>
            <a:r>
              <a:rPr lang="en-US" dirty="0"/>
              <a:t>TABLE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E95C27-0464-4286-ADE7-96B0F3488F6C}"/>
              </a:ext>
            </a:extLst>
          </p:cNvPr>
          <p:cNvCxnSpPr/>
          <p:nvPr/>
        </p:nvCxnSpPr>
        <p:spPr>
          <a:xfrm>
            <a:off x="590552" y="377825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6AEDE5E-F915-4113-800B-13C9E0E06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225" y="848628"/>
            <a:ext cx="6567962" cy="34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53655"/>
      </p:ext>
    </p:extLst>
  </p:cSld>
  <p:clrMapOvr>
    <a:masterClrMapping/>
  </p:clrMapOvr>
  <p:transition spd="slow" advClick="0"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584202" y="134853"/>
            <a:ext cx="8559798" cy="383260"/>
          </a:xfrm>
        </p:spPr>
        <p:txBody>
          <a:bodyPr/>
          <a:lstStyle/>
          <a:p>
            <a:r>
              <a:rPr lang="en-US" dirty="0"/>
              <a:t>FINAL MAP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FD5C9-3019-4301-ABB2-7155BC466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514" y="363146"/>
            <a:ext cx="4992482" cy="397794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0692A97-92C4-493D-B97D-3E73C16A8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2" y="1263650"/>
            <a:ext cx="3582486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5191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584202" y="134853"/>
            <a:ext cx="8559798" cy="383260"/>
          </a:xfrm>
        </p:spPr>
        <p:txBody>
          <a:bodyPr/>
          <a:lstStyle/>
          <a:p>
            <a:r>
              <a:rPr lang="en-US" dirty="0"/>
              <a:t>ACOUSTIC INSPECTION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547A38B-9E18-4D16-86BB-6F0E9E6EB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077"/>
            <a:ext cx="4586918" cy="1885223"/>
          </a:xfrm>
          <a:prstGeom prst="rect">
            <a:avLst/>
          </a:prstGeom>
        </p:spPr>
      </p:pic>
      <p:pic>
        <p:nvPicPr>
          <p:cNvPr id="4" name="Picture 3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CFED3241-5BDE-4635-B1B8-D32B921D6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3" y="912496"/>
            <a:ext cx="4109085" cy="2739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grass, outdoor, plastic&#10;&#10;Description automatically generated">
            <a:extLst>
              <a:ext uri="{FF2B5EF4-FFF2-40B4-BE49-F238E27FC236}">
                <a16:creationId xmlns:a16="http://schemas.microsoft.com/office/drawing/2014/main" id="{A4310811-A25F-4A25-92FC-3F5A7C7BE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05" y="209149"/>
            <a:ext cx="3109564" cy="2073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2278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584202" y="297460"/>
            <a:ext cx="8559798" cy="383260"/>
          </a:xfrm>
        </p:spPr>
        <p:txBody>
          <a:bodyPr/>
          <a:lstStyle/>
          <a:p>
            <a:r>
              <a:rPr lang="en-US" sz="1050" dirty="0"/>
              <a:t>ACOUSTIC INSPECTION</a:t>
            </a:r>
            <a:endParaRPr lang="en-US" sz="1050" dirty="0">
              <a:solidFill>
                <a:schemeClr val="accent2"/>
              </a:solidFill>
            </a:endParaRPr>
          </a:p>
        </p:txBody>
      </p:sp>
      <p:pic>
        <p:nvPicPr>
          <p:cNvPr id="3" name="Picture 2" descr="Graphical user interface, chart, application, table, Excel&#10;&#10;Description automatically generated">
            <a:extLst>
              <a:ext uri="{FF2B5EF4-FFF2-40B4-BE49-F238E27FC236}">
                <a16:creationId xmlns:a16="http://schemas.microsoft.com/office/drawing/2014/main" id="{BF6EB1AF-8988-4F55-AFF8-EACB015F0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240310"/>
            <a:ext cx="5154930" cy="2855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9DAF6-5E13-4F5D-9FFD-5BA2BF8183E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8590" y="3543018"/>
            <a:ext cx="2352675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0D877-DB14-484E-A373-43D5EA0D827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89213" y="3543017"/>
            <a:ext cx="1982787" cy="1511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AD3667-9A2B-4545-A3A4-3792835467A1}"/>
              </a:ext>
            </a:extLst>
          </p:cNvPr>
          <p:cNvSpPr txBox="1"/>
          <p:nvPr/>
        </p:nvSpPr>
        <p:spPr>
          <a:xfrm>
            <a:off x="60642" y="3312186"/>
            <a:ext cx="862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Collapsed pipe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BD137-C077-4A6F-AFCC-E50E1DF0E298}"/>
              </a:ext>
            </a:extLst>
          </p:cNvPr>
          <p:cNvSpPr txBox="1"/>
          <p:nvPr/>
        </p:nvSpPr>
        <p:spPr>
          <a:xfrm>
            <a:off x="2501265" y="3312186"/>
            <a:ext cx="8531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Root Blockage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37D08-B6B6-4FC8-B56E-D2D0350F1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10" y="737870"/>
            <a:ext cx="2592467" cy="2487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13438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584202" y="134853"/>
            <a:ext cx="8559798" cy="383260"/>
          </a:xfrm>
        </p:spPr>
        <p:txBody>
          <a:bodyPr/>
          <a:lstStyle/>
          <a:p>
            <a:r>
              <a:rPr lang="en-US" dirty="0"/>
              <a:t>MANHOLE INSPECTIONS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6DB13-2149-460B-BB8E-6A7B0829B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15" y="134853"/>
            <a:ext cx="2079765" cy="1368439"/>
          </a:xfrm>
          <a:prstGeom prst="rect">
            <a:avLst/>
          </a:prstGeom>
        </p:spPr>
      </p:pic>
      <p:pic>
        <p:nvPicPr>
          <p:cNvPr id="6" name="Picture 5" descr="A picture containing person, outdoor, appliance, van&#10;&#10;Description automatically generated">
            <a:extLst>
              <a:ext uri="{FF2B5EF4-FFF2-40B4-BE49-F238E27FC236}">
                <a16:creationId xmlns:a16="http://schemas.microsoft.com/office/drawing/2014/main" id="{52BA982C-A311-499A-8967-6B7C745C5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pic>
        <p:nvPicPr>
          <p:cNvPr id="8" name="Picture 7" descr="A picture containing old, stone&#10;&#10;Description automatically generated">
            <a:extLst>
              <a:ext uri="{FF2B5EF4-FFF2-40B4-BE49-F238E27FC236}">
                <a16:creationId xmlns:a16="http://schemas.microsoft.com/office/drawing/2014/main" id="{9CD49071-DA66-43C2-9D10-4B093E49E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" y="2943224"/>
            <a:ext cx="2496212" cy="213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B814AD-8F7C-46FF-8B31-AB430FAB7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2540" y="2371249"/>
            <a:ext cx="3089909" cy="231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D55592B-827E-4DF8-B9AC-B664A89059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4" y="882338"/>
            <a:ext cx="1408559" cy="14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7120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584202" y="134853"/>
            <a:ext cx="8559798" cy="383260"/>
          </a:xfrm>
        </p:spPr>
        <p:txBody>
          <a:bodyPr/>
          <a:lstStyle/>
          <a:p>
            <a:r>
              <a:rPr lang="en-US" dirty="0"/>
              <a:t>MANHOLE INSPECTIONS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 descr="A picture containing scale, device&#10;&#10;Description automatically generated">
            <a:extLst>
              <a:ext uri="{FF2B5EF4-FFF2-40B4-BE49-F238E27FC236}">
                <a16:creationId xmlns:a16="http://schemas.microsoft.com/office/drawing/2014/main" id="{92CDCD7F-AC93-4730-9F65-E2CA283EE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97" y="-828675"/>
            <a:ext cx="1823978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731EED-76DE-463D-A2A7-4D02B6725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92215" cy="5143500"/>
          </a:xfrm>
          <a:prstGeom prst="rect">
            <a:avLst/>
          </a:prstGeom>
        </p:spPr>
      </p:pic>
      <p:pic>
        <p:nvPicPr>
          <p:cNvPr id="17" name="Picture 16" descr="A red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47C30E0C-55F2-4EEE-BC33-70A8968CB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90" y="134853"/>
            <a:ext cx="2178469" cy="9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7475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584202" y="134853"/>
            <a:ext cx="8559798" cy="38326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Overlaying the results</a:t>
            </a:r>
          </a:p>
        </p:txBody>
      </p:sp>
      <p:pic>
        <p:nvPicPr>
          <p:cNvPr id="17" name="Picture 16" descr="A red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47C30E0C-55F2-4EEE-BC33-70A8968CB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180573"/>
            <a:ext cx="2178469" cy="940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39BB5-7A3D-468A-A785-E1D0FC9D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6" y="669472"/>
            <a:ext cx="5993749" cy="4015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29032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584202" y="134853"/>
            <a:ext cx="8559798" cy="383260"/>
          </a:xfrm>
        </p:spPr>
        <p:txBody>
          <a:bodyPr/>
          <a:lstStyle/>
          <a:p>
            <a:r>
              <a:rPr lang="en-US" dirty="0"/>
              <a:t>analytics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5902F9EB-9EB1-4EF9-AEB1-3DFC1404C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4" y="278336"/>
            <a:ext cx="5053065" cy="336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138114-B89E-4B38-B5E3-4708B2A5E94E}"/>
              </a:ext>
            </a:extLst>
          </p:cNvPr>
          <p:cNvSpPr/>
          <p:nvPr/>
        </p:nvSpPr>
        <p:spPr>
          <a:xfrm>
            <a:off x="322981" y="1095388"/>
            <a:ext cx="3095592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C0000"/>
                </a:solidFill>
              </a:rPr>
              <a:t>Deliverables You Can Use</a:t>
            </a:r>
          </a:p>
          <a:p>
            <a:endParaRPr lang="en-US" dirty="0">
              <a:solidFill>
                <a:srgbClr val="CC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Geodatabase with all reports/pictures attached</a:t>
            </a:r>
          </a:p>
          <a:p>
            <a:pPr marL="285750" indent="-285750">
              <a:buFontTx/>
              <a:buChar char="-"/>
            </a:pPr>
            <a:r>
              <a:rPr lang="en-US" dirty="0"/>
              <a:t>Easy to understand reports</a:t>
            </a:r>
          </a:p>
          <a:p>
            <a:pPr marL="285750" indent="-285750">
              <a:buFontTx/>
              <a:buChar char="-"/>
            </a:pPr>
            <a:r>
              <a:rPr lang="en-US" dirty="0"/>
              <a:t>Industry accepted formats and calculators</a:t>
            </a:r>
          </a:p>
          <a:p>
            <a:pPr marL="285750" indent="-285750">
              <a:buFontTx/>
              <a:buChar char="-"/>
            </a:pPr>
            <a:r>
              <a:rPr lang="en-US" dirty="0"/>
              <a:t>Executive Write Ups and Conclusions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9632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ed truck&#10;&#10;Description automatically generated">
            <a:extLst>
              <a:ext uri="{FF2B5EF4-FFF2-40B4-BE49-F238E27FC236}">
                <a16:creationId xmlns:a16="http://schemas.microsoft.com/office/drawing/2014/main" id="{672910DC-7F7A-453C-A23B-36861B20D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25" y="286122"/>
            <a:ext cx="3777208" cy="2417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0A44A-958A-4A20-BBDB-BAFEFFFE400D}"/>
              </a:ext>
            </a:extLst>
          </p:cNvPr>
          <p:cNvSpPr txBox="1"/>
          <p:nvPr/>
        </p:nvSpPr>
        <p:spPr>
          <a:xfrm>
            <a:off x="1849404" y="3982893"/>
            <a:ext cx="53784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spc="50">
                <a:solidFill>
                  <a:schemeClr val="accent3"/>
                </a:solidFill>
                <a:latin typeface="Lato" panose="020F0502020204030203" pitchFamily="34" charset="0"/>
              </a:rPr>
              <a:t>Product. Service. </a:t>
            </a:r>
            <a:r>
              <a:rPr lang="en-US" sz="1100" b="1" spc="50">
                <a:solidFill>
                  <a:schemeClr val="accent2"/>
                </a:solidFill>
                <a:latin typeface="Lato" panose="020F0502020204030203" pitchFamily="34" charset="0"/>
              </a:rPr>
              <a:t>Guarantee.</a:t>
            </a:r>
            <a:endParaRPr lang="en-US" sz="1100" b="1" spc="50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EFF8399-DD17-492D-ADFF-86E4D19BA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39" y="2627961"/>
            <a:ext cx="4339581" cy="11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604"/>
      </p:ext>
    </p:extLst>
  </p:cSld>
  <p:clrMapOvr>
    <a:masterClrMapping/>
  </p:clrMapOvr>
  <p:transition spd="slow" advClick="0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7D68DA-A263-A19B-2E4A-B069180BB1EE}"/>
              </a:ext>
            </a:extLst>
          </p:cNvPr>
          <p:cNvSpPr txBox="1"/>
          <p:nvPr/>
        </p:nvSpPr>
        <p:spPr>
          <a:xfrm>
            <a:off x="210457" y="1099105"/>
            <a:ext cx="87230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Smart, Scalable, </a:t>
            </a:r>
            <a:r>
              <a:rPr lang="en-US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&amp;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Cents-a-able</a:t>
            </a: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Strategy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a healthy sewer system starts with Triage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81701"/>
      </p:ext>
    </p:extLst>
  </p:cSld>
  <p:clrMapOvr>
    <a:masterClrMapping/>
  </p:clrMapOvr>
  <p:transition spd="slow" advClick="0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82775" y="4663809"/>
            <a:ext cx="5378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Gastonia, NC – Precision I/I </a:t>
            </a:r>
            <a:r>
              <a:rPr lang="en-US" sz="1400" b="1" spc="70" dirty="0" err="1">
                <a:solidFill>
                  <a:schemeClr val="bg1"/>
                </a:solidFill>
                <a:latin typeface="Lato" panose="020F0502020204030203" pitchFamily="34" charset="0"/>
              </a:rPr>
              <a:t>Microdetection</a:t>
            </a:r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 Study</a:t>
            </a:r>
            <a:endParaRPr lang="en-US" sz="1400" spc="7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446270"/>
            <a:ext cx="9144000" cy="6972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38421" y="4733059"/>
            <a:ext cx="23143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spc="50" dirty="0">
                <a:solidFill>
                  <a:schemeClr val="bg1"/>
                </a:solidFill>
                <a:latin typeface="Lato" panose="020F0502020204030203" pitchFamily="34" charset="0"/>
              </a:rPr>
              <a:t>Product. Service. Guarantee.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3FE84DD-53B5-4112-9F1C-11406FB06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4" y="48882"/>
            <a:ext cx="5088636" cy="5143500"/>
          </a:xfrm>
          <a:prstGeom prst="rect">
            <a:avLst/>
          </a:prstGeom>
        </p:spPr>
      </p:pic>
      <p:pic>
        <p:nvPicPr>
          <p:cNvPr id="9" name="Picture 8" descr="A red truck&#10;&#10;Description automatically generated">
            <a:extLst>
              <a:ext uri="{FF2B5EF4-FFF2-40B4-BE49-F238E27FC236}">
                <a16:creationId xmlns:a16="http://schemas.microsoft.com/office/drawing/2014/main" id="{69C34A77-5008-4033-9B11-41D0535CC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78" y="3053830"/>
            <a:ext cx="2683908" cy="1717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E3538-B408-4BFB-B3E2-F714FE5C1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421" y="581024"/>
            <a:ext cx="2059720" cy="2070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81028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82775" y="4663809"/>
            <a:ext cx="5378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Gastonia, NC – Precision I/I </a:t>
            </a:r>
            <a:r>
              <a:rPr lang="en-US" sz="1400" b="1" spc="70" dirty="0" err="1">
                <a:solidFill>
                  <a:schemeClr val="bg1"/>
                </a:solidFill>
                <a:latin typeface="Lato" panose="020F0502020204030203" pitchFamily="34" charset="0"/>
              </a:rPr>
              <a:t>Microdetection</a:t>
            </a:r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 Study</a:t>
            </a:r>
            <a:endParaRPr lang="en-US" sz="1400" spc="7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446270"/>
            <a:ext cx="9144000" cy="6972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38421" y="4733059"/>
            <a:ext cx="23143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spc="50" dirty="0">
                <a:solidFill>
                  <a:schemeClr val="bg1"/>
                </a:solidFill>
                <a:latin typeface="Lato" panose="020F0502020204030203" pitchFamily="34" charset="0"/>
              </a:rPr>
              <a:t>Product. Service. Guarantee.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FEDEA4D3-ADAB-49CC-AC2E-E1167F07F715}"/>
              </a:ext>
            </a:extLst>
          </p:cNvPr>
          <p:cNvSpPr txBox="1">
            <a:spLocks/>
          </p:cNvSpPr>
          <p:nvPr/>
        </p:nvSpPr>
        <p:spPr>
          <a:xfrm>
            <a:off x="499143" y="316231"/>
            <a:ext cx="7953374" cy="38326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PRECISION I&amp;I MICRODETECTION – </a:t>
            </a:r>
            <a:r>
              <a:rPr lang="en-US" b="1" dirty="0">
                <a:solidFill>
                  <a:schemeClr val="accent2"/>
                </a:solidFill>
              </a:rPr>
              <a:t>PINPOINT I&amp;I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4B2269-A567-46DC-804B-D6C03748581D}"/>
              </a:ext>
            </a:extLst>
          </p:cNvPr>
          <p:cNvSpPr txBox="1">
            <a:spLocks/>
          </p:cNvSpPr>
          <p:nvPr/>
        </p:nvSpPr>
        <p:spPr>
          <a:xfrm>
            <a:off x="489502" y="963737"/>
            <a:ext cx="5056533" cy="160801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Purpose: Pinpoint the contributors of </a:t>
            </a:r>
            <a:r>
              <a:rPr lang="en-US" u="sng"/>
              <a:t>inflow and infiltration </a:t>
            </a:r>
            <a:r>
              <a:rPr lang="en-US"/>
              <a:t>within adjacent manholes utilizing iTracker sensors and our auto analytics platform to determine RDII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8E9AFC-9F0A-4354-9F79-F0C5C80F125A}"/>
              </a:ext>
            </a:extLst>
          </p:cNvPr>
          <p:cNvSpPr/>
          <p:nvPr/>
        </p:nvSpPr>
        <p:spPr>
          <a:xfrm>
            <a:off x="499143" y="2277043"/>
            <a:ext cx="3775165" cy="19620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i="1" dirty="0" err="1">
                <a:solidFill>
                  <a:srgbClr val="CC0000"/>
                </a:solidFill>
              </a:rPr>
              <a:t>iTracking</a:t>
            </a:r>
            <a:r>
              <a:rPr lang="en-US" b="1" i="1" dirty="0">
                <a:solidFill>
                  <a:srgbClr val="CC0000"/>
                </a:solidFill>
              </a:rPr>
              <a:t> vs Flow Monitoring</a:t>
            </a:r>
          </a:p>
          <a:p>
            <a:endParaRPr lang="en-US" dirty="0">
              <a:solidFill>
                <a:srgbClr val="CC0000"/>
              </a:solidFill>
            </a:endParaRPr>
          </a:p>
          <a:p>
            <a:r>
              <a:rPr lang="en-US" dirty="0"/>
              <a:t>Flow monitoring measures flow; </a:t>
            </a:r>
          </a:p>
          <a:p>
            <a:r>
              <a:rPr lang="en-US" err="1"/>
              <a:t>iTracking</a:t>
            </a:r>
            <a:r>
              <a:rPr lang="en-US" dirty="0"/>
              <a:t> </a:t>
            </a:r>
            <a:r>
              <a:rPr lang="en-US" b="1">
                <a:solidFill>
                  <a:srgbClr val="CC0000"/>
                </a:solidFill>
              </a:rPr>
              <a:t>pinpoints</a:t>
            </a:r>
            <a:r>
              <a:rPr lang="en-US" dirty="0"/>
              <a:t> the sources of</a:t>
            </a:r>
          </a:p>
          <a:p>
            <a:r>
              <a:rPr lang="en-US" dirty="0"/>
              <a:t>I&amp;I within a collection system to </a:t>
            </a:r>
          </a:p>
          <a:p>
            <a:r>
              <a:rPr lang="en-US" dirty="0"/>
              <a:t>efficiently use your SSES dollars to</a:t>
            </a:r>
          </a:p>
          <a:p>
            <a:r>
              <a:rPr lang="en-US" dirty="0"/>
              <a:t>find the 80% I&amp;I within 20% of your </a:t>
            </a:r>
          </a:p>
          <a:p>
            <a:r>
              <a:rPr lang="en-US" dirty="0"/>
              <a:t>system that is leading to </a:t>
            </a:r>
            <a:r>
              <a:rPr lang="en-US" u="sng" dirty="0"/>
              <a:t>excess</a:t>
            </a:r>
          </a:p>
          <a:p>
            <a:r>
              <a:rPr lang="en-US" u="sng" dirty="0"/>
              <a:t>treatment costs and overflows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E581F8-EA51-42B7-9198-CF052936C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06"/>
          <a:stretch/>
        </p:blipFill>
        <p:spPr>
          <a:xfrm>
            <a:off x="5128590" y="1591371"/>
            <a:ext cx="3775165" cy="2976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icture containing refrigerator, sitting, front, kitchen&#10;&#10;Description automatically generated">
            <a:extLst>
              <a:ext uri="{FF2B5EF4-FFF2-40B4-BE49-F238E27FC236}">
                <a16:creationId xmlns:a16="http://schemas.microsoft.com/office/drawing/2014/main" id="{2188E48F-8AEE-40F1-A494-9CAC252CB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34" y="204432"/>
            <a:ext cx="803121" cy="45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7685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82775" y="4663809"/>
            <a:ext cx="5378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Gastonia, NC – Precision I/I </a:t>
            </a:r>
            <a:r>
              <a:rPr lang="en-US" sz="1400" b="1" spc="70" dirty="0" err="1">
                <a:solidFill>
                  <a:schemeClr val="bg1"/>
                </a:solidFill>
                <a:latin typeface="Lato" panose="020F0502020204030203" pitchFamily="34" charset="0"/>
              </a:rPr>
              <a:t>Microdetection</a:t>
            </a:r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 Study</a:t>
            </a:r>
            <a:endParaRPr lang="en-US" sz="1400" spc="7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446270"/>
            <a:ext cx="9144000" cy="6972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38421" y="4733059"/>
            <a:ext cx="23143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spc="50" dirty="0">
                <a:solidFill>
                  <a:schemeClr val="bg1"/>
                </a:solidFill>
                <a:latin typeface="Lato" panose="020F0502020204030203" pitchFamily="34" charset="0"/>
              </a:rPr>
              <a:t>Product. Service. Guarantee.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808E95-C769-43EF-BEC3-0AD81E178F6B}"/>
              </a:ext>
            </a:extLst>
          </p:cNvPr>
          <p:cNvSpPr/>
          <p:nvPr/>
        </p:nvSpPr>
        <p:spPr>
          <a:xfrm>
            <a:off x="3568390" y="1179642"/>
            <a:ext cx="5575610" cy="3253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167DA933-7899-4687-B6E0-9E4A1C2E9874}"/>
              </a:ext>
            </a:extLst>
          </p:cNvPr>
          <p:cNvSpPr txBox="1">
            <a:spLocks/>
          </p:cNvSpPr>
          <p:nvPr/>
        </p:nvSpPr>
        <p:spPr>
          <a:xfrm>
            <a:off x="426619" y="327388"/>
            <a:ext cx="7953374" cy="38326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PRECISION I&amp;I MICRODETECTION– </a:t>
            </a:r>
            <a:r>
              <a:rPr lang="en-US" b="1" dirty="0">
                <a:solidFill>
                  <a:schemeClr val="accent2"/>
                </a:solidFill>
              </a:rPr>
              <a:t>PINPOINT I&amp;I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A28369-5FF5-4600-BDCB-40BCCFA6DA79}"/>
              </a:ext>
            </a:extLst>
          </p:cNvPr>
          <p:cNvSpPr txBox="1"/>
          <p:nvPr/>
        </p:nvSpPr>
        <p:spPr>
          <a:xfrm>
            <a:off x="426619" y="1398994"/>
            <a:ext cx="279624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iTrackers® monitor and record changes in wastewater volume as small as 1/10”</a:t>
            </a:r>
          </a:p>
          <a:p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Deployed upstream of regional flow meters to record levels from 0-100% of the pipe ID.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spc="20" dirty="0">
              <a:solidFill>
                <a:schemeClr val="accent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Bridges the gap between flow meters and inspection CCTV camera equipment</a:t>
            </a:r>
          </a:p>
        </p:txBody>
      </p:sp>
      <p:pic>
        <p:nvPicPr>
          <p:cNvPr id="19" name="Picture 18" descr="A picture containing person, riding, sitting, mountain&#10;&#10;Description automatically generated">
            <a:extLst>
              <a:ext uri="{FF2B5EF4-FFF2-40B4-BE49-F238E27FC236}">
                <a16:creationId xmlns:a16="http://schemas.microsoft.com/office/drawing/2014/main" id="{7B5BD26A-81E4-4338-BF4B-C6525229FE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4"/>
          <a:stretch/>
        </p:blipFill>
        <p:spPr>
          <a:xfrm>
            <a:off x="3703981" y="1279330"/>
            <a:ext cx="2475755" cy="3102997"/>
          </a:xfrm>
          <a:prstGeom prst="rect">
            <a:avLst/>
          </a:prstGeom>
        </p:spPr>
      </p:pic>
      <p:pic>
        <p:nvPicPr>
          <p:cNvPr id="20" name="Picture 19" descr="A picture containing sitting, bowl, food, shoes&#10;&#10;Description automatically generated">
            <a:extLst>
              <a:ext uri="{FF2B5EF4-FFF2-40B4-BE49-F238E27FC236}">
                <a16:creationId xmlns:a16="http://schemas.microsoft.com/office/drawing/2014/main" id="{381C6022-CA21-4F4E-9CED-090DEEA3A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27" y="1279330"/>
            <a:ext cx="2318163" cy="3090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9B1898-8104-44ED-B716-1F78D0EE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80" y="116753"/>
            <a:ext cx="9620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303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82775" y="4663809"/>
            <a:ext cx="5378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Gastonia, NC – Precision I/I </a:t>
            </a:r>
            <a:r>
              <a:rPr lang="en-US" sz="1400" b="1" spc="70" dirty="0" err="1">
                <a:solidFill>
                  <a:schemeClr val="bg1"/>
                </a:solidFill>
                <a:latin typeface="Lato" panose="020F0502020204030203" pitchFamily="34" charset="0"/>
              </a:rPr>
              <a:t>Microdetection</a:t>
            </a:r>
            <a:r>
              <a:rPr lang="en-US" sz="1400" b="1" spc="70" dirty="0">
                <a:solidFill>
                  <a:schemeClr val="bg1"/>
                </a:solidFill>
                <a:latin typeface="Lato" panose="020F0502020204030203" pitchFamily="34" charset="0"/>
              </a:rPr>
              <a:t> Study</a:t>
            </a:r>
            <a:endParaRPr lang="en-US" sz="1400" spc="7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446270"/>
            <a:ext cx="9144000" cy="6972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38421" y="4733059"/>
            <a:ext cx="23143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spc="50" dirty="0">
                <a:solidFill>
                  <a:schemeClr val="bg1"/>
                </a:solidFill>
                <a:latin typeface="Lato" panose="020F0502020204030203" pitchFamily="34" charset="0"/>
              </a:rPr>
              <a:t>Product. Service. Guarantee.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808E95-C769-43EF-BEC3-0AD81E178F6B}"/>
              </a:ext>
            </a:extLst>
          </p:cNvPr>
          <p:cNvSpPr/>
          <p:nvPr/>
        </p:nvSpPr>
        <p:spPr>
          <a:xfrm>
            <a:off x="441170" y="779898"/>
            <a:ext cx="6097251" cy="34952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167DA933-7899-4687-B6E0-9E4A1C2E9874}"/>
              </a:ext>
            </a:extLst>
          </p:cNvPr>
          <p:cNvSpPr txBox="1">
            <a:spLocks/>
          </p:cNvSpPr>
          <p:nvPr/>
        </p:nvSpPr>
        <p:spPr>
          <a:xfrm>
            <a:off x="426619" y="327388"/>
            <a:ext cx="7953374" cy="38326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PRECISION I&amp;I MICRODETECTION– </a:t>
            </a:r>
            <a:r>
              <a:rPr lang="en-US" b="1" dirty="0">
                <a:solidFill>
                  <a:schemeClr val="accent2"/>
                </a:solidFill>
              </a:rPr>
              <a:t>PINPOINT I&amp;I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74080-20D8-402B-94B5-B7ABACF7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28" y="866920"/>
            <a:ext cx="5944237" cy="3340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C78D68-AD61-458B-AEBD-A8281263EE2D}"/>
              </a:ext>
            </a:extLst>
          </p:cNvPr>
          <p:cNvSpPr txBox="1"/>
          <p:nvPr/>
        </p:nvSpPr>
        <p:spPr>
          <a:xfrm>
            <a:off x="6644794" y="779898"/>
            <a:ext cx="2207996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Keys to success:</a:t>
            </a:r>
          </a:p>
          <a:p>
            <a:endParaRPr lang="en-US" sz="1200" spc="20" dirty="0">
              <a:solidFill>
                <a:schemeClr val="accent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Rapid deployment of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Measures RDII in same rain event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Rain gauges deployed to create local climate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30-60 day 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Installations approximately every 800LF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Linking units to </a:t>
            </a:r>
            <a:r>
              <a:rPr lang="en-US" sz="1200" spc="20" dirty="0" err="1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eachother</a:t>
            </a:r>
            <a:r>
              <a:rPr lang="en-US" sz="1200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pinpoint I&amp;I 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spc="20" dirty="0">
              <a:solidFill>
                <a:schemeClr val="accent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70073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D172159-554C-4719-BC8C-39D9414F51E5}"/>
              </a:ext>
            </a:extLst>
          </p:cNvPr>
          <p:cNvSpPr txBox="1">
            <a:spLocks/>
          </p:cNvSpPr>
          <p:nvPr/>
        </p:nvSpPr>
        <p:spPr>
          <a:xfrm>
            <a:off x="581029" y="569549"/>
            <a:ext cx="797195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RAIN DATA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E95C27-0464-4286-ADE7-96B0F3488F6C}"/>
              </a:ext>
            </a:extLst>
          </p:cNvPr>
          <p:cNvCxnSpPr/>
          <p:nvPr/>
        </p:nvCxnSpPr>
        <p:spPr>
          <a:xfrm>
            <a:off x="590552" y="485775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238EDF8-AEA7-4303-A3EA-795AA647B271}"/>
              </a:ext>
            </a:extLst>
          </p:cNvPr>
          <p:cNvSpPr txBox="1"/>
          <p:nvPr/>
        </p:nvSpPr>
        <p:spPr>
          <a:xfrm>
            <a:off x="509128" y="887216"/>
            <a:ext cx="53519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Weather Station: Gastonia, NC Adult Recreation Center Rain Gauge</a:t>
            </a:r>
            <a:endParaRPr lang="en-US" sz="8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E39829-BB82-447B-98FC-9033303DC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4880" y="722032"/>
            <a:ext cx="3059837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B102E5-55D0-4708-9093-8098C631F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174" y="2469724"/>
            <a:ext cx="3771901" cy="1880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E06747-963C-4179-8293-3A95316BA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87" y="2447925"/>
            <a:ext cx="4446433" cy="19240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3CC38B7-B7B1-490E-8C01-44E84257BE9E}"/>
              </a:ext>
            </a:extLst>
          </p:cNvPr>
          <p:cNvGrpSpPr/>
          <p:nvPr/>
        </p:nvGrpSpPr>
        <p:grpSpPr>
          <a:xfrm>
            <a:off x="590552" y="1274989"/>
            <a:ext cx="4102098" cy="759176"/>
            <a:chOff x="1141288" y="1593877"/>
            <a:chExt cx="2248683" cy="75917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F55A48-4D04-42A6-B172-24297EAFA272}"/>
                </a:ext>
              </a:extLst>
            </p:cNvPr>
            <p:cNvSpPr txBox="1"/>
            <p:nvPr/>
          </p:nvSpPr>
          <p:spPr>
            <a:xfrm>
              <a:off x="1141288" y="1773855"/>
              <a:ext cx="2248683" cy="579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dirty="0"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October 30-31: </a:t>
              </a:r>
              <a:r>
                <a:rPr lang="en-US" sz="1000" dirty="0">
                  <a:solidFill>
                    <a:srgbClr val="C00000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0 inches</a:t>
              </a:r>
            </a:p>
            <a:p>
              <a:pPr>
                <a:lnSpc>
                  <a:spcPct val="130000"/>
                </a:lnSpc>
              </a:pPr>
              <a:r>
                <a:rPr lang="en-US" sz="1000" dirty="0"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November 1-30: </a:t>
              </a:r>
              <a:r>
                <a:rPr lang="en-US" sz="1000" dirty="0">
                  <a:solidFill>
                    <a:srgbClr val="C00000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3.74 inches</a:t>
              </a:r>
            </a:p>
            <a:p>
              <a:pPr>
                <a:lnSpc>
                  <a:spcPct val="130000"/>
                </a:lnSpc>
              </a:pPr>
              <a:r>
                <a:rPr lang="en-US" sz="1000"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December 1-12: </a:t>
              </a:r>
              <a:r>
                <a:rPr lang="en-US" sz="1000">
                  <a:solidFill>
                    <a:srgbClr val="C00000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0.68 </a:t>
              </a:r>
              <a:r>
                <a:rPr lang="en-US" sz="1000" dirty="0">
                  <a:solidFill>
                    <a:srgbClr val="C00000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inches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D9076F-D1D8-4715-801A-363D90A1968D}"/>
                </a:ext>
              </a:extLst>
            </p:cNvPr>
            <p:cNvSpPr txBox="1"/>
            <p:nvPr/>
          </p:nvSpPr>
          <p:spPr>
            <a:xfrm>
              <a:off x="1141288" y="1593877"/>
              <a:ext cx="224868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Rainfall total for study period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6307044-AB5D-429A-BDC9-E1F64091122B}"/>
              </a:ext>
            </a:extLst>
          </p:cNvPr>
          <p:cNvSpPr/>
          <p:nvPr/>
        </p:nvSpPr>
        <p:spPr>
          <a:xfrm>
            <a:off x="6046470" y="2888824"/>
            <a:ext cx="645795" cy="1287854"/>
          </a:xfrm>
          <a:prstGeom prst="rect">
            <a:avLst/>
          </a:prstGeom>
          <a:noFill/>
          <a:ln w="28575">
            <a:solidFill>
              <a:srgbClr val="E70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8BF716-1AD7-4C82-A836-7918EE92D486}"/>
              </a:ext>
            </a:extLst>
          </p:cNvPr>
          <p:cNvSpPr/>
          <p:nvPr/>
        </p:nvSpPr>
        <p:spPr>
          <a:xfrm>
            <a:off x="7538922" y="3493770"/>
            <a:ext cx="713538" cy="682908"/>
          </a:xfrm>
          <a:prstGeom prst="rect">
            <a:avLst/>
          </a:prstGeom>
          <a:noFill/>
          <a:ln w="28575">
            <a:solidFill>
              <a:srgbClr val="E70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0FB3E-6548-46AF-8FEB-EA6C9001EFCA}"/>
              </a:ext>
            </a:extLst>
          </p:cNvPr>
          <p:cNvSpPr txBox="1"/>
          <p:nvPr/>
        </p:nvSpPr>
        <p:spPr>
          <a:xfrm>
            <a:off x="5795683" y="2630180"/>
            <a:ext cx="1210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Largest rain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E3E77-7245-417F-B7D7-DF653FA86A75}"/>
              </a:ext>
            </a:extLst>
          </p:cNvPr>
          <p:cNvSpPr txBox="1"/>
          <p:nvPr/>
        </p:nvSpPr>
        <p:spPr>
          <a:xfrm>
            <a:off x="7202232" y="3189468"/>
            <a:ext cx="13869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Repeatable response</a:t>
            </a:r>
          </a:p>
        </p:txBody>
      </p:sp>
    </p:spTree>
    <p:extLst>
      <p:ext uri="{BB962C8B-B14F-4D97-AF65-F5344CB8AC3E}">
        <p14:creationId xmlns:p14="http://schemas.microsoft.com/office/powerpoint/2010/main" val="3003465107"/>
      </p:ext>
    </p:extLst>
  </p:cSld>
  <p:clrMapOvr>
    <a:masterClrMapping/>
  </p:clrMapOvr>
  <p:transition spd="slow" advClick="0" advTm="3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D172159-554C-4719-BC8C-39D9414F51E5}"/>
              </a:ext>
            </a:extLst>
          </p:cNvPr>
          <p:cNvSpPr txBox="1">
            <a:spLocks/>
          </p:cNvSpPr>
          <p:nvPr/>
        </p:nvSpPr>
        <p:spPr>
          <a:xfrm>
            <a:off x="581029" y="461599"/>
            <a:ext cx="797195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CHARTS / GRAPHS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E95C27-0464-4286-ADE7-96B0F3488F6C}"/>
              </a:ext>
            </a:extLst>
          </p:cNvPr>
          <p:cNvCxnSpPr/>
          <p:nvPr/>
        </p:nvCxnSpPr>
        <p:spPr>
          <a:xfrm>
            <a:off x="590552" y="377825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AA8B18-9EEC-425D-85C3-F8F13D8B5E5A}"/>
              </a:ext>
            </a:extLst>
          </p:cNvPr>
          <p:cNvSpPr txBox="1"/>
          <p:nvPr/>
        </p:nvSpPr>
        <p:spPr>
          <a:xfrm>
            <a:off x="590552" y="906142"/>
            <a:ext cx="69468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HYDRAGRAPHS / FLOW APPROXIMATIONS – observed variation due to rain events – (</a:t>
            </a:r>
            <a:r>
              <a:rPr lang="en-US" sz="1000" b="1" cap="all" spc="20" dirty="0" err="1">
                <a:solidFill>
                  <a:srgbClr val="FFC000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MODerate</a:t>
            </a: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1000" b="1" cap="all" spc="20" dirty="0">
                <a:solidFill>
                  <a:srgbClr val="FF0000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SEVERE</a:t>
            </a: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201A9-3424-40DE-8799-2C86A2DC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436391"/>
            <a:ext cx="4124325" cy="2446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B09FC-CE0B-4528-B8BB-911009009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52" y="1356699"/>
            <a:ext cx="3776663" cy="25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8778"/>
      </p:ext>
    </p:extLst>
  </p:cSld>
  <p:clrMapOvr>
    <a:masterClrMapping/>
  </p:clrMapOvr>
  <p:transition spd="slow" advClick="0"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D172159-554C-4719-BC8C-39D9414F51E5}"/>
              </a:ext>
            </a:extLst>
          </p:cNvPr>
          <p:cNvSpPr txBox="1">
            <a:spLocks/>
          </p:cNvSpPr>
          <p:nvPr/>
        </p:nvSpPr>
        <p:spPr>
          <a:xfrm>
            <a:off x="586022" y="440637"/>
            <a:ext cx="797195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CHARTS / GRAPHS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E95C27-0464-4286-ADE7-96B0F3488F6C}"/>
              </a:ext>
            </a:extLst>
          </p:cNvPr>
          <p:cNvCxnSpPr/>
          <p:nvPr/>
        </p:nvCxnSpPr>
        <p:spPr>
          <a:xfrm>
            <a:off x="590552" y="377825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AA8B18-9EEC-425D-85C3-F8F13D8B5E5A}"/>
              </a:ext>
            </a:extLst>
          </p:cNvPr>
          <p:cNvSpPr txBox="1"/>
          <p:nvPr/>
        </p:nvSpPr>
        <p:spPr>
          <a:xfrm>
            <a:off x="590552" y="906142"/>
            <a:ext cx="649604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 connection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6F352-F2D4-471E-89B2-CB4656C4E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972" y="1186981"/>
            <a:ext cx="4959352" cy="282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D7535B-EC75-4CAF-93E0-D48D4A4E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324" y="38279"/>
            <a:ext cx="2651126" cy="149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F49F4A-0270-4B71-8834-D9EC88EDB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037" y="1453759"/>
            <a:ext cx="2651126" cy="1523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DF1CF4-23AA-4340-81C5-503BD62B3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969" y="2925277"/>
            <a:ext cx="2678857" cy="15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61655"/>
      </p:ext>
    </p:extLst>
  </p:cSld>
  <p:clrMapOvr>
    <a:masterClrMapping/>
  </p:clrMapOvr>
  <p:transition spd="slow" advClick="0" advTm="3000">
    <p:fade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4B5050"/>
      </a:accent1>
      <a:accent2>
        <a:srgbClr val="E70030"/>
      </a:accent2>
      <a:accent3>
        <a:srgbClr val="6E7378"/>
      </a:accent3>
      <a:accent4>
        <a:srgbClr val="91969B"/>
      </a:accent4>
      <a:accent5>
        <a:srgbClr val="AAAFB4"/>
      </a:accent5>
      <a:accent6>
        <a:srgbClr val="DCE1E6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BDA523F8E9E4C9C4CAF935638A220" ma:contentTypeVersion="9" ma:contentTypeDescription="Create a new document." ma:contentTypeScope="" ma:versionID="b461333270d0957c34ac42e49e79ec1d">
  <xsd:schema xmlns:xsd="http://www.w3.org/2001/XMLSchema" xmlns:xs="http://www.w3.org/2001/XMLSchema" xmlns:p="http://schemas.microsoft.com/office/2006/metadata/properties" xmlns:ns2="0c4acdec-ee1e-4fe6-a790-2d6934d8ec3d" targetNamespace="http://schemas.microsoft.com/office/2006/metadata/properties" ma:root="true" ma:fieldsID="12f60c395bb778bc124c237b9805c588" ns2:_="">
    <xsd:import namespace="0c4acdec-ee1e-4fe6-a790-2d6934d8ec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acdec-ee1e-4fe6-a790-2d6934d8ec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548BD0-380D-42D4-B1AE-884E13B807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89AF1E-608C-45E0-A3D2-1BB3C1078DB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0c4acdec-ee1e-4fe6-a790-2d6934d8ec3d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2CC147E-8234-47DE-B8DB-BDC6D4DB96E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c4acdec-ee1e-4fe6-a790-2d6934d8ec3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13608</TotalTime>
  <Words>396</Words>
  <Application>Microsoft Office PowerPoint</Application>
  <PresentationFormat>On-screen Show (16:9)</PresentationFormat>
  <Paragraphs>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Lato</vt:lpstr>
      <vt:lpstr>Lato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</dc:creator>
  <cp:lastModifiedBy>Brian Conroy</cp:lastModifiedBy>
  <cp:revision>2264</cp:revision>
  <dcterms:created xsi:type="dcterms:W3CDTF">2015-05-25T12:45:08Z</dcterms:created>
  <dcterms:modified xsi:type="dcterms:W3CDTF">2023-09-13T21:12:29Z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0x010100A67BDA523F8E9E4C9C4CAF935638A220</vt:lpwstr>
  </property>
</Properties>
</file>