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342" r:id="rId2"/>
    <p:sldId id="348" r:id="rId3"/>
    <p:sldId id="357" r:id="rId4"/>
    <p:sldId id="356" r:id="rId5"/>
    <p:sldId id="354" r:id="rId6"/>
    <p:sldId id="358" r:id="rId7"/>
    <p:sldId id="257" r:id="rId8"/>
    <p:sldId id="343" r:id="rId9"/>
    <p:sldId id="259" r:id="rId10"/>
    <p:sldId id="260" r:id="rId11"/>
    <p:sldId id="349" r:id="rId12"/>
    <p:sldId id="359" r:id="rId13"/>
    <p:sldId id="265" r:id="rId14"/>
    <p:sldId id="276" r:id="rId15"/>
    <p:sldId id="360" r:id="rId16"/>
    <p:sldId id="346" r:id="rId17"/>
    <p:sldId id="347" r:id="rId18"/>
    <p:sldId id="350" r:id="rId19"/>
    <p:sldId id="311" r:id="rId20"/>
    <p:sldId id="355" r:id="rId21"/>
    <p:sldId id="337" r:id="rId22"/>
    <p:sldId id="339" r:id="rId23"/>
    <p:sldId id="352"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p:restoredTop sz="94604"/>
  </p:normalViewPr>
  <p:slideViewPr>
    <p:cSldViewPr>
      <p:cViewPr varScale="1">
        <p:scale>
          <a:sx n="90" d="100"/>
          <a:sy n="90" d="100"/>
        </p:scale>
        <p:origin x="149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EE2902-1D93-4986-5D67-6CA850DFA05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07B1FC2B-18CB-5F9A-765E-20A4FD41F9B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A442DCBB-5A8B-674A-BCEB-87F3BAEC5DF0}" type="datetimeFigureOut">
              <a:rPr lang="en-US"/>
              <a:pPr>
                <a:defRPr/>
              </a:pPr>
              <a:t>2/13/23</a:t>
            </a:fld>
            <a:endParaRPr lang="en-US"/>
          </a:p>
        </p:txBody>
      </p:sp>
      <p:sp>
        <p:nvSpPr>
          <p:cNvPr id="4" name="Footer Placeholder 3">
            <a:extLst>
              <a:ext uri="{FF2B5EF4-FFF2-40B4-BE49-F238E27FC236}">
                <a16:creationId xmlns:a16="http://schemas.microsoft.com/office/drawing/2014/main" id="{3DD4CBAF-6EDC-8280-7BCB-5A7D166F070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D8ED9B09-0432-6E30-B8AA-3CEA363E4ACE}"/>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059974D-B84B-BA44-9709-DD0631A2B14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9DF9642-5E36-2D37-5057-A64115DC126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099" name="Rectangle 3">
            <a:extLst>
              <a:ext uri="{FF2B5EF4-FFF2-40B4-BE49-F238E27FC236}">
                <a16:creationId xmlns:a16="http://schemas.microsoft.com/office/drawing/2014/main" id="{5CC3F8E2-5BD3-E1B6-DB1F-B41D905A0E2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13316" name="Rectangle 4">
            <a:extLst>
              <a:ext uri="{FF2B5EF4-FFF2-40B4-BE49-F238E27FC236}">
                <a16:creationId xmlns:a16="http://schemas.microsoft.com/office/drawing/2014/main" id="{81A3E909-B5A4-E756-0CCA-09236E5C9D4A}"/>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268045F-9D65-1E49-8FCC-16197624378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F37F619D-1612-E602-642B-6BD3BEB381B3}"/>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4103" name="Rectangle 7">
            <a:extLst>
              <a:ext uri="{FF2B5EF4-FFF2-40B4-BE49-F238E27FC236}">
                <a16:creationId xmlns:a16="http://schemas.microsoft.com/office/drawing/2014/main" id="{DBE64335-6586-7BCD-56DD-340748A6623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15E76BC-BACC-374E-AFAA-DF4E82B948F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66C66ADB-F045-2886-9684-A972522B571C}"/>
              </a:ext>
            </a:extLst>
          </p:cNvPr>
          <p:cNvSpPr>
            <a:spLocks noGrp="1" noRot="1" noChangeAspect="1" noChangeArrowheads="1" noTextEdit="1"/>
          </p:cNvSpPr>
          <p:nvPr>
            <p:ph type="sldImg"/>
          </p:nvPr>
        </p:nvSpPr>
        <p:spPr>
          <a:ln/>
        </p:spPr>
      </p:sp>
      <p:sp>
        <p:nvSpPr>
          <p:cNvPr id="16386" name="Notes Placeholder 2">
            <a:extLst>
              <a:ext uri="{FF2B5EF4-FFF2-40B4-BE49-F238E27FC236}">
                <a16:creationId xmlns:a16="http://schemas.microsoft.com/office/drawing/2014/main" id="{E2F96477-AE07-6376-D60B-F85346368E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Performance Based Approach</a:t>
            </a:r>
          </a:p>
        </p:txBody>
      </p:sp>
      <p:sp>
        <p:nvSpPr>
          <p:cNvPr id="16387" name="Slide Number Placeholder 3">
            <a:extLst>
              <a:ext uri="{FF2B5EF4-FFF2-40B4-BE49-F238E27FC236}">
                <a16:creationId xmlns:a16="http://schemas.microsoft.com/office/drawing/2014/main" id="{BE66AAA4-2117-E6DC-107E-567589FC491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985C86A-FD4A-2E44-80E1-544BE59E9D69}"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a:extLst>
              <a:ext uri="{FF2B5EF4-FFF2-40B4-BE49-F238E27FC236}">
                <a16:creationId xmlns:a16="http://schemas.microsoft.com/office/drawing/2014/main" id="{8E054D9B-A76F-AE90-3A8A-ABB4F92813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5569CC7A-D47E-5545-9CDB-5E9C6A1783E2}" type="slidenum">
              <a:rPr lang="en-US" altLang="en-US"/>
              <a:pPr>
                <a:spcBef>
                  <a:spcPct val="0"/>
                </a:spcBef>
              </a:pPr>
              <a:t>10</a:t>
            </a:fld>
            <a:endParaRPr lang="en-US" altLang="en-US"/>
          </a:p>
        </p:txBody>
      </p:sp>
      <p:sp>
        <p:nvSpPr>
          <p:cNvPr id="30722" name="Rectangle 2">
            <a:extLst>
              <a:ext uri="{FF2B5EF4-FFF2-40B4-BE49-F238E27FC236}">
                <a16:creationId xmlns:a16="http://schemas.microsoft.com/office/drawing/2014/main" id="{242678D3-A615-273A-7717-2DA81B134861}"/>
              </a:ext>
            </a:extLst>
          </p:cNvPr>
          <p:cNvSpPr>
            <a:spLocks noGrp="1" noRot="1" noChangeAspect="1" noChangeArrowheads="1" noTextEdit="1"/>
          </p:cNvSpPr>
          <p:nvPr>
            <p:ph type="sldImg"/>
          </p:nvPr>
        </p:nvSpPr>
        <p:spPr>
          <a:xfrm>
            <a:off x="1146175" y="685800"/>
            <a:ext cx="4570413" cy="3427413"/>
          </a:xfrm>
          <a:ln/>
        </p:spPr>
      </p:sp>
      <p:sp>
        <p:nvSpPr>
          <p:cNvPr id="30723" name="Rectangle 3">
            <a:extLst>
              <a:ext uri="{FF2B5EF4-FFF2-40B4-BE49-F238E27FC236}">
                <a16:creationId xmlns:a16="http://schemas.microsoft.com/office/drawing/2014/main" id="{EC71ED71-DA28-BE5A-6E2F-9A3DFA8D5548}"/>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In difficult moments the DialogueSmart WOMF. They stop and ask,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What do I really want?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Then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How would I behave if I really did?</a:t>
            </a:r>
            <a:r>
              <a:rPr lang="ja-JP" altLang="en-US">
                <a:latin typeface="Arial" panose="020B0604020202020204" pitchFamily="34" charset="0"/>
                <a:ea typeface="ＭＳ Ｐゴシック" panose="020B0600070205080204" pitchFamily="34" charset="-128"/>
              </a:rPr>
              <a:t>”</a:t>
            </a:r>
            <a:endParaRPr lang="en-US" altLang="ja-JP">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Then do it.</a:t>
            </a:r>
          </a:p>
          <a:p>
            <a:pPr eaLnBrk="1" hangingPunct="1"/>
            <a:r>
              <a:rPr lang="en-US" altLang="en-US">
                <a:latin typeface="Arial" panose="020B0604020202020204" pitchFamily="34" charset="0"/>
                <a:ea typeface="ＭＳ Ｐゴシック" panose="020B0600070205080204" pitchFamily="34" charset="-128"/>
              </a:rPr>
              <a:t>Two parts to what they want, some result </a:t>
            </a:r>
            <a:r>
              <a:rPr lang="en-US" altLang="en-US" i="1">
                <a:latin typeface="Arial" panose="020B0604020202020204" pitchFamily="34" charset="0"/>
                <a:ea typeface="ＭＳ Ｐゴシック" panose="020B0600070205080204" pitchFamily="34" charset="-128"/>
              </a:rPr>
              <a:t>and</a:t>
            </a:r>
            <a:r>
              <a:rPr lang="en-US" altLang="en-US">
                <a:latin typeface="Arial" panose="020B0604020202020204" pitchFamily="34" charset="0"/>
                <a:ea typeface="ＭＳ Ｐゴシック" panose="020B0600070205080204" pitchFamily="34" charset="-128"/>
              </a:rPr>
              <a:t> some relationship.</a:t>
            </a:r>
          </a:p>
          <a:p>
            <a:pPr eaLnBrk="1" hangingPunct="1"/>
            <a:r>
              <a:rPr lang="en-US" altLang="en-US">
                <a:latin typeface="Arial" panose="020B0604020202020204" pitchFamily="34" charset="0"/>
                <a:ea typeface="ＭＳ Ｐゴシック" panose="020B0600070205080204" pitchFamily="34" charset="-128"/>
              </a:rPr>
              <a:t>Do I really just want a clean room and don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care about the relationship with my teenager. </a:t>
            </a:r>
          </a:p>
          <a:p>
            <a:pPr eaLnBrk="1" hangingPunct="1"/>
            <a:r>
              <a:rPr lang="en-US" altLang="en-US">
                <a:latin typeface="Arial" panose="020B0604020202020204" pitchFamily="34" charset="0"/>
                <a:ea typeface="ＭＳ Ｐゴシック" panose="020B0600070205080204" pitchFamily="34" charset="-128"/>
              </a:rPr>
              <a:t>Do I really want the staff to just shut up and follow order? Or will I complain later when they sit and wait for orders without taking initiative?</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CRITICAL QUESTIONS: Look at back of card. Notice questions.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American History X:</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Since you</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ve been doing these things, is your life any happier?</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Questions irritate the brain. Like an itch. Amygdala gets running. New thoughts = new feelings = new actions.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e.g. What do you </a:t>
            </a:r>
            <a:r>
              <a:rPr lang="en-US" altLang="en-US" i="1">
                <a:latin typeface="Arial" panose="020B0604020202020204" pitchFamily="34" charset="0"/>
                <a:ea typeface="ＭＳ Ｐゴシック" panose="020B0600070205080204" pitchFamily="34" charset="-128"/>
              </a:rPr>
              <a:t>really</a:t>
            </a:r>
            <a:r>
              <a:rPr lang="en-US" altLang="en-US">
                <a:latin typeface="Arial" panose="020B0604020202020204" pitchFamily="34" charset="0"/>
                <a:ea typeface="ＭＳ Ｐゴシック" panose="020B0600070205080204" pitchFamily="34" charset="-128"/>
              </a:rPr>
              <a:t> want? If you really did want that, how would you be behaving? What does this question do to your emotions? Thoughts?</a:t>
            </a:r>
          </a:p>
          <a:p>
            <a:pPr eaLnBrk="1" hangingPunct="1"/>
            <a:endParaRPr lang="en-US" altLang="en-US">
              <a:latin typeface="Arial" panose="020B0604020202020204" pitchFamily="34" charset="0"/>
              <a:ea typeface="ＭＳ Ｐゴシック" panose="020B0600070205080204" pitchFamily="34" charset="-128"/>
            </a:endParaRP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D214DD7F-5086-F18E-2BE6-AF895F687933}"/>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8CEA44B1-896E-088A-A192-919A253A63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F112D335-8BB8-6B93-3524-6B25911834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0B3345D-9402-3744-929A-BFFC73F68165}"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D214DD7F-5086-F18E-2BE6-AF895F687933}"/>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8CEA44B1-896E-088A-A192-919A253A633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32771" name="Slide Number Placeholder 3">
            <a:extLst>
              <a:ext uri="{FF2B5EF4-FFF2-40B4-BE49-F238E27FC236}">
                <a16:creationId xmlns:a16="http://schemas.microsoft.com/office/drawing/2014/main" id="{F112D335-8BB8-6B93-3524-6B259118343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0B3345D-9402-3744-929A-BFFC73F68165}" type="slidenum">
              <a:rPr lang="en-US" altLang="en-US"/>
              <a:pPr>
                <a:spcBef>
                  <a:spcPct val="0"/>
                </a:spcBef>
              </a:pPr>
              <a:t>12</a:t>
            </a:fld>
            <a:endParaRPr lang="en-US" altLang="en-US"/>
          </a:p>
        </p:txBody>
      </p:sp>
    </p:spTree>
    <p:extLst>
      <p:ext uri="{BB962C8B-B14F-4D97-AF65-F5344CB8AC3E}">
        <p14:creationId xmlns:p14="http://schemas.microsoft.com/office/powerpoint/2010/main" val="1654128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a:extLst>
              <a:ext uri="{FF2B5EF4-FFF2-40B4-BE49-F238E27FC236}">
                <a16:creationId xmlns:a16="http://schemas.microsoft.com/office/drawing/2014/main" id="{221E2D15-8F23-6EA4-198B-983D0AC2C1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09786C0-005C-9545-9CD6-1A83C1CC99B8}" type="slidenum">
              <a:rPr lang="en-US" altLang="en-US"/>
              <a:pPr>
                <a:spcBef>
                  <a:spcPct val="0"/>
                </a:spcBef>
              </a:pPr>
              <a:t>13</a:t>
            </a:fld>
            <a:endParaRPr lang="en-US" altLang="en-US"/>
          </a:p>
        </p:txBody>
      </p:sp>
      <p:sp>
        <p:nvSpPr>
          <p:cNvPr id="34818" name="Rectangle 2">
            <a:extLst>
              <a:ext uri="{FF2B5EF4-FFF2-40B4-BE49-F238E27FC236}">
                <a16:creationId xmlns:a16="http://schemas.microsoft.com/office/drawing/2014/main" id="{298BBFD5-FB60-B880-B392-B1ED8BB46080}"/>
              </a:ext>
            </a:extLst>
          </p:cNvPr>
          <p:cNvSpPr>
            <a:spLocks noGrp="1" noRot="1" noChangeAspect="1" noChangeArrowheads="1" noTextEdit="1"/>
          </p:cNvSpPr>
          <p:nvPr>
            <p:ph type="sldImg"/>
          </p:nvPr>
        </p:nvSpPr>
        <p:spPr>
          <a:xfrm>
            <a:off x="1141413" y="685800"/>
            <a:ext cx="4572000" cy="3429000"/>
          </a:xfrm>
          <a:ln/>
        </p:spPr>
      </p:sp>
      <p:sp>
        <p:nvSpPr>
          <p:cNvPr id="34819" name="Rectangle 3">
            <a:extLst>
              <a:ext uri="{FF2B5EF4-FFF2-40B4-BE49-F238E27FC236}">
                <a16:creationId xmlns:a16="http://schemas.microsoft.com/office/drawing/2014/main" id="{B313EB60-9CBC-A31B-D193-FBF68C47C87F}"/>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latin typeface="Arial" panose="020B0604020202020204" pitchFamily="34" charset="0"/>
                <a:ea typeface="ＭＳ Ｐゴシック" panose="020B0600070205080204" pitchFamily="34" charset="-128"/>
              </a:rPr>
              <a:t>PAGE 6.7</a:t>
            </a:r>
          </a:p>
          <a:p>
            <a:pPr eaLnBrk="1" hangingPunct="1"/>
            <a:endParaRPr lang="en-US" altLang="en-US" b="1"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What are the best skills for getting at content AND building safety?</a:t>
            </a:r>
          </a:p>
          <a:p>
            <a:pPr eaLnBrk="1" hangingPunct="1"/>
            <a:r>
              <a:rPr lang="en-US" altLang="en-US" dirty="0">
                <a:latin typeface="Arial" panose="020B0604020202020204" pitchFamily="34" charset="0"/>
                <a:ea typeface="ＭＳ Ｐゴシック" panose="020B0600070205080204" pitchFamily="34" charset="-128"/>
              </a:rPr>
              <a:t>In other words, they help you get at all the meaning on others</a:t>
            </a:r>
            <a:r>
              <a:rPr lang="ja-JP" altLang="en-US">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 Path to Action and they do so in a way that builds the safety required to invite them from silence or violence to dialogue. So they affect both meaning and emotions.</a:t>
            </a:r>
          </a:p>
          <a:p>
            <a:pPr eaLnBrk="1" hangingPunct="1"/>
            <a:endParaRPr lang="en-US" altLang="en-US" dirty="0">
              <a:latin typeface="Arial" panose="020B0604020202020204" pitchFamily="34" charset="0"/>
              <a:ea typeface="ＭＳ Ｐゴシック" panose="020B0600070205080204" pitchFamily="34" charset="-128"/>
            </a:endParaRPr>
          </a:p>
          <a:p>
            <a:pPr eaLnBrk="1" hangingPunct="1"/>
            <a:r>
              <a:rPr lang="en-US" altLang="en-US" dirty="0">
                <a:latin typeface="Arial" panose="020B0604020202020204" pitchFamily="34" charset="0"/>
                <a:ea typeface="ＭＳ Ｐゴシック" panose="020B0600070205080204" pitchFamily="34" charset="-128"/>
              </a:rPr>
              <a:t>DISCLAIMER :  Sometimes it </a:t>
            </a:r>
            <a:r>
              <a:rPr lang="en-US" altLang="en-US" dirty="0" err="1">
                <a:latin typeface="Arial" panose="020B0604020202020204" pitchFamily="34" charset="0"/>
                <a:ea typeface="ＭＳ Ｐゴシック" panose="020B0600070205080204" pitchFamily="34" charset="-128"/>
              </a:rPr>
              <a:t>isn</a:t>
            </a:r>
            <a:r>
              <a:rPr lang="ja-JP" altLang="en-US">
                <a:latin typeface="Arial" panose="020B0604020202020204" pitchFamily="34" charset="0"/>
                <a:ea typeface="ＭＳ Ｐゴシック" panose="020B0600070205080204" pitchFamily="34" charset="-128"/>
              </a:rPr>
              <a:t>’</a:t>
            </a:r>
            <a:r>
              <a:rPr lang="en-US" altLang="ja-JP" dirty="0">
                <a:latin typeface="Arial" panose="020B0604020202020204" pitchFamily="34" charset="0"/>
                <a:ea typeface="ＭＳ Ｐゴシック" panose="020B0600070205080204" pitchFamily="34" charset="-128"/>
              </a:rPr>
              <a:t>t appropriate depending on the type of performance conversation you are having…..</a:t>
            </a:r>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4AD31558-C0DC-A109-390F-3133115FEE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2C2A7C1-EE7E-7742-9D0D-7A1C8D6F943D}" type="slidenum">
              <a:rPr lang="en-US" altLang="en-US"/>
              <a:pPr>
                <a:spcBef>
                  <a:spcPct val="0"/>
                </a:spcBef>
              </a:pPr>
              <a:t>14</a:t>
            </a:fld>
            <a:endParaRPr lang="en-US" altLang="en-US"/>
          </a:p>
        </p:txBody>
      </p:sp>
      <p:sp>
        <p:nvSpPr>
          <p:cNvPr id="36866" name="Rectangle 2">
            <a:extLst>
              <a:ext uri="{FF2B5EF4-FFF2-40B4-BE49-F238E27FC236}">
                <a16:creationId xmlns:a16="http://schemas.microsoft.com/office/drawing/2014/main" id="{AE971D79-8BC7-FC5A-C9AD-1710003666EA}"/>
              </a:ext>
            </a:extLst>
          </p:cNvPr>
          <p:cNvSpPr>
            <a:spLocks noGrp="1" noRot="1" noChangeAspect="1" noChangeArrowheads="1" noTextEdit="1"/>
          </p:cNvSpPr>
          <p:nvPr>
            <p:ph type="sldImg"/>
          </p:nvPr>
        </p:nvSpPr>
        <p:spPr>
          <a:xfrm>
            <a:off x="1141413" y="685800"/>
            <a:ext cx="4572000" cy="3429000"/>
          </a:xfrm>
          <a:ln/>
        </p:spPr>
      </p:sp>
      <p:sp>
        <p:nvSpPr>
          <p:cNvPr id="36867" name="Rectangle 3">
            <a:extLst>
              <a:ext uri="{FF2B5EF4-FFF2-40B4-BE49-F238E27FC236}">
                <a16:creationId xmlns:a16="http://schemas.microsoft.com/office/drawing/2014/main" id="{9D7401C6-B9AB-F012-685B-B67C248CA8B4}"/>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3.5</a:t>
            </a: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Ron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story: Designed a course to teach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courage.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The most courageous were the ones who had other jobs lined up.</a:t>
            </a:r>
          </a:p>
          <a:p>
            <a:pPr eaLnBrk="1" hangingPunct="1"/>
            <a:r>
              <a:rPr lang="en-US" altLang="en-US">
                <a:latin typeface="Arial" panose="020B0604020202020204" pitchFamily="34" charset="0"/>
                <a:ea typeface="ＭＳ Ｐゴシック" panose="020B0600070205080204" pitchFamily="34" charset="-128"/>
              </a:rPr>
              <a:t>Example of passing the truck. I</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m waiting until it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safe enough.</a:t>
            </a:r>
          </a:p>
          <a:p>
            <a:pPr eaLnBrk="1" hangingPunct="1"/>
            <a:r>
              <a:rPr lang="en-US" altLang="en-US">
                <a:latin typeface="Arial" panose="020B0604020202020204" pitchFamily="34" charset="0"/>
                <a:ea typeface="ＭＳ Ｐゴシック" panose="020B0600070205080204" pitchFamily="34" charset="-128"/>
              </a:rPr>
              <a:t>In crucial conversations, there are two conditions for safety:</a:t>
            </a:r>
          </a:p>
          <a:p>
            <a:pPr eaLnBrk="1" hangingPunct="1"/>
            <a:r>
              <a:rPr lang="en-US" altLang="en-US">
                <a:latin typeface="Arial" panose="020B0604020202020204" pitchFamily="34" charset="0"/>
                <a:ea typeface="ＭＳ Ｐゴシック" panose="020B0600070205080204" pitchFamily="34" charset="-128"/>
              </a:rPr>
              <a:t>Mutual Purpose</a:t>
            </a:r>
          </a:p>
          <a:p>
            <a:pPr eaLnBrk="1" hangingPunct="1"/>
            <a:r>
              <a:rPr lang="en-US" altLang="en-US">
                <a:latin typeface="Arial" panose="020B0604020202020204" pitchFamily="34" charset="0"/>
                <a:ea typeface="ＭＳ Ｐゴシック" panose="020B0600070205080204" pitchFamily="34" charset="-128"/>
              </a:rPr>
              <a:t>Mutual Respect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a:extLst>
              <a:ext uri="{FF2B5EF4-FFF2-40B4-BE49-F238E27FC236}">
                <a16:creationId xmlns:a16="http://schemas.microsoft.com/office/drawing/2014/main" id="{4AD31558-C0DC-A109-390F-3133115FEE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62C2A7C1-EE7E-7742-9D0D-7A1C8D6F943D}" type="slidenum">
              <a:rPr lang="en-US" altLang="en-US"/>
              <a:pPr>
                <a:spcBef>
                  <a:spcPct val="0"/>
                </a:spcBef>
              </a:pPr>
              <a:t>15</a:t>
            </a:fld>
            <a:endParaRPr lang="en-US" altLang="en-US"/>
          </a:p>
        </p:txBody>
      </p:sp>
      <p:sp>
        <p:nvSpPr>
          <p:cNvPr id="36866" name="Rectangle 2">
            <a:extLst>
              <a:ext uri="{FF2B5EF4-FFF2-40B4-BE49-F238E27FC236}">
                <a16:creationId xmlns:a16="http://schemas.microsoft.com/office/drawing/2014/main" id="{AE971D79-8BC7-FC5A-C9AD-1710003666EA}"/>
              </a:ext>
            </a:extLst>
          </p:cNvPr>
          <p:cNvSpPr>
            <a:spLocks noGrp="1" noRot="1" noChangeAspect="1" noChangeArrowheads="1" noTextEdit="1"/>
          </p:cNvSpPr>
          <p:nvPr>
            <p:ph type="sldImg"/>
          </p:nvPr>
        </p:nvSpPr>
        <p:spPr>
          <a:xfrm>
            <a:off x="1141413" y="685800"/>
            <a:ext cx="4572000" cy="3429000"/>
          </a:xfrm>
          <a:ln/>
        </p:spPr>
      </p:sp>
      <p:sp>
        <p:nvSpPr>
          <p:cNvPr id="36867" name="Rectangle 3">
            <a:extLst>
              <a:ext uri="{FF2B5EF4-FFF2-40B4-BE49-F238E27FC236}">
                <a16:creationId xmlns:a16="http://schemas.microsoft.com/office/drawing/2014/main" id="{9D7401C6-B9AB-F012-685B-B67C248CA8B4}"/>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3.5</a:t>
            </a: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Ron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story: Designed a course to teach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courage.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The most courageous were the ones who had other jobs lined up.</a:t>
            </a:r>
          </a:p>
          <a:p>
            <a:pPr eaLnBrk="1" hangingPunct="1"/>
            <a:r>
              <a:rPr lang="en-US" altLang="en-US">
                <a:latin typeface="Arial" panose="020B0604020202020204" pitchFamily="34" charset="0"/>
                <a:ea typeface="ＭＳ Ｐゴシック" panose="020B0600070205080204" pitchFamily="34" charset="-128"/>
              </a:rPr>
              <a:t>Example of passing the truck. I</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m waiting until it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safe enough.</a:t>
            </a:r>
          </a:p>
          <a:p>
            <a:pPr eaLnBrk="1" hangingPunct="1"/>
            <a:r>
              <a:rPr lang="en-US" altLang="en-US">
                <a:latin typeface="Arial" panose="020B0604020202020204" pitchFamily="34" charset="0"/>
                <a:ea typeface="ＭＳ Ｐゴシック" panose="020B0600070205080204" pitchFamily="34" charset="-128"/>
              </a:rPr>
              <a:t>In crucial conversations, there are two conditions for safety:</a:t>
            </a:r>
          </a:p>
          <a:p>
            <a:pPr eaLnBrk="1" hangingPunct="1"/>
            <a:r>
              <a:rPr lang="en-US" altLang="en-US">
                <a:latin typeface="Arial" panose="020B0604020202020204" pitchFamily="34" charset="0"/>
                <a:ea typeface="ＭＳ Ｐゴシック" panose="020B0600070205080204" pitchFamily="34" charset="-128"/>
              </a:rPr>
              <a:t>Mutual Purpose</a:t>
            </a:r>
          </a:p>
          <a:p>
            <a:pPr eaLnBrk="1" hangingPunct="1"/>
            <a:r>
              <a:rPr lang="en-US" altLang="en-US">
                <a:latin typeface="Arial" panose="020B0604020202020204" pitchFamily="34" charset="0"/>
                <a:ea typeface="ＭＳ Ｐゴシック" panose="020B0600070205080204" pitchFamily="34" charset="-128"/>
              </a:rPr>
              <a:t>Mutual Respect</a:t>
            </a:r>
          </a:p>
        </p:txBody>
      </p:sp>
    </p:spTree>
    <p:extLst>
      <p:ext uri="{BB962C8B-B14F-4D97-AF65-F5344CB8AC3E}">
        <p14:creationId xmlns:p14="http://schemas.microsoft.com/office/powerpoint/2010/main" val="28745356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9E191DF6-F8D6-2B87-9280-1D0D5AF67FB5}"/>
              </a:ext>
            </a:extLst>
          </p:cNvPr>
          <p:cNvSpPr>
            <a:spLocks noGrp="1" noRot="1" noChangeAspect="1" noChangeArrowheads="1" noTextEdit="1"/>
          </p:cNvSpPr>
          <p:nvPr>
            <p:ph type="sldImg"/>
          </p:nvPr>
        </p:nvSpPr>
        <p:spPr>
          <a:ln/>
        </p:spPr>
      </p:sp>
      <p:sp>
        <p:nvSpPr>
          <p:cNvPr id="38914" name="Notes Placeholder 2">
            <a:extLst>
              <a:ext uri="{FF2B5EF4-FFF2-40B4-BE49-F238E27FC236}">
                <a16:creationId xmlns:a16="http://schemas.microsoft.com/office/drawing/2014/main" id="{703FF39B-610C-2480-1276-A25A8FEFA1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38915" name="Slide Number Placeholder 3">
            <a:extLst>
              <a:ext uri="{FF2B5EF4-FFF2-40B4-BE49-F238E27FC236}">
                <a16:creationId xmlns:a16="http://schemas.microsoft.com/office/drawing/2014/main" id="{B1B90B18-7C89-F411-BA56-6C6926A170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F1C9E6D8-2EEE-3043-BE3B-8D56CBE16EBD}"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0D19DE8D-C91D-ECBB-5201-EE15F5BD1F14}"/>
              </a:ext>
            </a:extLst>
          </p:cNvPr>
          <p:cNvSpPr>
            <a:spLocks noGrp="1" noRot="1" noChangeAspect="1" noChangeArrowheads="1" noTextEdit="1"/>
          </p:cNvSpPr>
          <p:nvPr>
            <p:ph type="sldImg"/>
          </p:nvPr>
        </p:nvSpPr>
        <p:spPr>
          <a:ln/>
        </p:spPr>
      </p:sp>
      <p:sp>
        <p:nvSpPr>
          <p:cNvPr id="40962" name="Notes Placeholder 2">
            <a:extLst>
              <a:ext uri="{FF2B5EF4-FFF2-40B4-BE49-F238E27FC236}">
                <a16:creationId xmlns:a16="http://schemas.microsoft.com/office/drawing/2014/main" id="{74A84655-6E46-7A58-1C15-85E0405902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40963" name="Slide Number Placeholder 3">
            <a:extLst>
              <a:ext uri="{FF2B5EF4-FFF2-40B4-BE49-F238E27FC236}">
                <a16:creationId xmlns:a16="http://schemas.microsoft.com/office/drawing/2014/main" id="{33E89606-E20D-768F-C3AE-242F22F71CB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1864C1B7-375C-B640-B4B6-B0A2E8FA0156}"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A1DF09E2-FA2D-228F-11FE-45D7414D66F8}"/>
              </a:ext>
            </a:extLst>
          </p:cNvPr>
          <p:cNvSpPr>
            <a:spLocks noGrp="1" noRot="1" noChangeAspect="1" noChangeArrowheads="1" noTextEdit="1"/>
          </p:cNvSpPr>
          <p:nvPr>
            <p:ph type="sldImg"/>
          </p:nvPr>
        </p:nvSpPr>
        <p:spPr>
          <a:ln/>
        </p:spPr>
      </p:sp>
      <p:sp>
        <p:nvSpPr>
          <p:cNvPr id="43010" name="Notes Placeholder 2">
            <a:extLst>
              <a:ext uri="{FF2B5EF4-FFF2-40B4-BE49-F238E27FC236}">
                <a16:creationId xmlns:a16="http://schemas.microsoft.com/office/drawing/2014/main" id="{06380E22-E6BB-0750-4F74-520E7D3325F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43011" name="Slide Number Placeholder 3">
            <a:extLst>
              <a:ext uri="{FF2B5EF4-FFF2-40B4-BE49-F238E27FC236}">
                <a16:creationId xmlns:a16="http://schemas.microsoft.com/office/drawing/2014/main" id="{EC67D850-1528-7193-8A8A-F3E4F47B31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E9D51D7-DBF5-5240-95F6-E685E8E62602}"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a:extLst>
              <a:ext uri="{FF2B5EF4-FFF2-40B4-BE49-F238E27FC236}">
                <a16:creationId xmlns:a16="http://schemas.microsoft.com/office/drawing/2014/main" id="{F84136C7-070A-3201-215A-B140AAFAE9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675BA98-20CB-7B42-A169-40EB068188A8}" type="slidenum">
              <a:rPr lang="en-US" altLang="en-US"/>
              <a:pPr>
                <a:spcBef>
                  <a:spcPct val="0"/>
                </a:spcBef>
              </a:pPr>
              <a:t>19</a:t>
            </a:fld>
            <a:endParaRPr lang="en-US" altLang="en-US"/>
          </a:p>
        </p:txBody>
      </p:sp>
      <p:sp>
        <p:nvSpPr>
          <p:cNvPr id="45058" name="Rectangle 2">
            <a:extLst>
              <a:ext uri="{FF2B5EF4-FFF2-40B4-BE49-F238E27FC236}">
                <a16:creationId xmlns:a16="http://schemas.microsoft.com/office/drawing/2014/main" id="{B8D19EB4-C25F-FE67-3830-C3CAECF184B5}"/>
              </a:ext>
            </a:extLst>
          </p:cNvPr>
          <p:cNvSpPr>
            <a:spLocks noGrp="1" noRot="1" noChangeAspect="1" noChangeArrowheads="1" noTextEdit="1"/>
          </p:cNvSpPr>
          <p:nvPr>
            <p:ph type="sldImg"/>
          </p:nvPr>
        </p:nvSpPr>
        <p:spPr>
          <a:ln/>
        </p:spPr>
      </p:sp>
      <p:sp>
        <p:nvSpPr>
          <p:cNvPr id="45059" name="Rectangle 3">
            <a:extLst>
              <a:ext uri="{FF2B5EF4-FFF2-40B4-BE49-F238E27FC236}">
                <a16:creationId xmlns:a16="http://schemas.microsoft.com/office/drawing/2014/main" id="{B92D55C0-A835-E8DF-0044-2A5A917CE012}"/>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4.11</a:t>
            </a: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There are three kinds of stories to watch for that lead us into downward spirals. The devilish thing about these stories is that they: 1) make us act in ways that give us what we don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want; 2) make us feel good about doing that.</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Remember John? My action is to say nothing, but resent him.</a:t>
            </a:r>
          </a:p>
          <a:p>
            <a:pPr eaLnBrk="1" hangingPunct="1"/>
            <a:r>
              <a:rPr lang="en-US" altLang="en-US">
                <a:latin typeface="Arial" panose="020B0604020202020204" pitchFamily="34" charset="0"/>
                <a:ea typeface="ＭＳ Ｐゴシック" panose="020B0600070205080204" pitchFamily="34" charset="-128"/>
              </a:rPr>
              <a:t>What stories am I telling?</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Victim: Aislinn, Cara. Innocent sufferers. </a:t>
            </a:r>
            <a:r>
              <a:rPr lang="en-US" altLang="en-US" b="1">
                <a:latin typeface="Arial" panose="020B0604020202020204" pitchFamily="34" charset="0"/>
                <a:ea typeface="ＭＳ Ｐゴシック" panose="020B0600070205080204" pitchFamily="34" charset="-128"/>
              </a:rPr>
              <a:t>(VIDEO 4-3 Scott.)</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Villain: Checketts (President Nicks), Falk (Agent), Stern (NBA Commissioner). Emphasize all my virtues and all of your vices. </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Always, never.</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 Dain, concerns about reorg=power hungry VPs who lost their empires. </a:t>
            </a:r>
            <a:r>
              <a:rPr lang="en-US" altLang="ja-JP" b="1">
                <a:latin typeface="Arial" panose="020B0604020202020204" pitchFamily="34" charset="0"/>
                <a:ea typeface="ＭＳ Ｐゴシック" panose="020B0600070205080204" pitchFamily="34" charset="-128"/>
              </a:rPr>
              <a:t>(VIDEO 4-4 Sam, blood-sucking lawyer).</a:t>
            </a:r>
            <a:endParaRPr lang="en-US" altLang="ja-JP">
              <a:latin typeface="Arial" panose="020B0604020202020204" pitchFamily="34" charset="0"/>
              <a:ea typeface="ＭＳ Ｐゴシック" panose="020B0600070205080204" pitchFamily="34" charset="-128"/>
            </a:endParaRP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Helpless: Who could give feedback to John? He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a jerk, he likes it, no way to influence evil people! </a:t>
            </a:r>
          </a:p>
          <a:p>
            <a:pPr eaLnBrk="1" hangingPunct="1"/>
            <a:r>
              <a:rPr lang="en-US" altLang="en-US">
                <a:latin typeface="Arial" panose="020B0604020202020204" pitchFamily="34" charset="0"/>
                <a:ea typeface="ＭＳ Ｐゴシック" panose="020B0600070205080204" pitchFamily="34" charset="-128"/>
              </a:rPr>
              <a:t>See, now I</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m justified in silence and violence. </a:t>
            </a:r>
            <a:r>
              <a:rPr lang="en-US" altLang="ja-JP" b="1">
                <a:latin typeface="Arial" panose="020B0604020202020204" pitchFamily="34" charset="0"/>
                <a:ea typeface="ＭＳ Ｐゴシック" panose="020B0600070205080204" pitchFamily="34" charset="-128"/>
              </a:rPr>
              <a:t>(VIDEO 4-5. Carolyn, Carl)</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1999 Kosovar Albanians. 91% too far to reconcile. 71% blame Serbs for revenge attacks. Over half say violence against Serbs justified. 9% see any responsibility for Albanians for the revenge attacks. Our stories justify our silence and violence.</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The culture of an organization IS its stories. </a:t>
            </a:r>
            <a:r>
              <a:rPr lang="en-US" altLang="en-US" b="1">
                <a:latin typeface="Arial" panose="020B0604020202020204" pitchFamily="34" charset="0"/>
                <a:ea typeface="ＭＳ Ｐゴシック" panose="020B0600070205080204" pitchFamily="34" charset="-128"/>
              </a:rPr>
              <a:t>When we uncritically adopt the story of others (about a child, peer, boss, department), we surrender control over our emotions and actions toward them. We can enter a downward spiral already underway.</a:t>
            </a: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b="1">
                <a:latin typeface="Arial" panose="020B0604020202020204" pitchFamily="34" charset="0"/>
                <a:ea typeface="ＭＳ Ｐゴシック" panose="020B0600070205080204" pitchFamily="34" charset="-128"/>
              </a:rPr>
              <a:t>Learn to question stories. Watch for the clever ones that create downward spirals!</a:t>
            </a:r>
          </a:p>
          <a:p>
            <a:pPr eaLnBrk="1" hangingPunct="1"/>
            <a:endParaRPr lang="en-US" altLang="en-US" b="1">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68E27E5E-1B83-AE43-2C78-BC4520DF9AF3}"/>
              </a:ext>
            </a:extLst>
          </p:cNvPr>
          <p:cNvSpPr>
            <a:spLocks noGrp="1" noRot="1" noChangeAspect="1" noChangeArrowheads="1" noTextEdit="1"/>
          </p:cNvSpPr>
          <p:nvPr>
            <p:ph type="sldImg"/>
          </p:nvPr>
        </p:nvSpPr>
        <p:spPr>
          <a:ln/>
        </p:spPr>
      </p:sp>
      <p:sp>
        <p:nvSpPr>
          <p:cNvPr id="18434" name="Notes Placeholder 2">
            <a:extLst>
              <a:ext uri="{FF2B5EF4-FFF2-40B4-BE49-F238E27FC236}">
                <a16:creationId xmlns:a16="http://schemas.microsoft.com/office/drawing/2014/main" id="{90ACEC6E-C93D-F146-093B-8CA9BDF77F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18435" name="Slide Number Placeholder 3">
            <a:extLst>
              <a:ext uri="{FF2B5EF4-FFF2-40B4-BE49-F238E27FC236}">
                <a16:creationId xmlns:a16="http://schemas.microsoft.com/office/drawing/2014/main" id="{2397329E-97A1-37EA-8DE1-DE19C7E0FA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5637C28-E592-E143-BFF2-0CA5922576DD}" type="slidenum">
              <a:rPr lang="en-US" altLang="en-US"/>
              <a:pPr>
                <a:spcBef>
                  <a:spcPct val="0"/>
                </a:spcBef>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856B4B71-DD50-58F7-3C19-72455F03E3AF}"/>
              </a:ext>
            </a:extLst>
          </p:cNvPr>
          <p:cNvSpPr>
            <a:spLocks noGrp="1" noRot="1" noChangeAspect="1" noChangeArrowheads="1" noTextEdit="1"/>
          </p:cNvSpPr>
          <p:nvPr>
            <p:ph type="sldImg"/>
          </p:nvPr>
        </p:nvSpPr>
        <p:spPr>
          <a:ln/>
        </p:spPr>
      </p:sp>
      <p:sp>
        <p:nvSpPr>
          <p:cNvPr id="49154" name="Notes Placeholder 2">
            <a:extLst>
              <a:ext uri="{FF2B5EF4-FFF2-40B4-BE49-F238E27FC236}">
                <a16:creationId xmlns:a16="http://schemas.microsoft.com/office/drawing/2014/main" id="{0262BDCC-435C-6E7A-8E2E-A580E3BCDEA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Pg…169 – 171 – hit the high points of each point……</a:t>
            </a:r>
          </a:p>
        </p:txBody>
      </p:sp>
      <p:sp>
        <p:nvSpPr>
          <p:cNvPr id="49155" name="Slide Number Placeholder 3">
            <a:extLst>
              <a:ext uri="{FF2B5EF4-FFF2-40B4-BE49-F238E27FC236}">
                <a16:creationId xmlns:a16="http://schemas.microsoft.com/office/drawing/2014/main" id="{6513BE70-12CB-82AB-F2E4-0C46AA6120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085C6A93-8137-9C45-979A-653A4D3F9939}"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22929CE5-EA0E-AD23-AE85-29FF376E4F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F526BC9-FAE2-B640-A304-B3DA9A09023B}" type="slidenum">
              <a:rPr lang="en-US" altLang="en-US"/>
              <a:pPr>
                <a:spcBef>
                  <a:spcPct val="0"/>
                </a:spcBef>
              </a:pPr>
              <a:t>21</a:t>
            </a:fld>
            <a:endParaRPr lang="en-US" altLang="en-US"/>
          </a:p>
        </p:txBody>
      </p:sp>
      <p:sp>
        <p:nvSpPr>
          <p:cNvPr id="51202" name="Rectangle 2">
            <a:extLst>
              <a:ext uri="{FF2B5EF4-FFF2-40B4-BE49-F238E27FC236}">
                <a16:creationId xmlns:a16="http://schemas.microsoft.com/office/drawing/2014/main" id="{D9910C60-04A8-664D-1069-E38D39F5BAF0}"/>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212AFCB0-CC0D-CB63-E11A-DF9F469078E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5.14</a:t>
            </a: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Our goal is to help people understand and appreciate our view. We are trying to persuade them that our story is reasonable given our experience. </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It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an interesting irony that when we approach crucial conversations, we tend to act in ways that are less rather than more persuasive. We overstate our points and discourage testing—which increases defensiveness and opposition. </a:t>
            </a: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b="1">
                <a:latin typeface="Arial" panose="020B0604020202020204" pitchFamily="34" charset="0"/>
                <a:ea typeface="ＭＳ Ｐゴシック" panose="020B0600070205080204" pitchFamily="34" charset="-128"/>
              </a:rPr>
              <a:t>VIDEO 5-9. Bruce, Marc. Bruce is tentative. How persuasive is he? Reasonable, rational and decent?</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When dealing with….</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a:extLst>
              <a:ext uri="{FF2B5EF4-FFF2-40B4-BE49-F238E27FC236}">
                <a16:creationId xmlns:a16="http://schemas.microsoft.com/office/drawing/2014/main" id="{6A923D61-1079-3E32-36A7-A49DFEA384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AE8179B-014E-8746-B666-7F30825D4179}" type="slidenum">
              <a:rPr lang="en-US" altLang="en-US"/>
              <a:pPr>
                <a:spcBef>
                  <a:spcPct val="0"/>
                </a:spcBef>
              </a:pPr>
              <a:t>22</a:t>
            </a:fld>
            <a:endParaRPr lang="en-US" altLang="en-US"/>
          </a:p>
        </p:txBody>
      </p:sp>
      <p:sp>
        <p:nvSpPr>
          <p:cNvPr id="53250" name="Rectangle 2">
            <a:extLst>
              <a:ext uri="{FF2B5EF4-FFF2-40B4-BE49-F238E27FC236}">
                <a16:creationId xmlns:a16="http://schemas.microsoft.com/office/drawing/2014/main" id="{907DBC60-5219-F665-7119-49DA011DC288}"/>
              </a:ext>
            </a:extLst>
          </p:cNvPr>
          <p:cNvSpPr>
            <a:spLocks noGrp="1" noRot="1" noChangeAspect="1" noChangeArrowheads="1" noTextEdit="1"/>
          </p:cNvSpPr>
          <p:nvPr>
            <p:ph type="sldImg"/>
          </p:nvPr>
        </p:nvSpPr>
        <p:spPr>
          <a:ln/>
        </p:spPr>
      </p:sp>
      <p:sp>
        <p:nvSpPr>
          <p:cNvPr id="53251" name="Rectangle 3">
            <a:extLst>
              <a:ext uri="{FF2B5EF4-FFF2-40B4-BE49-F238E27FC236}">
                <a16:creationId xmlns:a16="http://schemas.microsoft.com/office/drawing/2014/main" id="{ABD2BC4F-8702-0E6D-7232-6AA1FC19AAF2}"/>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5.15</a:t>
            </a:r>
          </a:p>
          <a:p>
            <a:pPr eaLnBrk="1" hangingPunct="1"/>
            <a:r>
              <a:rPr lang="en-US" altLang="en-US">
                <a:latin typeface="Arial" panose="020B0604020202020204" pitchFamily="34" charset="0"/>
                <a:ea typeface="ＭＳ Ｐゴシック" panose="020B0600070205080204" pitchFamily="34" charset="-128"/>
              </a:rPr>
              <a:t>When we ask for others paths, we must do so in a way that encourages them, even begs them to disprove our points. </a:t>
            </a:r>
          </a:p>
          <a:p>
            <a:pPr eaLnBrk="1" hangingPunct="1"/>
            <a:r>
              <a:rPr lang="en-US" altLang="en-US" b="1">
                <a:latin typeface="Arial" panose="020B0604020202020204" pitchFamily="34" charset="0"/>
                <a:ea typeface="ＭＳ Ｐゴシック" panose="020B0600070205080204" pitchFamily="34" charset="-128"/>
              </a:rPr>
              <a:t>VIDEO 5-11. Rick fakes </a:t>
            </a:r>
            <a:r>
              <a:rPr lang="en-US" altLang="en-US" b="1" i="1">
                <a:latin typeface="Arial" panose="020B0604020202020204" pitchFamily="34" charset="0"/>
                <a:ea typeface="ＭＳ Ｐゴシック" panose="020B0600070205080204" pitchFamily="34" charset="-128"/>
              </a:rPr>
              <a:t>encouraging testing.</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We</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ve worked with many CEOs over the years that believe if they express an opinion it will shut down dialogue. </a:t>
            </a:r>
          </a:p>
          <a:p>
            <a:pPr eaLnBrk="1" hangingPunct="1"/>
            <a:r>
              <a:rPr lang="en-US" altLang="en-US">
                <a:latin typeface="Arial" panose="020B0604020202020204" pitchFamily="34" charset="0"/>
                <a:ea typeface="ＭＳ Ｐゴシック" panose="020B0600070205080204" pitchFamily="34" charset="-128"/>
              </a:rPr>
              <a:t>If you want to foster vigorous dialogue around crucial conversation, the key is not to pretend you don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have an opinion.</a:t>
            </a:r>
          </a:p>
          <a:p>
            <a:pPr eaLnBrk="1" hangingPunct="1"/>
            <a:r>
              <a:rPr lang="en-US" altLang="en-US" i="1">
                <a:latin typeface="Arial" panose="020B0604020202020204" pitchFamily="34" charset="0"/>
                <a:ea typeface="ＭＳ Ｐゴシック" panose="020B0600070205080204" pitchFamily="34" charset="-128"/>
              </a:rPr>
              <a:t>The only limitation on how vigorously you can express your opinion is the degree to which you</a:t>
            </a:r>
            <a:r>
              <a:rPr lang="ja-JP" altLang="en-US" i="1">
                <a:latin typeface="Arial" panose="020B0604020202020204" pitchFamily="34" charset="0"/>
                <a:ea typeface="ＭＳ Ｐゴシック" panose="020B0600070205080204" pitchFamily="34" charset="-128"/>
              </a:rPr>
              <a:t>’</a:t>
            </a:r>
            <a:r>
              <a:rPr lang="en-US" altLang="ja-JP" i="1">
                <a:latin typeface="Arial" panose="020B0604020202020204" pitchFamily="34" charset="0"/>
                <a:ea typeface="ＭＳ Ｐゴシック" panose="020B0600070205080204" pitchFamily="34" charset="-128"/>
              </a:rPr>
              <a:t>re then willing to encourage people to attack it. That</a:t>
            </a:r>
            <a:r>
              <a:rPr lang="ja-JP" altLang="en-US" i="1">
                <a:latin typeface="Arial" panose="020B0604020202020204" pitchFamily="34" charset="0"/>
                <a:ea typeface="ＭＳ Ｐゴシック" panose="020B0600070205080204" pitchFamily="34" charset="-128"/>
              </a:rPr>
              <a:t>’</a:t>
            </a:r>
            <a:r>
              <a:rPr lang="en-US" altLang="ja-JP" i="1">
                <a:latin typeface="Arial" panose="020B0604020202020204" pitchFamily="34" charset="0"/>
                <a:ea typeface="ＭＳ Ｐゴシック" panose="020B0600070205080204" pitchFamily="34" charset="-128"/>
              </a:rPr>
              <a:t>s the key.</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b="1">
                <a:latin typeface="Arial" panose="020B0604020202020204" pitchFamily="34" charset="0"/>
                <a:ea typeface="ＭＳ Ｐゴシック" panose="020B0600070205080204" pitchFamily="34" charset="-128"/>
              </a:rPr>
              <a:t>VIDEO: 5-12 Real encouragement.</a:t>
            </a:r>
            <a:endParaRPr lang="en-US" altLang="en-US">
              <a:latin typeface="Arial" panose="020B0604020202020204" pitchFamily="34" charset="0"/>
              <a:ea typeface="ＭＳ Ｐゴシック" panose="020B0600070205080204" pitchFamily="34" charset="-128"/>
            </a:endParaRPr>
          </a:p>
          <a:p>
            <a:pPr eaLnBrk="1" hangingPunct="1"/>
            <a:endParaRPr lang="en-US" altLang="en-US" b="1">
              <a:latin typeface="Arial" panose="020B0604020202020204" pitchFamily="34" charset="0"/>
              <a:ea typeface="ＭＳ Ｐゴシック" panose="020B0600070205080204" pitchFamily="34" charset="-128"/>
            </a:endParaRPr>
          </a:p>
          <a:p>
            <a:pPr eaLnBrk="1" hangingPunct="1"/>
            <a:r>
              <a:rPr lang="en-US" altLang="en-US" b="1">
                <a:latin typeface="Arial" panose="020B0604020202020204" pitchFamily="34" charset="0"/>
                <a:ea typeface="ＭＳ Ｐゴシック" panose="020B0600070205080204" pitchFamily="34" charset="-128"/>
              </a:rPr>
              <a:t>EXERCISE: VIDEO 5-13. Ellen &amp; Richard. What do you think of Richard? (STORY) Why? (Facts). You</a:t>
            </a:r>
            <a:r>
              <a:rPr lang="ja-JP" altLang="en-US" b="1">
                <a:latin typeface="Arial" panose="020B0604020202020204" pitchFamily="34" charset="0"/>
                <a:ea typeface="ＭＳ Ｐゴシック" panose="020B0600070205080204" pitchFamily="34" charset="-128"/>
              </a:rPr>
              <a:t>’</a:t>
            </a:r>
            <a:r>
              <a:rPr lang="en-US" altLang="ja-JP" b="1">
                <a:latin typeface="Arial" panose="020B0604020202020204" pitchFamily="34" charset="0"/>
                <a:ea typeface="ＭＳ Ｐゴシック" panose="020B0600070205080204" pitchFamily="34" charset="-128"/>
              </a:rPr>
              <a:t>re going to raise you LHC with Richard. (PAGE 5.16)</a:t>
            </a:r>
            <a:endParaRPr lang="en-US" altLang="en-US" b="1">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00E6C34D-2CA1-1C40-0548-49422E130ADC}"/>
              </a:ext>
            </a:extLst>
          </p:cNvPr>
          <p:cNvSpPr>
            <a:spLocks noGrp="1" noRot="1" noChangeAspect="1" noChangeArrowheads="1" noTextEdit="1"/>
          </p:cNvSpPr>
          <p:nvPr>
            <p:ph type="sldImg"/>
          </p:nvPr>
        </p:nvSpPr>
        <p:spPr>
          <a:ln/>
        </p:spPr>
      </p:sp>
      <p:sp>
        <p:nvSpPr>
          <p:cNvPr id="55298" name="Notes Placeholder 2">
            <a:extLst>
              <a:ext uri="{FF2B5EF4-FFF2-40B4-BE49-F238E27FC236}">
                <a16:creationId xmlns:a16="http://schemas.microsoft.com/office/drawing/2014/main" id="{AA7A07ED-35EC-EC4C-20FF-11AC6F85F8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55299" name="Slide Number Placeholder 3">
            <a:extLst>
              <a:ext uri="{FF2B5EF4-FFF2-40B4-BE49-F238E27FC236}">
                <a16:creationId xmlns:a16="http://schemas.microsoft.com/office/drawing/2014/main" id="{E7D20C35-FEE4-1E0C-347C-9A249987E48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00CEC6F-84EC-0B43-9CC2-D54E22B4F384}" type="slidenum">
              <a:rPr lang="en-US" altLang="en-US"/>
              <a:pPr>
                <a:spcBef>
                  <a:spcPct val="0"/>
                </a:spcBef>
              </a:pPr>
              <a:t>23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B33C0449-C23F-7655-E051-624B59C47DCF}"/>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id="{43E0B55B-2AC8-59EF-F793-767FBAE8A2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dirty="0">
                <a:latin typeface="Arial" panose="020B0604020202020204" pitchFamily="34" charset="0"/>
                <a:cs typeface="Arial" panose="020B0604020202020204" pitchFamily="34" charset="0"/>
              </a:rPr>
              <a:t>Is it a bad thing?</a:t>
            </a:r>
          </a:p>
          <a:p>
            <a:r>
              <a:rPr lang="en-US" sz="1200" b="0" dirty="0">
                <a:latin typeface="Arial" panose="020B0604020202020204" pitchFamily="34" charset="0"/>
                <a:cs typeface="Arial" panose="020B0604020202020204" pitchFamily="34" charset="0"/>
              </a:rPr>
              <a:t>Why does it come to a head?</a:t>
            </a:r>
          </a:p>
          <a:p>
            <a:r>
              <a:rPr lang="en-US" sz="1200" b="0" dirty="0">
                <a:latin typeface="Arial" panose="020B0604020202020204" pitchFamily="34" charset="0"/>
                <a:cs typeface="Arial" panose="020B0604020202020204" pitchFamily="34" charset="0"/>
              </a:rPr>
              <a:t>Why do we ask behavioral interviewing questions?</a:t>
            </a:r>
          </a:p>
          <a:p>
            <a:r>
              <a:rPr lang="en-US" sz="1200" b="0" dirty="0">
                <a:latin typeface="Arial" panose="020B0604020202020204" pitchFamily="34" charset="0"/>
                <a:cs typeface="Arial" panose="020B0604020202020204" pitchFamily="34" charset="0"/>
              </a:rPr>
              <a:t>Is it possible to work with no dissention?</a:t>
            </a:r>
          </a:p>
          <a:p>
            <a:pPr eaLnBrk="1" hangingPunct="1"/>
            <a:endParaRPr lang="en-US" altLang="en-US" dirty="0">
              <a:latin typeface="Arial" panose="020B0604020202020204" pitchFamily="34" charset="0"/>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id="{DFF50899-3E9C-B7DF-A9EA-FFBB02143D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062E49F-F18E-314D-BC3F-DC3C959705A4}" type="slidenum">
              <a:rPr lang="en-US" altLang="en-US"/>
              <a:pPr>
                <a:spcBef>
                  <a:spcPct val="0"/>
                </a:spcBef>
              </a:pPr>
              <a:t>3</a:t>
            </a:fld>
            <a:endParaRPr lang="en-US" altLang="en-US"/>
          </a:p>
        </p:txBody>
      </p:sp>
    </p:spTree>
    <p:extLst>
      <p:ext uri="{BB962C8B-B14F-4D97-AF65-F5344CB8AC3E}">
        <p14:creationId xmlns:p14="http://schemas.microsoft.com/office/powerpoint/2010/main" val="3085386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68E27E5E-1B83-AE43-2C78-BC4520DF9AF3}"/>
              </a:ext>
            </a:extLst>
          </p:cNvPr>
          <p:cNvSpPr>
            <a:spLocks noGrp="1" noRot="1" noChangeAspect="1" noChangeArrowheads="1" noTextEdit="1"/>
          </p:cNvSpPr>
          <p:nvPr>
            <p:ph type="sldImg"/>
          </p:nvPr>
        </p:nvSpPr>
        <p:spPr>
          <a:ln/>
        </p:spPr>
      </p:sp>
      <p:sp>
        <p:nvSpPr>
          <p:cNvPr id="18434" name="Notes Placeholder 2">
            <a:extLst>
              <a:ext uri="{FF2B5EF4-FFF2-40B4-BE49-F238E27FC236}">
                <a16:creationId xmlns:a16="http://schemas.microsoft.com/office/drawing/2014/main" id="{90ACEC6E-C93D-F146-093B-8CA9BDF77F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18435" name="Slide Number Placeholder 3">
            <a:extLst>
              <a:ext uri="{FF2B5EF4-FFF2-40B4-BE49-F238E27FC236}">
                <a16:creationId xmlns:a16="http://schemas.microsoft.com/office/drawing/2014/main" id="{2397329E-97A1-37EA-8DE1-DE19C7E0FA0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75637C28-E592-E143-BFF2-0CA5922576DD}" type="slidenum">
              <a:rPr lang="en-US" altLang="en-US"/>
              <a:pPr>
                <a:spcBef>
                  <a:spcPct val="0"/>
                </a:spcBef>
              </a:pPr>
              <a:t>4</a:t>
            </a:fld>
            <a:endParaRPr lang="en-US" altLang="en-US"/>
          </a:p>
        </p:txBody>
      </p:sp>
    </p:spTree>
    <p:extLst>
      <p:ext uri="{BB962C8B-B14F-4D97-AF65-F5344CB8AC3E}">
        <p14:creationId xmlns:p14="http://schemas.microsoft.com/office/powerpoint/2010/main" val="4012904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22E80C75-EDA0-19B0-A672-95CCFD8B9B20}"/>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8404D631-7687-135B-D3EA-90968CEF3F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What it is not:   </a:t>
            </a:r>
          </a:p>
        </p:txBody>
      </p:sp>
      <p:sp>
        <p:nvSpPr>
          <p:cNvPr id="22531" name="Slide Number Placeholder 3">
            <a:extLst>
              <a:ext uri="{FF2B5EF4-FFF2-40B4-BE49-F238E27FC236}">
                <a16:creationId xmlns:a16="http://schemas.microsoft.com/office/drawing/2014/main" id="{F2B611EB-33A8-D4C0-014D-EDD41A588F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403ADBF-F4B2-A54B-A005-BD07FCFCCF78}"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22E80C75-EDA0-19B0-A672-95CCFD8B9B20}"/>
              </a:ext>
            </a:extLst>
          </p:cNvPr>
          <p:cNvSpPr>
            <a:spLocks noGrp="1" noRot="1" noChangeAspect="1" noChangeArrowheads="1" noTextEdit="1"/>
          </p:cNvSpPr>
          <p:nvPr>
            <p:ph type="sldImg"/>
          </p:nvPr>
        </p:nvSpPr>
        <p:spPr>
          <a:ln/>
        </p:spPr>
      </p:sp>
      <p:sp>
        <p:nvSpPr>
          <p:cNvPr id="22530" name="Notes Placeholder 2">
            <a:extLst>
              <a:ext uri="{FF2B5EF4-FFF2-40B4-BE49-F238E27FC236}">
                <a16:creationId xmlns:a16="http://schemas.microsoft.com/office/drawing/2014/main" id="{8404D631-7687-135B-D3EA-90968CEF3F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What it is not:   </a:t>
            </a:r>
          </a:p>
        </p:txBody>
      </p:sp>
      <p:sp>
        <p:nvSpPr>
          <p:cNvPr id="22531" name="Slide Number Placeholder 3">
            <a:extLst>
              <a:ext uri="{FF2B5EF4-FFF2-40B4-BE49-F238E27FC236}">
                <a16:creationId xmlns:a16="http://schemas.microsoft.com/office/drawing/2014/main" id="{F2B611EB-33A8-D4C0-014D-EDD41A588F1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403ADBF-F4B2-A54B-A005-BD07FCFCCF78}" type="slidenum">
              <a:rPr lang="en-US" altLang="en-US"/>
              <a:pPr>
                <a:spcBef>
                  <a:spcPct val="0"/>
                </a:spcBef>
              </a:pPr>
              <a:t>6</a:t>
            </a:fld>
            <a:endParaRPr lang="en-US" altLang="en-US"/>
          </a:p>
        </p:txBody>
      </p:sp>
    </p:spTree>
    <p:extLst>
      <p:ext uri="{BB962C8B-B14F-4D97-AF65-F5344CB8AC3E}">
        <p14:creationId xmlns:p14="http://schemas.microsoft.com/office/powerpoint/2010/main" val="322274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1852AA5C-584C-01B7-0443-FF85890060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EF61D2D-C2ED-C34F-92EE-49B12C084E40}" type="slidenum">
              <a:rPr lang="en-US" altLang="en-US"/>
              <a:pPr>
                <a:spcBef>
                  <a:spcPct val="0"/>
                </a:spcBef>
              </a:pPr>
              <a:t>7</a:t>
            </a:fld>
            <a:endParaRPr lang="en-US" altLang="en-US"/>
          </a:p>
        </p:txBody>
      </p:sp>
      <p:sp>
        <p:nvSpPr>
          <p:cNvPr id="24578" name="Rectangle 2">
            <a:extLst>
              <a:ext uri="{FF2B5EF4-FFF2-40B4-BE49-F238E27FC236}">
                <a16:creationId xmlns:a16="http://schemas.microsoft.com/office/drawing/2014/main" id="{D0CF70C2-F77D-33DF-E63B-EB307A242F1F}"/>
              </a:ext>
            </a:extLst>
          </p:cNvPr>
          <p:cNvSpPr>
            <a:spLocks noGrp="1" noRot="1" noChangeAspect="1" noChangeArrowheads="1" noTextEdit="1"/>
          </p:cNvSpPr>
          <p:nvPr>
            <p:ph type="sldImg"/>
          </p:nvPr>
        </p:nvSpPr>
        <p:spPr>
          <a:xfrm>
            <a:off x="1146175" y="685800"/>
            <a:ext cx="4570413" cy="3427413"/>
          </a:xfrm>
          <a:ln/>
        </p:spPr>
      </p:sp>
      <p:sp>
        <p:nvSpPr>
          <p:cNvPr id="24579" name="Rectangle 3">
            <a:extLst>
              <a:ext uri="{FF2B5EF4-FFF2-40B4-BE49-F238E27FC236}">
                <a16:creationId xmlns:a16="http://schemas.microsoft.com/office/drawing/2014/main" id="{542CC4D0-34DB-9026-523D-1AB636216FDE}"/>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1.4-1.5</a:t>
            </a:r>
          </a:p>
          <a:p>
            <a:pPr eaLnBrk="1" hangingPunct="1"/>
            <a:r>
              <a:rPr lang="en-US" altLang="en-US">
                <a:latin typeface="Arial" panose="020B0604020202020204" pitchFamily="34" charset="0"/>
                <a:ea typeface="ＭＳ Ｐゴシック" panose="020B0600070205080204" pitchFamily="34" charset="-128"/>
              </a:rPr>
              <a:t>Crucial conversations separate the good from the best because they act like a kind of gauntlet. </a:t>
            </a:r>
          </a:p>
          <a:p>
            <a:pPr eaLnBrk="1" hangingPunct="1"/>
            <a:r>
              <a:rPr lang="en-US" altLang="en-US" b="1">
                <a:latin typeface="Arial" panose="020B0604020202020204" pitchFamily="34" charset="0"/>
                <a:ea typeface="ＭＳ Ｐゴシック" panose="020B0600070205080204" pitchFamily="34" charset="-128"/>
              </a:rPr>
              <a:t>Most play games: </a:t>
            </a:r>
            <a:r>
              <a:rPr lang="en-US" altLang="en-US">
                <a:latin typeface="Arial" panose="020B0604020202020204" pitchFamily="34" charset="0"/>
                <a:ea typeface="ＭＳ Ｐゴシック" panose="020B0600070205080204" pitchFamily="34" charset="-128"/>
              </a:rPr>
              <a:t>Act out rather than talk out concerns.</a:t>
            </a:r>
          </a:p>
          <a:p>
            <a:pPr eaLnBrk="1" hangingPunct="1">
              <a:buFontTx/>
              <a:buChar char="•"/>
            </a:pPr>
            <a:r>
              <a:rPr lang="en-US" altLang="en-US">
                <a:latin typeface="Arial" panose="020B0604020202020204" pitchFamily="34" charset="0"/>
                <a:ea typeface="ＭＳ Ｐゴシック" panose="020B0600070205080204" pitchFamily="34" charset="-128"/>
              </a:rPr>
              <a:t>Peanutbutter cuts – can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talk about not trusting you to be honest about slack.</a:t>
            </a:r>
          </a:p>
          <a:p>
            <a:pPr eaLnBrk="1" hangingPunct="1">
              <a:buFontTx/>
              <a:buChar char="•"/>
            </a:pPr>
            <a:r>
              <a:rPr lang="en-US" altLang="en-US">
                <a:latin typeface="Arial" panose="020B0604020202020204" pitchFamily="34" charset="0"/>
                <a:ea typeface="ＭＳ Ｐゴシック" panose="020B0600070205080204" pitchFamily="34" charset="-128"/>
              </a:rPr>
              <a:t>Development Chicken – can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talk about real risks to schedule, project.</a:t>
            </a:r>
          </a:p>
          <a:p>
            <a:pPr eaLnBrk="1" hangingPunct="1">
              <a:buFontTx/>
              <a:buChar char="•"/>
            </a:pPr>
            <a:r>
              <a:rPr lang="en-US" altLang="en-US">
                <a:latin typeface="Arial" panose="020B0604020202020204" pitchFamily="34" charset="0"/>
                <a:ea typeface="ＭＳ Ｐゴシック" panose="020B0600070205080204" pitchFamily="34" charset="-128"/>
              </a:rPr>
              <a:t>Performance Management: Punish the innocent, reward the guilty – can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talk about my honest view of your performance… Dave Madden, doctor moves to Montana. Solution: NEW PERFORMANCE MANAGEMENT SYSTEM. </a:t>
            </a:r>
          </a:p>
          <a:p>
            <a:pPr eaLnBrk="1" hangingPunct="1">
              <a:buFontTx/>
              <a:buChar char="•"/>
            </a:pPr>
            <a:r>
              <a:rPr lang="en-US" altLang="en-US">
                <a:latin typeface="Arial" panose="020B0604020202020204" pitchFamily="34" charset="0"/>
                <a:ea typeface="ＭＳ Ｐゴシック" panose="020B0600070205080204" pitchFamily="34" charset="-128"/>
              </a:rPr>
              <a:t>Meetings: What do we say when people off topic? What do we say when wrong agenda or participants? I don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belong here—it</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s a waste of my time! SOLUTION: MEETING TRAINING!</a:t>
            </a:r>
          </a:p>
          <a:p>
            <a:pPr eaLnBrk="1" hangingPunct="1">
              <a:buFontTx/>
              <a:buChar char="•"/>
            </a:pPr>
            <a:r>
              <a:rPr lang="en-US" altLang="en-US">
                <a:latin typeface="Arial" panose="020B0604020202020204" pitchFamily="34" charset="0"/>
                <a:ea typeface="ＭＳ Ｐゴシック" panose="020B0600070205080204" pitchFamily="34" charset="-128"/>
              </a:rPr>
              <a:t>Trust: I believe you behaved selfishly. I think you believe I</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m untrustworthy. Mistrust can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spread unless both play this game. Most mistrust is 3</a:t>
            </a:r>
            <a:r>
              <a:rPr lang="en-US" altLang="ja-JP" baseline="30000">
                <a:latin typeface="Arial" panose="020B0604020202020204" pitchFamily="34" charset="0"/>
                <a:ea typeface="ＭＳ Ｐゴシック" panose="020B0600070205080204" pitchFamily="34" charset="-128"/>
              </a:rPr>
              <a:t>rd</a:t>
            </a:r>
            <a:r>
              <a:rPr lang="en-US" altLang="ja-JP">
                <a:latin typeface="Arial" panose="020B0604020202020204" pitchFamily="34" charset="0"/>
                <a:ea typeface="ＭＳ Ｐゴシック" panose="020B0600070205080204" pitchFamily="34" charset="-128"/>
              </a:rPr>
              <a:t> party stories—not first hand.</a:t>
            </a:r>
          </a:p>
          <a:p>
            <a:pPr eaLnBrk="1" hangingPunct="1"/>
            <a:r>
              <a:rPr lang="en-US" altLang="en-US" b="1">
                <a:latin typeface="Arial" panose="020B0604020202020204" pitchFamily="34" charset="0"/>
                <a:ea typeface="ＭＳ Ｐゴシック" panose="020B0600070205080204" pitchFamily="34" charset="-128"/>
              </a:rPr>
              <a:t>The Diagnostic Principle: When stuck, ask: What conversations…</a:t>
            </a:r>
          </a:p>
          <a:p>
            <a:pPr eaLnBrk="1" hangingPunct="1"/>
            <a:r>
              <a:rPr lang="en-US" altLang="en-US" b="1">
                <a:latin typeface="Arial" panose="020B0604020202020204" pitchFamily="34" charset="0"/>
                <a:ea typeface="ＭＳ Ｐゴシック" panose="020B0600070205080204" pitchFamily="34" charset="-128"/>
              </a:rPr>
              <a:t>EX: READ statements on 1.5 </a:t>
            </a:r>
            <a:r>
              <a:rPr lang="en-US" altLang="en-US">
                <a:latin typeface="Arial" panose="020B0604020202020204" pitchFamily="34" charset="0"/>
                <a:ea typeface="ＭＳ Ｐゴシック" panose="020B0600070205080204" pitchFamily="34" charset="-128"/>
              </a:rPr>
              <a:t>– what are the consequences of not being able to talk about these. How are they usually handled?</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B33C0449-C23F-7655-E051-624B59C47DCF}"/>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id="{43E0B55B-2AC8-59EF-F793-767FBAE8A2A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id="{DFF50899-3E9C-B7DF-A9EA-FFBB02143D6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062E49F-F18E-314D-BC3F-DC3C959705A4}"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a:extLst>
              <a:ext uri="{FF2B5EF4-FFF2-40B4-BE49-F238E27FC236}">
                <a16:creationId xmlns:a16="http://schemas.microsoft.com/office/drawing/2014/main" id="{C93463C6-FF3F-7778-317A-4F2C5B6880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BA454D5C-7C92-A045-99F3-7868E3078D86}" type="slidenum">
              <a:rPr lang="en-US" altLang="en-US"/>
              <a:pPr>
                <a:spcBef>
                  <a:spcPct val="0"/>
                </a:spcBef>
              </a:pPr>
              <a:t>9</a:t>
            </a:fld>
            <a:endParaRPr lang="en-US" altLang="en-US"/>
          </a:p>
        </p:txBody>
      </p:sp>
      <p:sp>
        <p:nvSpPr>
          <p:cNvPr id="28674" name="Rectangle 2">
            <a:extLst>
              <a:ext uri="{FF2B5EF4-FFF2-40B4-BE49-F238E27FC236}">
                <a16:creationId xmlns:a16="http://schemas.microsoft.com/office/drawing/2014/main" id="{C6DC7A03-D820-855E-1DFD-6E3B645C6E0B}"/>
              </a:ext>
            </a:extLst>
          </p:cNvPr>
          <p:cNvSpPr>
            <a:spLocks noGrp="1" noRot="1" noChangeAspect="1" noChangeArrowheads="1" noTextEdit="1"/>
          </p:cNvSpPr>
          <p:nvPr>
            <p:ph type="sldImg"/>
          </p:nvPr>
        </p:nvSpPr>
        <p:spPr>
          <a:xfrm>
            <a:off x="1146175" y="685800"/>
            <a:ext cx="4570413" cy="3427413"/>
          </a:xfrm>
          <a:ln/>
        </p:spPr>
      </p:sp>
      <p:sp>
        <p:nvSpPr>
          <p:cNvPr id="28675" name="Rectangle 3">
            <a:extLst>
              <a:ext uri="{FF2B5EF4-FFF2-40B4-BE49-F238E27FC236}">
                <a16:creationId xmlns:a16="http://schemas.microsoft.com/office/drawing/2014/main" id="{46725502-7183-395F-96BB-7FFD1C5B0675}"/>
              </a:ext>
            </a:extLst>
          </p:cNvPr>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ea typeface="ＭＳ Ｐゴシック" panose="020B0600070205080204" pitchFamily="34" charset="-128"/>
              </a:rPr>
              <a:t>PAGE 1.24</a:t>
            </a:r>
          </a:p>
          <a:p>
            <a:pPr eaLnBrk="1" hangingPunct="1"/>
            <a:r>
              <a:rPr lang="en-US" altLang="en-US">
                <a:latin typeface="Arial" panose="020B0604020202020204" pitchFamily="34" charset="0"/>
                <a:ea typeface="ＭＳ Ｐゴシック" panose="020B0600070205080204" pitchFamily="34" charset="-128"/>
              </a:rPr>
              <a:t>In risky conversations, we can move to silence or violence when we start caring more about things other than results and relationship. </a:t>
            </a:r>
          </a:p>
          <a:p>
            <a:pPr eaLnBrk="1" hangingPunct="1"/>
            <a:r>
              <a:rPr lang="en-US" altLang="en-US">
                <a:latin typeface="Arial" panose="020B0604020202020204" pitchFamily="34" charset="0"/>
                <a:ea typeface="ＭＳ Ｐゴシック" panose="020B0600070205080204" pitchFamily="34" charset="-128"/>
              </a:rPr>
              <a:t>Like Mike, we begin to care more about saving face, getting back, winning the point, keeping the peace, avoiding conflict and so one. You can</a:t>
            </a:r>
            <a:r>
              <a:rPr lang="ja-JP"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do both—free flow and save face, etc. </a:t>
            </a:r>
          </a:p>
          <a:p>
            <a:pPr eaLnBrk="1" hangingPunct="1"/>
            <a:r>
              <a:rPr lang="en-US" altLang="en-US">
                <a:latin typeface="Arial" panose="020B0604020202020204" pitchFamily="34" charset="0"/>
                <a:ea typeface="ＭＳ Ｐゴシック" panose="020B0600070205080204" pitchFamily="34" charset="-128"/>
              </a:rPr>
              <a:t>High stakes, opposing opinions, strong emotions.</a:t>
            </a:r>
          </a:p>
          <a:p>
            <a:pPr eaLnBrk="1" hangingPunct="1"/>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8A723A4-1C5E-478E-6EAE-45BB1653A1A6}"/>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a:extLst>
              <a:ext uri="{FF2B5EF4-FFF2-40B4-BE49-F238E27FC236}">
                <a16:creationId xmlns:a16="http://schemas.microsoft.com/office/drawing/2014/main" id="{045AC2C0-EF1A-F25B-C33A-6139698DD374}"/>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a:t>Click to edit Master subtitle style</a:t>
            </a:r>
            <a:endParaRPr lang="en-US" dirty="0"/>
          </a:p>
        </p:txBody>
      </p:sp>
      <p:sp>
        <p:nvSpPr>
          <p:cNvPr id="6" name="Date Placeholder 3">
            <a:extLst>
              <a:ext uri="{FF2B5EF4-FFF2-40B4-BE49-F238E27FC236}">
                <a16:creationId xmlns:a16="http://schemas.microsoft.com/office/drawing/2014/main" id="{FEDE6565-858E-08D9-09D8-38E87F04453A}"/>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60D18382-484C-5FE7-B259-16D4CB568E5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EBF1E258-101E-F976-AF87-3F654426B08A}"/>
              </a:ext>
            </a:extLst>
          </p:cNvPr>
          <p:cNvSpPr>
            <a:spLocks noGrp="1"/>
          </p:cNvSpPr>
          <p:nvPr>
            <p:ph type="sldNum" sz="quarter" idx="12"/>
          </p:nvPr>
        </p:nvSpPr>
        <p:spPr/>
        <p:txBody>
          <a:bodyPr/>
          <a:lstStyle>
            <a:lvl1pPr>
              <a:defRPr smtClean="0"/>
            </a:lvl1pPr>
          </a:lstStyle>
          <a:p>
            <a:pPr>
              <a:defRPr/>
            </a:pPr>
            <a:fld id="{E451339B-C853-0447-AEA0-2C0F2EDD1BCB}" type="slidenum">
              <a:rPr lang="en-US" altLang="en-US"/>
              <a:pPr>
                <a:defRPr/>
              </a:pPr>
              <a:t>‹#›</a:t>
            </a:fld>
            <a:endParaRPr lang="en-US" altLang="en-US"/>
          </a:p>
        </p:txBody>
      </p:sp>
    </p:spTree>
    <p:extLst>
      <p:ext uri="{BB962C8B-B14F-4D97-AF65-F5344CB8AC3E}">
        <p14:creationId xmlns:p14="http://schemas.microsoft.com/office/powerpoint/2010/main" val="70079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1514F-A1C2-ABCD-A315-D0D4BCAD5F1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48ACAC8-7C58-8044-EB18-534DAB83381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CCE15B0-2A21-754D-BA83-3FE8DD67D638}"/>
              </a:ext>
            </a:extLst>
          </p:cNvPr>
          <p:cNvSpPr>
            <a:spLocks noGrp="1"/>
          </p:cNvSpPr>
          <p:nvPr>
            <p:ph type="sldNum" sz="quarter" idx="12"/>
          </p:nvPr>
        </p:nvSpPr>
        <p:spPr>
          <a:ln/>
        </p:spPr>
        <p:txBody>
          <a:bodyPr/>
          <a:lstStyle>
            <a:lvl1pPr>
              <a:defRPr/>
            </a:lvl1pPr>
          </a:lstStyle>
          <a:p>
            <a:pPr>
              <a:defRPr/>
            </a:pPr>
            <a:fld id="{38C4B19D-FA29-4F42-8706-28F205F753BA}" type="slidenum">
              <a:rPr lang="en-US" altLang="en-US"/>
              <a:pPr>
                <a:defRPr/>
              </a:pPr>
              <a:t>‹#›</a:t>
            </a:fld>
            <a:endParaRPr lang="en-US" altLang="en-US"/>
          </a:p>
        </p:txBody>
      </p:sp>
    </p:spTree>
    <p:extLst>
      <p:ext uri="{BB962C8B-B14F-4D97-AF65-F5344CB8AC3E}">
        <p14:creationId xmlns:p14="http://schemas.microsoft.com/office/powerpoint/2010/main" val="177111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7299CD-D26E-F6E8-A61F-A3FD5C6E75B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61DAB95-52A0-AB56-AC86-1FE3CF2116C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EA73CE-65F2-25E7-275B-D6C500B30384}"/>
              </a:ext>
            </a:extLst>
          </p:cNvPr>
          <p:cNvSpPr>
            <a:spLocks noGrp="1"/>
          </p:cNvSpPr>
          <p:nvPr>
            <p:ph type="sldNum" sz="quarter" idx="12"/>
          </p:nvPr>
        </p:nvSpPr>
        <p:spPr>
          <a:ln/>
        </p:spPr>
        <p:txBody>
          <a:bodyPr/>
          <a:lstStyle>
            <a:lvl1pPr>
              <a:defRPr/>
            </a:lvl1pPr>
          </a:lstStyle>
          <a:p>
            <a:pPr>
              <a:defRPr/>
            </a:pPr>
            <a:fld id="{C3E31DEB-41CA-074E-99D1-D0A4B9492D24}" type="slidenum">
              <a:rPr lang="en-US" altLang="en-US"/>
              <a:pPr>
                <a:defRPr/>
              </a:pPr>
              <a:t>‹#›</a:t>
            </a:fld>
            <a:endParaRPr lang="en-US" altLang="en-US"/>
          </a:p>
        </p:txBody>
      </p:sp>
    </p:spTree>
    <p:extLst>
      <p:ext uri="{BB962C8B-B14F-4D97-AF65-F5344CB8AC3E}">
        <p14:creationId xmlns:p14="http://schemas.microsoft.com/office/powerpoint/2010/main" val="265531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E553588-913C-41B5-B8A6-ACE4D7140AE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D17C798-01DA-D834-2350-F9A9375C31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277E7E-86B8-6CF6-E547-5256AEE23308}"/>
              </a:ext>
            </a:extLst>
          </p:cNvPr>
          <p:cNvSpPr>
            <a:spLocks noGrp="1"/>
          </p:cNvSpPr>
          <p:nvPr>
            <p:ph type="sldNum" sz="quarter" idx="12"/>
          </p:nvPr>
        </p:nvSpPr>
        <p:spPr>
          <a:ln/>
        </p:spPr>
        <p:txBody>
          <a:bodyPr/>
          <a:lstStyle>
            <a:lvl1pPr>
              <a:defRPr/>
            </a:lvl1pPr>
          </a:lstStyle>
          <a:p>
            <a:pPr>
              <a:defRPr/>
            </a:pPr>
            <a:fld id="{FE5BF937-485E-0749-9E78-4C8DF5793225}" type="slidenum">
              <a:rPr lang="en-US" altLang="en-US"/>
              <a:pPr>
                <a:defRPr/>
              </a:pPr>
              <a:t>‹#›</a:t>
            </a:fld>
            <a:endParaRPr lang="en-US" altLang="en-US"/>
          </a:p>
        </p:txBody>
      </p:sp>
    </p:spTree>
    <p:extLst>
      <p:ext uri="{BB962C8B-B14F-4D97-AF65-F5344CB8AC3E}">
        <p14:creationId xmlns:p14="http://schemas.microsoft.com/office/powerpoint/2010/main" val="48802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B0AE51C9-F630-7009-F5B8-33832BA2CC9D}"/>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ight Triangle 4">
            <a:extLst>
              <a:ext uri="{FF2B5EF4-FFF2-40B4-BE49-F238E27FC236}">
                <a16:creationId xmlns:a16="http://schemas.microsoft.com/office/drawing/2014/main" id="{504C5C0B-6C59-E4D0-1D7C-15CD3299E183}"/>
              </a:ext>
            </a:extLst>
          </p:cNvPr>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en-US"/>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A7FAED7C-DD77-6030-B6C5-4D08093796B7}"/>
              </a:ext>
            </a:extLst>
          </p:cNvPr>
          <p:cNvSpPr>
            <a:spLocks noGrp="1"/>
          </p:cNvSpPr>
          <p:nvPr>
            <p:ph type="dt" sz="half" idx="10"/>
          </p:nvPr>
        </p:nvSpPr>
        <p:spPr/>
        <p:txBody>
          <a:bodyPr/>
          <a:lstStyle>
            <a:lvl1pPr>
              <a:defRPr/>
            </a:lvl1pPr>
          </a:lstStyle>
          <a:p>
            <a:pPr>
              <a:defRPr/>
            </a:pPr>
            <a:endParaRPr lang="en-US"/>
          </a:p>
        </p:txBody>
      </p:sp>
      <p:sp>
        <p:nvSpPr>
          <p:cNvPr id="7" name="Footer Placeholder 4">
            <a:extLst>
              <a:ext uri="{FF2B5EF4-FFF2-40B4-BE49-F238E27FC236}">
                <a16:creationId xmlns:a16="http://schemas.microsoft.com/office/drawing/2014/main" id="{D57F2266-7C48-79CF-915B-DDA3DBB3837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02052142-92F4-5AD7-1271-3FFAD8ECC2F9}"/>
              </a:ext>
            </a:extLst>
          </p:cNvPr>
          <p:cNvSpPr>
            <a:spLocks noGrp="1"/>
          </p:cNvSpPr>
          <p:nvPr>
            <p:ph type="sldNum" sz="quarter" idx="12"/>
          </p:nvPr>
        </p:nvSpPr>
        <p:spPr/>
        <p:txBody>
          <a:bodyPr/>
          <a:lstStyle>
            <a:lvl1pPr>
              <a:defRPr smtClean="0"/>
            </a:lvl1pPr>
          </a:lstStyle>
          <a:p>
            <a:pPr>
              <a:defRPr/>
            </a:pPr>
            <a:fld id="{6DDC878B-D320-5142-9F38-858A21BF24D9}" type="slidenum">
              <a:rPr lang="en-US" altLang="en-US"/>
              <a:pPr>
                <a:defRPr/>
              </a:pPr>
              <a:t>‹#›</a:t>
            </a:fld>
            <a:endParaRPr lang="en-US" altLang="en-US"/>
          </a:p>
        </p:txBody>
      </p:sp>
    </p:spTree>
    <p:extLst>
      <p:ext uri="{BB962C8B-B14F-4D97-AF65-F5344CB8AC3E}">
        <p14:creationId xmlns:p14="http://schemas.microsoft.com/office/powerpoint/2010/main" val="1925592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2" name="Date Placeholder 3">
            <a:extLst>
              <a:ext uri="{FF2B5EF4-FFF2-40B4-BE49-F238E27FC236}">
                <a16:creationId xmlns:a16="http://schemas.microsoft.com/office/drawing/2014/main" id="{E4B4FE81-E501-3F42-2E94-09E8C7BE957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99EE088-009A-E064-9214-3B41EE642DE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33D1BD-1D29-D379-1993-C95B6F60EC10}"/>
              </a:ext>
            </a:extLst>
          </p:cNvPr>
          <p:cNvSpPr>
            <a:spLocks noGrp="1"/>
          </p:cNvSpPr>
          <p:nvPr>
            <p:ph type="sldNum" sz="quarter" idx="12"/>
          </p:nvPr>
        </p:nvSpPr>
        <p:spPr>
          <a:ln/>
        </p:spPr>
        <p:txBody>
          <a:bodyPr/>
          <a:lstStyle>
            <a:lvl1pPr>
              <a:defRPr/>
            </a:lvl1pPr>
          </a:lstStyle>
          <a:p>
            <a:pPr>
              <a:defRPr/>
            </a:pPr>
            <a:fld id="{E9F01A9A-6B05-7846-B0AB-409D8E06B513}" type="slidenum">
              <a:rPr lang="en-US" altLang="en-US"/>
              <a:pPr>
                <a:defRPr/>
              </a:pPr>
              <a:t>‹#›</a:t>
            </a:fld>
            <a:endParaRPr lang="en-US" altLang="en-US"/>
          </a:p>
        </p:txBody>
      </p:sp>
    </p:spTree>
    <p:extLst>
      <p:ext uri="{BB962C8B-B14F-4D97-AF65-F5344CB8AC3E}">
        <p14:creationId xmlns:p14="http://schemas.microsoft.com/office/powerpoint/2010/main" val="1690783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C379E14-C3AE-BB01-55F8-E443BA03BA9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94768B07-266A-3A9B-0A52-09686C23F3F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5010EEE-A40A-EEC5-EAC3-2C2948AB437D}"/>
              </a:ext>
            </a:extLst>
          </p:cNvPr>
          <p:cNvSpPr>
            <a:spLocks noGrp="1"/>
          </p:cNvSpPr>
          <p:nvPr>
            <p:ph type="sldNum" sz="quarter" idx="12"/>
          </p:nvPr>
        </p:nvSpPr>
        <p:spPr>
          <a:ln/>
        </p:spPr>
        <p:txBody>
          <a:bodyPr/>
          <a:lstStyle>
            <a:lvl1pPr>
              <a:defRPr/>
            </a:lvl1pPr>
          </a:lstStyle>
          <a:p>
            <a:pPr>
              <a:defRPr/>
            </a:pPr>
            <a:fld id="{302B1C62-8653-B642-BCE2-B16D3E681FC1}" type="slidenum">
              <a:rPr lang="en-US" altLang="en-US"/>
              <a:pPr>
                <a:defRPr/>
              </a:pPr>
              <a:t>‹#›</a:t>
            </a:fld>
            <a:endParaRPr lang="en-US" altLang="en-US"/>
          </a:p>
        </p:txBody>
      </p:sp>
    </p:spTree>
    <p:extLst>
      <p:ext uri="{BB962C8B-B14F-4D97-AF65-F5344CB8AC3E}">
        <p14:creationId xmlns:p14="http://schemas.microsoft.com/office/powerpoint/2010/main" val="206376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8D0A9A7-2E0F-9E52-EBBC-9BFA2CB73EBB}"/>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9FD6D9F-EF72-7402-F5B4-C5877A0DA51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A9DD7CF-A7A7-6A1F-603B-21E93CD765AC}"/>
              </a:ext>
            </a:extLst>
          </p:cNvPr>
          <p:cNvSpPr>
            <a:spLocks noGrp="1"/>
          </p:cNvSpPr>
          <p:nvPr>
            <p:ph type="sldNum" sz="quarter" idx="12"/>
          </p:nvPr>
        </p:nvSpPr>
        <p:spPr>
          <a:ln/>
        </p:spPr>
        <p:txBody>
          <a:bodyPr/>
          <a:lstStyle>
            <a:lvl1pPr>
              <a:defRPr/>
            </a:lvl1pPr>
          </a:lstStyle>
          <a:p>
            <a:pPr>
              <a:defRPr/>
            </a:pPr>
            <a:fld id="{F0AF4C8C-1814-4C40-A1BC-8EC221207C97}" type="slidenum">
              <a:rPr lang="en-US" altLang="en-US"/>
              <a:pPr>
                <a:defRPr/>
              </a:pPr>
              <a:t>‹#›</a:t>
            </a:fld>
            <a:endParaRPr lang="en-US" altLang="en-US"/>
          </a:p>
        </p:txBody>
      </p:sp>
    </p:spTree>
    <p:extLst>
      <p:ext uri="{BB962C8B-B14F-4D97-AF65-F5344CB8AC3E}">
        <p14:creationId xmlns:p14="http://schemas.microsoft.com/office/powerpoint/2010/main" val="1685513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5572096-47FF-853A-1C9A-2E065F79FE1F}"/>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73CFF35E-58E1-17E2-111B-30679F00962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7BDA32-2E85-B4B2-5382-5E1F372A6F6B}"/>
              </a:ext>
            </a:extLst>
          </p:cNvPr>
          <p:cNvSpPr>
            <a:spLocks noGrp="1"/>
          </p:cNvSpPr>
          <p:nvPr>
            <p:ph type="sldNum" sz="quarter" idx="12"/>
          </p:nvPr>
        </p:nvSpPr>
        <p:spPr>
          <a:ln/>
        </p:spPr>
        <p:txBody>
          <a:bodyPr/>
          <a:lstStyle>
            <a:lvl1pPr>
              <a:defRPr/>
            </a:lvl1pPr>
          </a:lstStyle>
          <a:p>
            <a:pPr>
              <a:defRPr/>
            </a:pPr>
            <a:fld id="{5974CB3B-1918-5742-B2F7-7BABE1744253}" type="slidenum">
              <a:rPr lang="en-US" altLang="en-US"/>
              <a:pPr>
                <a:defRPr/>
              </a:pPr>
              <a:t>‹#›</a:t>
            </a:fld>
            <a:endParaRPr lang="en-US" altLang="en-US"/>
          </a:p>
        </p:txBody>
      </p:sp>
    </p:spTree>
    <p:extLst>
      <p:ext uri="{BB962C8B-B14F-4D97-AF65-F5344CB8AC3E}">
        <p14:creationId xmlns:p14="http://schemas.microsoft.com/office/powerpoint/2010/main" val="529960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61C27558-E4E8-C40F-5794-3288C18A7E3D}"/>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a:extLst>
              <a:ext uri="{FF2B5EF4-FFF2-40B4-BE49-F238E27FC236}">
                <a16:creationId xmlns:a16="http://schemas.microsoft.com/office/drawing/2014/main" id="{CA4C11F4-9557-1B9D-7648-DAD66BAF01D8}"/>
              </a:ext>
            </a:extLst>
          </p:cNvPr>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en-US"/>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a:extLst>
              <a:ext uri="{FF2B5EF4-FFF2-40B4-BE49-F238E27FC236}">
                <a16:creationId xmlns:a16="http://schemas.microsoft.com/office/drawing/2014/main" id="{24D55EA5-ACCD-F649-4BA1-7F6E658C6DED}"/>
              </a:ext>
            </a:extLst>
          </p:cNvPr>
          <p:cNvSpPr>
            <a:spLocks noGrp="1"/>
          </p:cNvSpPr>
          <p:nvPr>
            <p:ph type="dt" sz="half" idx="10"/>
          </p:nvPr>
        </p:nvSpPr>
        <p:spPr/>
        <p:txBody>
          <a:bodyPr/>
          <a:lstStyle>
            <a:lvl1pPr>
              <a:defRPr/>
            </a:lvl1pPr>
          </a:lstStyle>
          <a:p>
            <a:pPr>
              <a:defRPr/>
            </a:pPr>
            <a:endParaRPr lang="en-US"/>
          </a:p>
        </p:txBody>
      </p:sp>
      <p:sp>
        <p:nvSpPr>
          <p:cNvPr id="8" name="Footer Placeholder 5">
            <a:extLst>
              <a:ext uri="{FF2B5EF4-FFF2-40B4-BE49-F238E27FC236}">
                <a16:creationId xmlns:a16="http://schemas.microsoft.com/office/drawing/2014/main" id="{ACBE7FF8-2337-AFAB-9EAF-D3C67BC427F2}"/>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930BDA51-FA21-52D0-1795-BD6E52D5D801}"/>
              </a:ext>
            </a:extLst>
          </p:cNvPr>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C931ABFF-4708-FD4D-9792-BC1D82F053CF}" type="slidenum">
              <a:rPr lang="en-US" altLang="en-US"/>
              <a:pPr>
                <a:defRPr/>
              </a:pPr>
              <a:t>‹#›</a:t>
            </a:fld>
            <a:endParaRPr lang="en-US" altLang="en-US"/>
          </a:p>
        </p:txBody>
      </p:sp>
    </p:spTree>
    <p:extLst>
      <p:ext uri="{BB962C8B-B14F-4D97-AF65-F5344CB8AC3E}">
        <p14:creationId xmlns:p14="http://schemas.microsoft.com/office/powerpoint/2010/main" val="424797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Right Triangle 2">
            <a:extLst>
              <a:ext uri="{FF2B5EF4-FFF2-40B4-BE49-F238E27FC236}">
                <a16:creationId xmlns:a16="http://schemas.microsoft.com/office/drawing/2014/main" id="{BBDCA352-DFD2-90C8-4E3B-A12A9F21CA6C}"/>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Freeform 4">
            <a:extLst>
              <a:ext uri="{FF2B5EF4-FFF2-40B4-BE49-F238E27FC236}">
                <a16:creationId xmlns:a16="http://schemas.microsoft.com/office/drawing/2014/main" id="{F8330EFD-FFDE-4065-F0A1-28647D01D1BF}"/>
              </a:ext>
            </a:extLst>
          </p:cNvPr>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en-US" noProof="0"/>
              <a:t>Drag picture to placeholder or click icon to add</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E0776DFF-2E81-8400-906D-837EC58540BB}"/>
              </a:ext>
            </a:extLst>
          </p:cNvPr>
          <p:cNvSpPr>
            <a:spLocks noGrp="1"/>
          </p:cNvSpPr>
          <p:nvPr>
            <p:ph type="dt" sz="half" idx="15"/>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4C37B056-CF30-59F9-2119-305842318E53}"/>
              </a:ext>
            </a:extLst>
          </p:cNvPr>
          <p:cNvSpPr>
            <a:spLocks noGrp="1"/>
          </p:cNvSpPr>
          <p:nvPr>
            <p:ph type="ftr" sz="quarter" idx="16"/>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97B80A5-876D-D9F4-693A-6F800F3B3698}"/>
              </a:ext>
            </a:extLst>
          </p:cNvPr>
          <p:cNvSpPr>
            <a:spLocks noGrp="1"/>
          </p:cNvSpPr>
          <p:nvPr>
            <p:ph type="sldNum" sz="quarter" idx="17"/>
          </p:nvPr>
        </p:nvSpPr>
        <p:spPr/>
        <p:txBody>
          <a:bodyPr/>
          <a:lstStyle>
            <a:lvl1pPr>
              <a:defRPr smtClean="0"/>
            </a:lvl1pPr>
          </a:lstStyle>
          <a:p>
            <a:pPr>
              <a:defRPr/>
            </a:pPr>
            <a:fld id="{5548BA16-35DA-574A-A851-8C48193C6E63}" type="slidenum">
              <a:rPr lang="en-US" altLang="en-US"/>
              <a:pPr>
                <a:defRPr/>
              </a:pPr>
              <a:t>‹#›</a:t>
            </a:fld>
            <a:endParaRPr lang="en-US" altLang="en-US"/>
          </a:p>
        </p:txBody>
      </p:sp>
    </p:spTree>
    <p:extLst>
      <p:ext uri="{BB962C8B-B14F-4D97-AF65-F5344CB8AC3E}">
        <p14:creationId xmlns:p14="http://schemas.microsoft.com/office/powerpoint/2010/main" val="3388500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BCDEE428-DFC0-FEFC-6420-20E2C6D7A361}"/>
              </a:ext>
            </a:extLst>
          </p:cNvPr>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Freeform 7">
            <a:extLst>
              <a:ext uri="{FF2B5EF4-FFF2-40B4-BE49-F238E27FC236}">
                <a16:creationId xmlns:a16="http://schemas.microsoft.com/office/drawing/2014/main" id="{E750BBBA-36A0-1F79-D55C-878DFB12E11A}"/>
              </a:ext>
            </a:extLst>
          </p:cNvPr>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a:extLst>
              <a:ext uri="{FF2B5EF4-FFF2-40B4-BE49-F238E27FC236}">
                <a16:creationId xmlns:a16="http://schemas.microsoft.com/office/drawing/2014/main" id="{8116B12A-11A9-91D5-4120-7B9DDE3404FD}"/>
              </a:ext>
            </a:extLst>
          </p:cNvPr>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99CBEC1E-6C07-38E0-55FA-107751AC6FB9}"/>
              </a:ext>
            </a:extLst>
          </p:cNvPr>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00AF8BE-3D07-677E-919A-8B303C6B637D}"/>
              </a:ext>
            </a:extLst>
          </p:cNvPr>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eaLnBrk="1" hangingPunct="1">
              <a:defRPr sz="1200">
                <a:solidFill>
                  <a:srgbClr val="FFFFFF"/>
                </a:solidFill>
                <a:latin typeface="Arial" charset="0"/>
                <a:ea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A2CE6B58-890F-AD91-1EBB-2782301C676C}"/>
              </a:ext>
            </a:extLst>
          </p:cNvPr>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eaLnBrk="1" hangingPunct="1">
              <a:defRPr sz="1000" cap="all" spc="200" baseline="0">
                <a:solidFill>
                  <a:srgbClr val="FFFFFF"/>
                </a:solidFill>
                <a:latin typeface="Arial" charset="0"/>
                <a:ea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7417DAA7-8899-9DB8-CB91-CC4E7CF0BB46}"/>
              </a:ext>
            </a:extLst>
          </p:cNvPr>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eaLnBrk="1" hangingPunct="1">
              <a:defRPr sz="1600" smtClean="0">
                <a:solidFill>
                  <a:srgbClr val="FFFFFF"/>
                </a:solidFill>
              </a:defRPr>
            </a:lvl1pPr>
          </a:lstStyle>
          <a:p>
            <a:pPr>
              <a:defRPr/>
            </a:pPr>
            <a:fld id="{FDC32C76-D787-7B4A-9A95-6A5FB065647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28" r:id="rId1"/>
    <p:sldLayoutId id="2147483721" r:id="rId2"/>
    <p:sldLayoutId id="2147483729" r:id="rId3"/>
    <p:sldLayoutId id="2147483722" r:id="rId4"/>
    <p:sldLayoutId id="2147483723" r:id="rId5"/>
    <p:sldLayoutId id="2147483724" r:id="rId6"/>
    <p:sldLayoutId id="2147483725" r:id="rId7"/>
    <p:sldLayoutId id="2147483730" r:id="rId8"/>
    <p:sldLayoutId id="2147483731" r:id="rId9"/>
    <p:sldLayoutId id="2147483726" r:id="rId10"/>
    <p:sldLayoutId id="2147483727" r:id="rId11"/>
  </p:sldLayoutIdLst>
  <p:txStyles>
    <p:titleStyle>
      <a:lvl1pPr algn="l" rtl="0" eaLnBrk="0" fontAlgn="base" hangingPunct="0">
        <a:spcBef>
          <a:spcPct val="0"/>
        </a:spcBef>
        <a:spcAft>
          <a:spcPct val="0"/>
        </a:spcAft>
        <a:defRPr sz="2800" kern="1200" cap="all">
          <a:solidFill>
            <a:schemeClr val="tx1"/>
          </a:solidFill>
          <a:latin typeface="+mj-lt"/>
          <a:ea typeface="ＭＳ Ｐゴシック" charset="-128"/>
          <a:cs typeface="+mj-cs"/>
        </a:defRPr>
      </a:lvl1pPr>
      <a:lvl2pPr algn="l" rtl="0" eaLnBrk="0" fontAlgn="base" hangingPunct="0">
        <a:spcBef>
          <a:spcPct val="0"/>
        </a:spcBef>
        <a:spcAft>
          <a:spcPct val="0"/>
        </a:spcAft>
        <a:defRPr sz="2800">
          <a:solidFill>
            <a:schemeClr val="tx1"/>
          </a:solidFill>
          <a:latin typeface="Franklin Gothic Medium" charset="0"/>
          <a:ea typeface="ＭＳ Ｐゴシック" charset="-128"/>
        </a:defRPr>
      </a:lvl2pPr>
      <a:lvl3pPr algn="l" rtl="0" eaLnBrk="0" fontAlgn="base" hangingPunct="0">
        <a:spcBef>
          <a:spcPct val="0"/>
        </a:spcBef>
        <a:spcAft>
          <a:spcPct val="0"/>
        </a:spcAft>
        <a:defRPr sz="2800">
          <a:solidFill>
            <a:schemeClr val="tx1"/>
          </a:solidFill>
          <a:latin typeface="Franklin Gothic Medium" charset="0"/>
          <a:ea typeface="ＭＳ Ｐゴシック" charset="-128"/>
        </a:defRPr>
      </a:lvl3pPr>
      <a:lvl4pPr algn="l" rtl="0" eaLnBrk="0" fontAlgn="base" hangingPunct="0">
        <a:spcBef>
          <a:spcPct val="0"/>
        </a:spcBef>
        <a:spcAft>
          <a:spcPct val="0"/>
        </a:spcAft>
        <a:defRPr sz="2800">
          <a:solidFill>
            <a:schemeClr val="tx1"/>
          </a:solidFill>
          <a:latin typeface="Franklin Gothic Medium" charset="0"/>
          <a:ea typeface="ＭＳ Ｐゴシック" charset="-128"/>
        </a:defRPr>
      </a:lvl4pPr>
      <a:lvl5pPr algn="l" rtl="0" eaLnBrk="0" fontAlgn="base" hangingPunct="0">
        <a:spcBef>
          <a:spcPct val="0"/>
        </a:spcBef>
        <a:spcAft>
          <a:spcPct val="0"/>
        </a:spcAft>
        <a:defRPr sz="2800">
          <a:solidFill>
            <a:schemeClr val="tx1"/>
          </a:solidFill>
          <a:latin typeface="Franklin Gothic Medium" charset="0"/>
          <a:ea typeface="ＭＳ Ｐゴシック" charset="-128"/>
        </a:defRPr>
      </a:lvl5pPr>
      <a:lvl6pPr marL="457200" algn="l" rtl="0" fontAlgn="base">
        <a:spcBef>
          <a:spcPct val="0"/>
        </a:spcBef>
        <a:spcAft>
          <a:spcPct val="0"/>
        </a:spcAft>
        <a:defRPr sz="2800">
          <a:solidFill>
            <a:schemeClr val="tx1"/>
          </a:solidFill>
          <a:latin typeface="Franklin Gothic Medium" charset="0"/>
          <a:ea typeface="ＭＳ Ｐゴシック" charset="-128"/>
        </a:defRPr>
      </a:lvl6pPr>
      <a:lvl7pPr marL="914400" algn="l" rtl="0" fontAlgn="base">
        <a:spcBef>
          <a:spcPct val="0"/>
        </a:spcBef>
        <a:spcAft>
          <a:spcPct val="0"/>
        </a:spcAft>
        <a:defRPr sz="2800">
          <a:solidFill>
            <a:schemeClr val="tx1"/>
          </a:solidFill>
          <a:latin typeface="Franklin Gothic Medium" charset="0"/>
          <a:ea typeface="ＭＳ Ｐゴシック" charset="-128"/>
        </a:defRPr>
      </a:lvl7pPr>
      <a:lvl8pPr marL="1371600" algn="l" rtl="0" fontAlgn="base">
        <a:spcBef>
          <a:spcPct val="0"/>
        </a:spcBef>
        <a:spcAft>
          <a:spcPct val="0"/>
        </a:spcAft>
        <a:defRPr sz="2800">
          <a:solidFill>
            <a:schemeClr val="tx1"/>
          </a:solidFill>
          <a:latin typeface="Franklin Gothic Medium" charset="0"/>
          <a:ea typeface="ＭＳ Ｐゴシック" charset="-128"/>
        </a:defRPr>
      </a:lvl8pPr>
      <a:lvl9pPr marL="1828800" algn="l" rtl="0" fontAlgn="base">
        <a:spcBef>
          <a:spcPct val="0"/>
        </a:spcBef>
        <a:spcAft>
          <a:spcPct val="0"/>
        </a:spcAft>
        <a:defRPr sz="2800">
          <a:solidFill>
            <a:schemeClr val="tx1"/>
          </a:solidFill>
          <a:latin typeface="Franklin Gothic Medium" charset="0"/>
          <a:ea typeface="ＭＳ Ｐゴシック" charset="-128"/>
        </a:defRPr>
      </a:lvl9pPr>
    </p:titleStyle>
    <p:body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ＭＳ Ｐゴシック" charset="-128"/>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E27271C3-414D-F5A2-6BFF-CF50429C7F5E}"/>
              </a:ext>
            </a:extLst>
          </p:cNvPr>
          <p:cNvSpPr>
            <a:spLocks noGrp="1" noChangeArrowheads="1"/>
          </p:cNvSpPr>
          <p:nvPr>
            <p:ph type="ctrTitle"/>
          </p:nvPr>
        </p:nvSpPr>
        <p:spPr>
          <a:xfrm rot="19140000">
            <a:off x="540707" y="1552639"/>
            <a:ext cx="5648325" cy="1204913"/>
          </a:xfrm>
        </p:spPr>
        <p:txBody>
          <a:bodyPr/>
          <a:lstStyle/>
          <a:p>
            <a:pPr algn="ctr" eaLnBrk="1" fontAlgn="auto" hangingPunct="1">
              <a:spcAft>
                <a:spcPts val="0"/>
              </a:spcAft>
              <a:defRPr/>
            </a:pPr>
            <a:r>
              <a:rPr lang="en-US" b="1" dirty="0">
                <a:solidFill>
                  <a:schemeClr val="bg1"/>
                </a:solidFill>
                <a:latin typeface="Arial" charset="0"/>
                <a:ea typeface="+mj-ea"/>
              </a:rPr>
              <a:t>Resolving Workplace Conflict</a:t>
            </a:r>
          </a:p>
        </p:txBody>
      </p:sp>
      <p:sp>
        <p:nvSpPr>
          <p:cNvPr id="15363" name="TextBox 1">
            <a:extLst>
              <a:ext uri="{FF2B5EF4-FFF2-40B4-BE49-F238E27FC236}">
                <a16:creationId xmlns:a16="http://schemas.microsoft.com/office/drawing/2014/main" id="{33C12F3B-4A03-CB02-64AD-0B91F4BFCFAA}"/>
              </a:ext>
            </a:extLst>
          </p:cNvPr>
          <p:cNvSpPr txBox="1">
            <a:spLocks noChangeArrowheads="1"/>
          </p:cNvSpPr>
          <p:nvPr/>
        </p:nvSpPr>
        <p:spPr bwMode="auto">
          <a:xfrm>
            <a:off x="3098800" y="4129914"/>
            <a:ext cx="6019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en-US" altLang="en-US" sz="3600" b="1" i="1" dirty="0">
                <a:solidFill>
                  <a:schemeClr val="bg1"/>
                </a:solidFill>
              </a:rPr>
              <a:t>YOUR RESULTS MIRROR YOUR CONVERSATIONS</a:t>
            </a:r>
          </a:p>
        </p:txBody>
      </p:sp>
      <p:sp>
        <p:nvSpPr>
          <p:cNvPr id="2" name="TextBox 1">
            <a:extLst>
              <a:ext uri="{FF2B5EF4-FFF2-40B4-BE49-F238E27FC236}">
                <a16:creationId xmlns:a16="http://schemas.microsoft.com/office/drawing/2014/main" id="{6D809DB5-093D-C21E-5896-E473FDC59387}"/>
              </a:ext>
            </a:extLst>
          </p:cNvPr>
          <p:cNvSpPr txBox="1"/>
          <p:nvPr/>
        </p:nvSpPr>
        <p:spPr>
          <a:xfrm>
            <a:off x="3581400" y="6019800"/>
            <a:ext cx="5562600" cy="646331"/>
          </a:xfrm>
          <a:prstGeom prst="rect">
            <a:avLst/>
          </a:prstGeom>
          <a:noFill/>
        </p:spPr>
        <p:txBody>
          <a:bodyPr wrap="square" rtlCol="0">
            <a:spAutoFit/>
          </a:bodyPr>
          <a:lstStyle/>
          <a:p>
            <a:r>
              <a:rPr lang="en-US" b="1" dirty="0">
                <a:solidFill>
                  <a:schemeClr val="bg1"/>
                </a:solidFill>
              </a:rPr>
              <a:t>Annette Klososky, Founder &amp; Senior Consultant</a:t>
            </a:r>
          </a:p>
          <a:p>
            <a:r>
              <a:rPr lang="en-US" b="1" dirty="0">
                <a:solidFill>
                  <a:schemeClr val="bg1"/>
                </a:solidFill>
              </a:rPr>
              <a:t>Future Point of View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9B00AAE-B080-1A56-0972-B98697E1D1CA}"/>
              </a:ext>
            </a:extLst>
          </p:cNvPr>
          <p:cNvSpPr>
            <a:spLocks noGrp="1" noChangeArrowheads="1"/>
          </p:cNvSpPr>
          <p:nvPr>
            <p:ph type="title"/>
          </p:nvPr>
        </p:nvSpPr>
        <p:spPr>
          <a:xfrm>
            <a:off x="822325" y="365125"/>
            <a:ext cx="7521575" cy="549275"/>
          </a:xfrm>
        </p:spPr>
        <p:txBody>
          <a:bodyPr vert="horz" lIns="91440" tIns="45720" rIns="91440" bIns="45720" rtlCol="0" anchor="ctr">
            <a:normAutofit/>
          </a:bodyPr>
          <a:lstStyle/>
          <a:p>
            <a:pPr>
              <a:defRPr/>
            </a:pPr>
            <a:r>
              <a:rPr lang="en-US" kern="1200" cap="all" dirty="0">
                <a:latin typeface="Arial" panose="020B0604020202020204" pitchFamily="34" charset="0"/>
                <a:cs typeface="Arial" panose="020B0604020202020204" pitchFamily="34" charset="0"/>
              </a:rPr>
              <a:t>What is the future picture?</a:t>
            </a:r>
          </a:p>
        </p:txBody>
      </p:sp>
      <p:sp>
        <p:nvSpPr>
          <p:cNvPr id="9219" name="Rectangle 5">
            <a:extLst>
              <a:ext uri="{FF2B5EF4-FFF2-40B4-BE49-F238E27FC236}">
                <a16:creationId xmlns:a16="http://schemas.microsoft.com/office/drawing/2014/main" id="{7771923F-DC4A-CAB8-B81E-7311DE24A823}"/>
              </a:ext>
            </a:extLst>
          </p:cNvPr>
          <p:cNvSpPr>
            <a:spLocks noChangeArrowheads="1"/>
          </p:cNvSpPr>
          <p:nvPr/>
        </p:nvSpPr>
        <p:spPr bwMode="auto">
          <a:xfrm>
            <a:off x="811212" y="1556266"/>
            <a:ext cx="7521575" cy="3579812"/>
          </a:xfrm>
          <a:prstGeom prst="rect">
            <a:avLst/>
          </a:prstGeom>
          <a:noFill/>
          <a:ln>
            <a:noFill/>
          </a:ln>
        </p:spPr>
        <p:txBody>
          <a:bodyPr vert="horz" wrap="square" lIns="91440" tIns="45720" rIns="91440" bIns="45720" numCol="1" anchor="t" anchorCtr="0" compatLnSpc="1">
            <a:prstTxWarp prst="textNoShape">
              <a:avLst/>
            </a:prstTxWarp>
            <a:normAutofit/>
          </a:bodyPr>
          <a:lstStyle/>
          <a:p>
            <a:pPr marL="514350" indent="-514350">
              <a:spcBef>
                <a:spcPct val="20000"/>
              </a:spcBef>
              <a:buFont typeface="Arial" panose="020B0604020202020204" pitchFamily="34" charset="0"/>
              <a:buChar char="•"/>
              <a:defRPr/>
            </a:pPr>
            <a:r>
              <a:rPr lang="en-US" sz="2400" dirty="0">
                <a:ea typeface="ＭＳ Ｐゴシック" charset="-128"/>
                <a:cs typeface="Arial" panose="020B0604020202020204" pitchFamily="34" charset="0"/>
              </a:rPr>
              <a:t>What are your trying to accomplish</a:t>
            </a:r>
          </a:p>
          <a:p>
            <a:pPr marL="514350" indent="-514350">
              <a:spcBef>
                <a:spcPct val="20000"/>
              </a:spcBef>
              <a:buFont typeface="Arial" panose="020B0604020202020204" pitchFamily="34" charset="0"/>
              <a:buChar char="•"/>
              <a:defRPr/>
            </a:pPr>
            <a:r>
              <a:rPr lang="en-US" sz="2400" dirty="0">
                <a:ea typeface="ＭＳ Ｐゴシック" charset="-128"/>
                <a:cs typeface="Arial" panose="020B0604020202020204" pitchFamily="34" charset="0"/>
              </a:rPr>
              <a:t>Common deviations</a:t>
            </a:r>
          </a:p>
          <a:p>
            <a:pPr marL="514350" indent="-514350">
              <a:spcBef>
                <a:spcPct val="20000"/>
              </a:spcBef>
              <a:buFont typeface="Arial" panose="020B0604020202020204" pitchFamily="34" charset="0"/>
              <a:buChar char="•"/>
              <a:defRPr/>
            </a:pPr>
            <a:r>
              <a:rPr lang="en-US" sz="2400" dirty="0">
                <a:ea typeface="ＭＳ Ｐゴシック" charset="-128"/>
                <a:cs typeface="Arial" panose="020B0604020202020204" pitchFamily="34" charset="0"/>
              </a:rPr>
              <a:t>Open yourself for change</a:t>
            </a:r>
          </a:p>
          <a:p>
            <a:pPr marL="514350" indent="-514350">
              <a:spcBef>
                <a:spcPct val="20000"/>
              </a:spcBef>
              <a:buFont typeface="Arial" panose="020B0604020202020204" pitchFamily="34" charset="0"/>
              <a:buChar char="•"/>
              <a:defRPr/>
            </a:pPr>
            <a:r>
              <a:rPr lang="en-US" sz="2400" dirty="0">
                <a:ea typeface="ＭＳ Ｐゴシック" charset="-128"/>
                <a:cs typeface="Arial" panose="020B0604020202020204" pitchFamily="34" charset="0"/>
              </a:rPr>
              <a:t>Start taking the steps to behave in that way</a:t>
            </a:r>
          </a:p>
          <a:p>
            <a:pPr>
              <a:spcBef>
                <a:spcPct val="20000"/>
              </a:spcBef>
              <a:defRPr/>
            </a:pPr>
            <a:endParaRPr lang="en-US" sz="1600" dirty="0">
              <a:latin typeface="+mn-lt"/>
              <a:ea typeface="ＭＳ Ｐゴシック" charset="-128"/>
            </a:endParaRP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40B2E4C-9858-3FFB-F34C-C4FCAED069A9}"/>
              </a:ext>
            </a:extLst>
          </p:cNvPr>
          <p:cNvSpPr>
            <a:spLocks noGrp="1" noChangeArrowheads="1"/>
          </p:cNvSpPr>
          <p:nvPr>
            <p:ph type="title"/>
          </p:nvPr>
        </p:nvSpPr>
        <p:spPr/>
        <p:txBody>
          <a:bodyPr/>
          <a:lstStyle/>
          <a:p>
            <a:pPr eaLnBrk="1" fontAlgn="auto" hangingPunct="1">
              <a:spcAft>
                <a:spcPts val="0"/>
              </a:spcAft>
              <a:defRPr/>
            </a:pPr>
            <a:r>
              <a:rPr lang="en-US" b="1" dirty="0">
                <a:latin typeface="Arial" charset="0"/>
                <a:ea typeface="+mj-ea"/>
              </a:rPr>
              <a:t>Environmental Considerations</a:t>
            </a:r>
          </a:p>
        </p:txBody>
      </p:sp>
      <p:sp>
        <p:nvSpPr>
          <p:cNvPr id="31746" name="Rectangle 3">
            <a:extLst>
              <a:ext uri="{FF2B5EF4-FFF2-40B4-BE49-F238E27FC236}">
                <a16:creationId xmlns:a16="http://schemas.microsoft.com/office/drawing/2014/main" id="{422405B4-7264-B49C-7E14-6AB8AE0DC495}"/>
              </a:ext>
            </a:extLst>
          </p:cNvPr>
          <p:cNvSpPr>
            <a:spLocks noGrp="1"/>
          </p:cNvSpPr>
          <p:nvPr>
            <p:ph idx="1"/>
          </p:nvPr>
        </p:nvSpPr>
        <p:spPr>
          <a:xfrm>
            <a:off x="838200" y="1752600"/>
            <a:ext cx="7521575" cy="3579813"/>
          </a:xfrm>
        </p:spPr>
        <p:txBody>
          <a:bodyPr/>
          <a:lstStyle/>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Respectful space</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Safe space</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Positive Intent</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Timing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lf-Coaching: Story vs Fact — Desi Creswell">
            <a:extLst>
              <a:ext uri="{FF2B5EF4-FFF2-40B4-BE49-F238E27FC236}">
                <a16:creationId xmlns:a16="http://schemas.microsoft.com/office/drawing/2014/main" id="{3E73F85A-1D3E-11C1-ACC6-038F38E344C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605" r="4" b="9555"/>
          <a:stretch/>
        </p:blipFill>
        <p:spPr bwMode="auto">
          <a:xfrm>
            <a:off x="1219200" y="381000"/>
            <a:ext cx="7029450" cy="4968228"/>
          </a:xfrm>
          <a:prstGeom prst="rect">
            <a:avLst/>
          </a:prstGeom>
          <a:solidFill>
            <a:srgbClr val="FFFFFF"/>
          </a:solidFill>
        </p:spPr>
      </p:pic>
    </p:spTree>
    <p:extLst>
      <p:ext uri="{BB962C8B-B14F-4D97-AF65-F5344CB8AC3E}">
        <p14:creationId xmlns:p14="http://schemas.microsoft.com/office/powerpoint/2010/main" val="184700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8AF51E8-9396-C186-3B79-5ECEE01BB34E}"/>
              </a:ext>
            </a:extLst>
          </p:cNvPr>
          <p:cNvSpPr>
            <a:spLocks noGrp="1" noChangeArrowheads="1"/>
          </p:cNvSpPr>
          <p:nvPr>
            <p:ph idx="1"/>
          </p:nvPr>
        </p:nvSpPr>
        <p:spPr>
          <a:xfrm>
            <a:off x="690562" y="274637"/>
            <a:ext cx="7391400" cy="685800"/>
          </a:xfrm>
        </p:spPr>
        <p:txBody>
          <a:bodyPr rtlCol="0">
            <a:normAutofit/>
          </a:bodyPr>
          <a:lstStyle/>
          <a:p>
            <a:pPr eaLnBrk="1" fontAlgn="auto" hangingPunct="1">
              <a:lnSpc>
                <a:spcPct val="90000"/>
              </a:lnSpc>
              <a:spcAft>
                <a:spcPts val="0"/>
              </a:spcAft>
              <a:buFontTx/>
              <a:buNone/>
              <a:defRPr/>
            </a:pPr>
            <a:r>
              <a:rPr lang="en-US" sz="2800" dirty="0">
                <a:latin typeface="Arial" charset="0"/>
                <a:ea typeface="+mn-ea"/>
              </a:rPr>
              <a:t>Getting the Conversation Started</a:t>
            </a:r>
            <a:endParaRPr lang="en-US" sz="2800" dirty="0">
              <a:solidFill>
                <a:schemeClr val="accent2"/>
              </a:solidFill>
              <a:latin typeface="Arial" charset="0"/>
              <a:ea typeface="+mn-ea"/>
            </a:endParaRPr>
          </a:p>
        </p:txBody>
      </p:sp>
      <p:sp>
        <p:nvSpPr>
          <p:cNvPr id="33794" name="Rectangle 3">
            <a:extLst>
              <a:ext uri="{FF2B5EF4-FFF2-40B4-BE49-F238E27FC236}">
                <a16:creationId xmlns:a16="http://schemas.microsoft.com/office/drawing/2014/main" id="{4B6DB6BD-2E4D-9FD6-DD1D-115B90C17B22}"/>
              </a:ext>
            </a:extLst>
          </p:cNvPr>
          <p:cNvSpPr>
            <a:spLocks noChangeArrowheads="1"/>
          </p:cNvSpPr>
          <p:nvPr/>
        </p:nvSpPr>
        <p:spPr bwMode="auto">
          <a:xfrm>
            <a:off x="685800" y="1219200"/>
            <a:ext cx="7696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20000"/>
              </a:spcBef>
              <a:buFont typeface="Arial" panose="020B0604020202020204" pitchFamily="34" charset="0"/>
              <a:buChar char="•"/>
            </a:pPr>
            <a:r>
              <a:rPr lang="en-US" altLang="en-US" sz="2400" dirty="0">
                <a:cs typeface="Arial" panose="020B0604020202020204" pitchFamily="34" charset="0"/>
              </a:rPr>
              <a:t>ID a common purpose – if not, how can individual purposes be combined</a:t>
            </a:r>
          </a:p>
          <a:p>
            <a:pPr eaLnBrk="1" hangingPunct="1">
              <a:spcBef>
                <a:spcPct val="20000"/>
              </a:spcBef>
              <a:buFont typeface="Arial" panose="020B0604020202020204" pitchFamily="34" charset="0"/>
              <a:buChar char="•"/>
            </a:pPr>
            <a:r>
              <a:rPr lang="en-US" altLang="en-US" sz="2400" dirty="0">
                <a:cs typeface="Arial" panose="020B0604020202020204" pitchFamily="34" charset="0"/>
              </a:rPr>
              <a:t>Start at the human connection (leadership)</a:t>
            </a:r>
          </a:p>
          <a:p>
            <a:pPr eaLnBrk="1" hangingPunct="1">
              <a:spcBef>
                <a:spcPct val="20000"/>
              </a:spcBef>
              <a:buFont typeface="Arial" panose="020B0604020202020204" pitchFamily="34" charset="0"/>
              <a:buChar char="•"/>
            </a:pPr>
            <a:r>
              <a:rPr lang="en-US" altLang="en-US" sz="2400" dirty="0">
                <a:cs typeface="Arial" panose="020B0604020202020204" pitchFamily="34" charset="0"/>
              </a:rPr>
              <a:t>Create safety</a:t>
            </a:r>
          </a:p>
          <a:p>
            <a:pPr eaLnBrk="1" hangingPunct="1">
              <a:spcBef>
                <a:spcPct val="20000"/>
              </a:spcBef>
              <a:buFont typeface="Arial" panose="020B0604020202020204" pitchFamily="34" charset="0"/>
              <a:buChar char="•"/>
            </a:pPr>
            <a:r>
              <a:rPr lang="en-US" altLang="en-US" sz="2400" dirty="0">
                <a:cs typeface="Arial" panose="020B0604020202020204" pitchFamily="34" charset="0"/>
              </a:rPr>
              <a:t>What questions do you need to ask</a:t>
            </a:r>
          </a:p>
          <a:p>
            <a:pPr eaLnBrk="1" hangingPunct="1">
              <a:spcBef>
                <a:spcPct val="20000"/>
              </a:spcBef>
              <a:buFont typeface="Arial" panose="020B0604020202020204" pitchFamily="34" charset="0"/>
              <a:buChar char="•"/>
            </a:pPr>
            <a:r>
              <a:rPr lang="en-US" altLang="en-US" sz="2400" dirty="0">
                <a:cs typeface="Arial" panose="020B0604020202020204" pitchFamily="34" charset="0"/>
              </a:rPr>
              <a:t>Pool of shared meaning</a:t>
            </a:r>
          </a:p>
          <a:p>
            <a:pPr eaLnBrk="1" hangingPunct="1">
              <a:spcBef>
                <a:spcPct val="20000"/>
              </a:spcBef>
              <a:buFont typeface="Arial" panose="020B0604020202020204" pitchFamily="34" charset="0"/>
              <a:buChar char="•"/>
            </a:pPr>
            <a:r>
              <a:rPr lang="en-US" altLang="en-US" sz="2400" dirty="0">
                <a:cs typeface="Arial" panose="020B0604020202020204" pitchFamily="34" charset="0"/>
              </a:rPr>
              <a:t>Remember the end goal</a:t>
            </a:r>
          </a:p>
          <a:p>
            <a:pPr eaLnBrk="1" hangingPunct="1">
              <a:spcBef>
                <a:spcPct val="20000"/>
              </a:spcBef>
            </a:pPr>
            <a:endParaRPr lang="en-US" altLang="en-US" sz="3600" dirty="0">
              <a:latin typeface="Times New Roman" panose="02020603050405020304" pitchFamily="18" charset="0"/>
            </a:endParaRPr>
          </a:p>
        </p:txBody>
      </p:sp>
      <p:sp>
        <p:nvSpPr>
          <p:cNvPr id="33795" name="TextBox 3">
            <a:extLst>
              <a:ext uri="{FF2B5EF4-FFF2-40B4-BE49-F238E27FC236}">
                <a16:creationId xmlns:a16="http://schemas.microsoft.com/office/drawing/2014/main" id="{BAE06E82-0ED1-D204-C62A-D2019FD51678}"/>
              </a:ext>
            </a:extLst>
          </p:cNvPr>
          <p:cNvSpPr txBox="1">
            <a:spLocks noChangeArrowheads="1"/>
          </p:cNvSpPr>
          <p:nvPr/>
        </p:nvSpPr>
        <p:spPr bwMode="auto">
          <a:xfrm>
            <a:off x="685800" y="5791200"/>
            <a:ext cx="7848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000" i="1" dirty="0"/>
              <a:t>May not be appropriate depending on the type of performance conversation you are having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DEF732A4-3C08-A92C-F9A2-619D9043691A}"/>
              </a:ext>
            </a:extLst>
          </p:cNvPr>
          <p:cNvSpPr>
            <a:spLocks noGrp="1" noChangeArrowheads="1"/>
          </p:cNvSpPr>
          <p:nvPr>
            <p:ph type="title"/>
          </p:nvPr>
        </p:nvSpPr>
        <p:spPr bwMode="auto">
          <a:xfrm>
            <a:off x="822325" y="76200"/>
            <a:ext cx="6324600" cy="838200"/>
          </a:xfrm>
        </p:spPr>
        <p:txBody>
          <a:bodyPr wrap="square" numCol="1" anchorCtr="0" compatLnSpc="1">
            <a:prstTxWarp prst="textNoShape">
              <a:avLst/>
            </a:prstTxWarp>
          </a:bodyPr>
          <a:lstStyle/>
          <a:p>
            <a:pPr eaLnBrk="1" hangingPunct="1"/>
            <a:r>
              <a:rPr lang="en-US" altLang="en-US" cap="none" dirty="0">
                <a:latin typeface="Arial" panose="020B0604020202020204" pitchFamily="34" charset="0"/>
                <a:ea typeface="ＭＳ Ｐゴシック" panose="020B0600070205080204" pitchFamily="34" charset="-128"/>
              </a:rPr>
              <a:t>FRAMING FEEDBACK </a:t>
            </a:r>
          </a:p>
        </p:txBody>
      </p:sp>
      <p:graphicFrame>
        <p:nvGraphicFramePr>
          <p:cNvPr id="3" name="Group 94">
            <a:extLst>
              <a:ext uri="{FF2B5EF4-FFF2-40B4-BE49-F238E27FC236}">
                <a16:creationId xmlns:a16="http://schemas.microsoft.com/office/drawing/2014/main" id="{0FA3905B-B481-13AA-99B9-9FC25D51C918}"/>
              </a:ext>
            </a:extLst>
          </p:cNvPr>
          <p:cNvGraphicFramePr>
            <a:graphicFrameLocks noGrp="1"/>
          </p:cNvGraphicFramePr>
          <p:nvPr>
            <p:extLst>
              <p:ext uri="{D42A27DB-BD31-4B8C-83A1-F6EECF244321}">
                <p14:modId xmlns:p14="http://schemas.microsoft.com/office/powerpoint/2010/main" val="1841920724"/>
              </p:ext>
            </p:extLst>
          </p:nvPr>
        </p:nvGraphicFramePr>
        <p:xfrm>
          <a:off x="66430" y="1135857"/>
          <a:ext cx="8979547" cy="3131343"/>
        </p:xfrm>
        <a:graphic>
          <a:graphicData uri="http://schemas.openxmlformats.org/drawingml/2006/table">
            <a:tbl>
              <a:tblPr/>
              <a:tblGrid>
                <a:gridCol w="1432987">
                  <a:extLst>
                    <a:ext uri="{9D8B030D-6E8A-4147-A177-3AD203B41FA5}">
                      <a16:colId xmlns:a16="http://schemas.microsoft.com/office/drawing/2014/main" val="1468420025"/>
                    </a:ext>
                  </a:extLst>
                </a:gridCol>
                <a:gridCol w="7546560">
                  <a:extLst>
                    <a:ext uri="{9D8B030D-6E8A-4147-A177-3AD203B41FA5}">
                      <a16:colId xmlns:a16="http://schemas.microsoft.com/office/drawing/2014/main" val="4289298150"/>
                    </a:ext>
                  </a:extLst>
                </a:gridCol>
              </a:tblGrid>
              <a:tr h="507991">
                <a:tc gridSpan="2">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FFFF"/>
                          </a:solidFill>
                          <a:effectLst/>
                          <a:latin typeface="Tahoma" panose="020B0604030504040204" pitchFamily="34" charset="0"/>
                          <a:ea typeface="Times New Roman" panose="02020603050405020304" pitchFamily="18" charset="0"/>
                        </a:rPr>
                        <a:t>The LCS Method</a:t>
                      </a:r>
                      <a:endParaRPr kumimoji="0" lang="en-US" altLang="en-US" sz="29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83329" marR="83329" marT="41664" marB="4166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66"/>
                    </a:solidFill>
                  </a:tcPr>
                </a:tc>
                <a:tc hMerge="1">
                  <a:txBody>
                    <a:bodyPr/>
                    <a:lstStyle/>
                    <a:p>
                      <a:endParaRPr lang="en-US"/>
                    </a:p>
                  </a:txBody>
                  <a:tcPr/>
                </a:tc>
                <a:extLst>
                  <a:ext uri="{0D108BD9-81ED-4DB2-BD59-A6C34878D82A}">
                    <a16:rowId xmlns:a16="http://schemas.microsoft.com/office/drawing/2014/main" val="2863154948"/>
                  </a:ext>
                </a:extLst>
              </a:tr>
              <a:tr h="874451">
                <a:tc>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Tahoma" panose="020B0604030504040204" pitchFamily="34" charset="0"/>
                          <a:ea typeface="Times New Roman" panose="02020603050405020304" pitchFamily="18" charset="0"/>
                        </a:rPr>
                        <a:t>L</a:t>
                      </a:r>
                      <a:r>
                        <a:rPr kumimoji="0" lang="en-US" altLang="en-US" sz="15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 </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Like</a:t>
                      </a:r>
                      <a:endParaRPr kumimoji="0" lang="en-US" altLang="en-US" sz="29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145573" marR="145573" marT="72786" marB="727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I really</a:t>
                      </a:r>
                      <a:r>
                        <a:rPr kumimoji="0" lang="en-US" altLang="ja-JP" sz="1500" b="1" i="0" u="none" strike="noStrike" cap="none" normalizeH="0" baseline="0">
                          <a:ln>
                            <a:noFill/>
                          </a:ln>
                          <a:solidFill>
                            <a:srgbClr val="FF0000"/>
                          </a:solidFill>
                          <a:effectLst/>
                          <a:latin typeface="Tahoma" panose="020B0604030504040204" pitchFamily="34" charset="0"/>
                          <a:ea typeface="Times New Roman" panose="02020603050405020304" pitchFamily="18" charset="0"/>
                        </a:rPr>
                        <a:t> </a:t>
                      </a:r>
                      <a:r>
                        <a:rPr kumimoji="0" lang="en-US" altLang="ja-JP" sz="1500" b="0" i="0" u="sng" strike="noStrike" cap="none" normalizeH="0" baseline="0">
                          <a:ln>
                            <a:noFill/>
                          </a:ln>
                          <a:solidFill>
                            <a:srgbClr val="FF0000"/>
                          </a:solidFill>
                          <a:effectLst/>
                          <a:latin typeface="Tahoma" panose="020B0604030504040204" pitchFamily="34" charset="0"/>
                          <a:ea typeface="Times New Roman" panose="02020603050405020304" pitchFamily="18" charset="0"/>
                        </a:rPr>
                        <a:t>like</a:t>
                      </a:r>
                      <a:r>
                        <a:rPr kumimoji="0" lang="en-US" altLang="ja-JP"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 that you</a:t>
                      </a: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ve increased your participation in our team meetings.</a:t>
                      </a: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endParaRPr kumimoji="0" lang="en-US" altLang="en-US" sz="29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endParaRPr>
                    </a:p>
                  </a:txBody>
                  <a:tcPr marL="145573" marR="145573" marT="72786" marB="727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64406054"/>
                  </a:ext>
                </a:extLst>
              </a:tr>
              <a:tr h="874451">
                <a:tc>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FF0000"/>
                          </a:solidFill>
                          <a:effectLst/>
                          <a:latin typeface="Tahoma" panose="020B0604030504040204" pitchFamily="34" charset="0"/>
                          <a:ea typeface="Times New Roman" panose="02020603050405020304" pitchFamily="18" charset="0"/>
                        </a:rPr>
                        <a:t>C</a:t>
                      </a:r>
                      <a:r>
                        <a:rPr kumimoji="0" lang="en-US" altLang="en-US" sz="1500" b="0"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a:ln>
                            <a:noFill/>
                          </a:ln>
                          <a:solidFill>
                            <a:schemeClr val="tx1"/>
                          </a:solidFill>
                          <a:effectLst/>
                          <a:latin typeface="Tahoma" panose="020B0604030504040204" pitchFamily="34" charset="0"/>
                          <a:ea typeface="Times New Roman" panose="02020603050405020304" pitchFamily="18" charset="0"/>
                        </a:rPr>
                        <a:t>Concern</a:t>
                      </a:r>
                      <a:endParaRPr kumimoji="0" lang="en-US" altLang="en-US" sz="29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endParaRPr>
                    </a:p>
                  </a:txBody>
                  <a:tcPr marL="145573" marR="145573" marT="72786" marB="727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5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I am </a:t>
                      </a:r>
                      <a:r>
                        <a:rPr kumimoji="0" lang="en-US" altLang="ja-JP" sz="1500" b="0" i="0" u="sng" strike="noStrike" cap="none" normalizeH="0" baseline="0" dirty="0">
                          <a:ln>
                            <a:noFill/>
                          </a:ln>
                          <a:solidFill>
                            <a:srgbClr val="FF0000"/>
                          </a:solidFill>
                          <a:effectLst/>
                          <a:latin typeface="Tahoma" panose="020B0604030504040204" pitchFamily="34" charset="0"/>
                          <a:ea typeface="Times New Roman" panose="02020603050405020304" pitchFamily="18" charset="0"/>
                        </a:rPr>
                        <a:t>concerned</a:t>
                      </a:r>
                      <a:r>
                        <a:rPr kumimoji="0" lang="en-US" altLang="ja-JP" sz="15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 that the way you verbalize your thoughts is perceived as negative and sarcastic.</a:t>
                      </a: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endParaRPr kumimoji="0" lang="en-US" altLang="en-US" sz="29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145573" marR="145573" marT="72786" marB="727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9224564"/>
                  </a:ext>
                </a:extLst>
              </a:tr>
              <a:tr h="874450">
                <a:tc>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FF0000"/>
                          </a:solidFill>
                          <a:effectLst/>
                          <a:latin typeface="Tahoma" panose="020B0604030504040204" pitchFamily="34" charset="0"/>
                          <a:ea typeface="Times New Roman" panose="02020603050405020304" pitchFamily="18" charset="0"/>
                        </a:rPr>
                        <a:t>S</a:t>
                      </a:r>
                      <a:r>
                        <a:rPr kumimoji="0" lang="en-US" altLang="en-US" sz="15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Suggest</a:t>
                      </a:r>
                      <a:endParaRPr kumimoji="0" lang="en-US" altLang="en-US" sz="29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145573" marR="145573" marT="72786" marB="727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5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I would </a:t>
                      </a:r>
                      <a:r>
                        <a:rPr kumimoji="0" lang="en-US" altLang="ja-JP" sz="1500" b="0" i="0" u="sng" strike="noStrike" cap="none" normalizeH="0" baseline="0" dirty="0">
                          <a:ln>
                            <a:noFill/>
                          </a:ln>
                          <a:solidFill>
                            <a:srgbClr val="FF0000"/>
                          </a:solidFill>
                          <a:effectLst/>
                          <a:latin typeface="Tahoma" panose="020B0604030504040204" pitchFamily="34" charset="0"/>
                          <a:ea typeface="Times New Roman" panose="02020603050405020304" pitchFamily="18" charset="0"/>
                        </a:rPr>
                        <a:t>suggest</a:t>
                      </a:r>
                      <a:r>
                        <a:rPr kumimoji="0" lang="en-US" altLang="ja-JP" sz="15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 monitoring what you say to make sure all your words are constructive to the discussion at hand.</a:t>
                      </a:r>
                      <a:r>
                        <a:rPr kumimoji="0" lang="ja-JP" altLang="en-US" sz="15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endParaRPr kumimoji="0" lang="en-US" altLang="en-US" sz="29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145573" marR="145573" marT="72786" marB="7278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8285237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DEF732A4-3C08-A92C-F9A2-619D9043691A}"/>
              </a:ext>
            </a:extLst>
          </p:cNvPr>
          <p:cNvSpPr>
            <a:spLocks noGrp="1" noChangeArrowheads="1"/>
          </p:cNvSpPr>
          <p:nvPr>
            <p:ph type="title"/>
          </p:nvPr>
        </p:nvSpPr>
        <p:spPr bwMode="auto">
          <a:xfrm>
            <a:off x="822325" y="76200"/>
            <a:ext cx="6324600" cy="838200"/>
          </a:xfrm>
        </p:spPr>
        <p:txBody>
          <a:bodyPr wrap="square" numCol="1" anchorCtr="0" compatLnSpc="1">
            <a:prstTxWarp prst="textNoShape">
              <a:avLst/>
            </a:prstTxWarp>
          </a:bodyPr>
          <a:lstStyle/>
          <a:p>
            <a:pPr eaLnBrk="1" hangingPunct="1"/>
            <a:r>
              <a:rPr lang="en-US" altLang="en-US" cap="none" dirty="0">
                <a:latin typeface="Arial" panose="020B0604020202020204" pitchFamily="34" charset="0"/>
                <a:ea typeface="ＭＳ Ｐゴシック" panose="020B0600070205080204" pitchFamily="34" charset="-128"/>
              </a:rPr>
              <a:t>FRAMING FEEDBACK </a:t>
            </a:r>
          </a:p>
        </p:txBody>
      </p:sp>
      <p:graphicFrame>
        <p:nvGraphicFramePr>
          <p:cNvPr id="4" name="Group 92">
            <a:extLst>
              <a:ext uri="{FF2B5EF4-FFF2-40B4-BE49-F238E27FC236}">
                <a16:creationId xmlns:a16="http://schemas.microsoft.com/office/drawing/2014/main" id="{DE98B09F-6B29-2B27-FEDC-65B47F51DE76}"/>
              </a:ext>
            </a:extLst>
          </p:cNvPr>
          <p:cNvGraphicFramePr>
            <a:graphicFrameLocks noGrp="1"/>
          </p:cNvGraphicFramePr>
          <p:nvPr>
            <p:extLst>
              <p:ext uri="{D42A27DB-BD31-4B8C-83A1-F6EECF244321}">
                <p14:modId xmlns:p14="http://schemas.microsoft.com/office/powerpoint/2010/main" val="625333041"/>
              </p:ext>
            </p:extLst>
          </p:nvPr>
        </p:nvGraphicFramePr>
        <p:xfrm>
          <a:off x="632604" y="881062"/>
          <a:ext cx="7878791" cy="4410605"/>
        </p:xfrm>
        <a:graphic>
          <a:graphicData uri="http://schemas.openxmlformats.org/drawingml/2006/table">
            <a:tbl>
              <a:tblPr/>
              <a:tblGrid>
                <a:gridCol w="3955029">
                  <a:extLst>
                    <a:ext uri="{9D8B030D-6E8A-4147-A177-3AD203B41FA5}">
                      <a16:colId xmlns:a16="http://schemas.microsoft.com/office/drawing/2014/main" val="355685771"/>
                    </a:ext>
                  </a:extLst>
                </a:gridCol>
                <a:gridCol w="3923762">
                  <a:extLst>
                    <a:ext uri="{9D8B030D-6E8A-4147-A177-3AD203B41FA5}">
                      <a16:colId xmlns:a16="http://schemas.microsoft.com/office/drawing/2014/main" val="4146748295"/>
                    </a:ext>
                  </a:extLst>
                </a:gridCol>
              </a:tblGrid>
              <a:tr h="433244">
                <a:tc gridSpan="2">
                  <a:txBody>
                    <a:bodyPr/>
                    <a:lstStyle>
                      <a:lvl1pPr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bg1"/>
                          </a:solidFill>
                          <a:effectLst/>
                          <a:latin typeface="Tahoma" panose="020B0604030504040204" pitchFamily="34" charset="0"/>
                          <a:ea typeface="Times New Roman" panose="02020603050405020304" pitchFamily="18" charset="0"/>
                        </a:rPr>
                        <a:t>The Intention vs. Impact </a:t>
                      </a:r>
                      <a:endParaRPr kumimoji="0" lang="en-US" altLang="en-US" sz="2500" b="1" i="0" u="none" strike="noStrike" cap="none" normalizeH="0" baseline="0" dirty="0">
                        <a:ln>
                          <a:noFill/>
                        </a:ln>
                        <a:solidFill>
                          <a:schemeClr val="bg1"/>
                        </a:solidFill>
                        <a:effectLst/>
                        <a:latin typeface="Times New Roman" panose="02020603050405020304" pitchFamily="18" charset="0"/>
                        <a:ea typeface="Times New Roman" panose="02020603050405020304" pitchFamily="18" charset="0"/>
                      </a:endParaRPr>
                    </a:p>
                  </a:txBody>
                  <a:tcPr marL="128633" marR="128633" marT="64317" marB="643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66"/>
                    </a:solidFill>
                  </a:tcPr>
                </a:tc>
                <a:tc hMerge="1">
                  <a:txBody>
                    <a:bodyPr/>
                    <a:lstStyle/>
                    <a:p>
                      <a:endParaRPr lang="en-US"/>
                    </a:p>
                  </a:txBody>
                  <a:tcPr/>
                </a:tc>
                <a:extLst>
                  <a:ext uri="{0D108BD9-81ED-4DB2-BD59-A6C34878D82A}">
                    <a16:rowId xmlns:a16="http://schemas.microsoft.com/office/drawing/2014/main" val="2347032557"/>
                  </a:ext>
                </a:extLst>
              </a:tr>
              <a:tr h="457810">
                <a:tc>
                  <a:txBody>
                    <a:bodyPr/>
                    <a:lstStyle>
                      <a:lvl1pPr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FF9900"/>
                          </a:solidFill>
                          <a:effectLst/>
                          <a:latin typeface="Tahoma" panose="020B0604030504040204" pitchFamily="34" charset="0"/>
                          <a:ea typeface="Times New Roman" panose="02020603050405020304" pitchFamily="18" charset="0"/>
                        </a:rPr>
                        <a:t>Intention</a:t>
                      </a:r>
                      <a:endParaRPr kumimoji="0" lang="en-US" altLang="en-US" sz="25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endParaRPr>
                    </a:p>
                  </a:txBody>
                  <a:tcPr marL="128633" marR="128633" marT="64317" marB="643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FF9900"/>
                          </a:solidFill>
                          <a:effectLst/>
                          <a:latin typeface="Tahoma" panose="020B0604030504040204" pitchFamily="34" charset="0"/>
                          <a:ea typeface="Times New Roman" panose="02020603050405020304" pitchFamily="18" charset="0"/>
                        </a:rPr>
                        <a:t>Impact</a:t>
                      </a:r>
                      <a:endParaRPr kumimoji="0" lang="en-US" altLang="en-US" sz="25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128633" marR="128633" marT="64317" marB="643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00177772"/>
                  </a:ext>
                </a:extLst>
              </a:tr>
              <a:tr h="2081359">
                <a:tc>
                  <a:txBody>
                    <a:bodyPr/>
                    <a:lstStyle>
                      <a:lvl1pPr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When giving feedback acknowledge what you think the person</a:t>
                      </a:r>
                      <a:r>
                        <a:rPr kumimoji="0" lang="ja-JP"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s </a:t>
                      </a:r>
                      <a:r>
                        <a:rPr kumimoji="0" lang="en-US" altLang="ja-JP" sz="1300" b="0" i="0" u="none" strike="noStrike" cap="none" normalizeH="0" baseline="0">
                          <a:ln>
                            <a:noFill/>
                          </a:ln>
                          <a:solidFill>
                            <a:srgbClr val="FF9900"/>
                          </a:solidFill>
                          <a:effectLst/>
                          <a:latin typeface="Tahoma" panose="020B0604030504040204" pitchFamily="34" charset="0"/>
                          <a:ea typeface="Times New Roman" panose="02020603050405020304" pitchFamily="18" charset="0"/>
                        </a:rPr>
                        <a:t>INTENTION</a:t>
                      </a:r>
                      <a:r>
                        <a:rPr kumimoji="0" lang="en-US" altLang="ja-JP"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 was.</a:t>
                      </a:r>
                      <a:endParaRPr kumimoji="0" lang="en-US" altLang="en-US" sz="11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endParaRPr>
                    </a:p>
                  </a:txBody>
                  <a:tcPr marL="128633" marR="128633" marT="64317" marB="643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Then state what the</a:t>
                      </a:r>
                      <a:r>
                        <a:rPr kumimoji="0" lang="en-US" altLang="en-US" sz="1300" b="1" i="0" u="none" strike="noStrike" cap="none" normalizeH="0" baseline="0">
                          <a:ln>
                            <a:noFill/>
                          </a:ln>
                          <a:solidFill>
                            <a:srgbClr val="FF9900"/>
                          </a:solidFill>
                          <a:effectLst/>
                          <a:latin typeface="Tahoma" panose="020B0604030504040204" pitchFamily="34" charset="0"/>
                          <a:ea typeface="Times New Roman" panose="02020603050405020304" pitchFamily="18" charset="0"/>
                        </a:rPr>
                        <a:t> </a:t>
                      </a:r>
                      <a:r>
                        <a:rPr kumimoji="0" lang="en-US" altLang="en-US" sz="1300" b="0" i="0" u="none" strike="noStrike" cap="none" normalizeH="0" baseline="0">
                          <a:ln>
                            <a:noFill/>
                          </a:ln>
                          <a:solidFill>
                            <a:srgbClr val="FF9900"/>
                          </a:solidFill>
                          <a:effectLst/>
                          <a:latin typeface="Tahoma" panose="020B0604030504040204" pitchFamily="34" charset="0"/>
                          <a:ea typeface="Times New Roman" panose="02020603050405020304" pitchFamily="18" charset="0"/>
                        </a:rPr>
                        <a:t>IMPACT</a:t>
                      </a:r>
                      <a:r>
                        <a:rPr kumimoji="0" lang="en-US" altLang="en-US" sz="1300" b="1" i="0" u="none" strike="noStrike" cap="none" normalizeH="0" baseline="0">
                          <a:ln>
                            <a:noFill/>
                          </a:ln>
                          <a:solidFill>
                            <a:srgbClr val="FF9900"/>
                          </a:solidFill>
                          <a:effectLst/>
                          <a:latin typeface="Tahoma" panose="020B0604030504040204" pitchFamily="34" charset="0"/>
                          <a:ea typeface="Times New Roman" panose="02020603050405020304" pitchFamily="18" charset="0"/>
                        </a:rPr>
                        <a:t> </a:t>
                      </a:r>
                      <a:r>
                        <a:rPr kumimoji="0" lang="en-US"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of their behavior was on others. Impact can be determined by people</a:t>
                      </a:r>
                      <a:r>
                        <a:rPr kumimoji="0" lang="ja-JP"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s reactions and perceptions to a given behavior. People will tell you the impact or you will notice their reactions.</a:t>
                      </a:r>
                      <a:endParaRPr kumimoji="0" lang="en-US" altLang="en-US" sz="1100" b="1" i="0" u="none" strike="noStrike" cap="none" normalizeH="0" baseline="0">
                        <a:ln>
                          <a:noFill/>
                        </a:ln>
                        <a:solidFill>
                          <a:schemeClr val="tx1"/>
                        </a:solidFill>
                        <a:effectLst/>
                        <a:latin typeface="Times New Roman" panose="02020603050405020304" pitchFamily="18" charset="0"/>
                        <a:ea typeface="Times New Roman" panose="02020603050405020304" pitchFamily="18" charset="0"/>
                      </a:endParaRPr>
                    </a:p>
                  </a:txBody>
                  <a:tcPr marL="128633" marR="128633" marT="64317" marB="643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840581"/>
                  </a:ext>
                </a:extLst>
              </a:tr>
              <a:tr h="1438192">
                <a:tc gridSpan="2">
                  <a:txBody>
                    <a:bodyPr/>
                    <a:lstStyle>
                      <a:lvl1pPr eaLnBrk="0" hangingPunct="0">
                        <a:spcBef>
                          <a:spcPct val="20000"/>
                        </a:spcBef>
                        <a:defRPr sz="2000" b="1">
                          <a:solidFill>
                            <a:schemeClr val="tx1"/>
                          </a:solidFill>
                          <a:latin typeface="Tahoma" panose="020B0604030504040204" pitchFamily="34" charset="0"/>
                          <a:ea typeface="ＭＳ Ｐゴシック" panose="020B0600070205080204" pitchFamily="34" charset="-128"/>
                        </a:defRPr>
                      </a:lvl1pPr>
                      <a:lvl2pPr marL="742950" indent="-285750" eaLnBrk="0" hangingPunct="0">
                        <a:spcBef>
                          <a:spcPct val="20000"/>
                        </a:spcBef>
                        <a:defRPr b="1">
                          <a:solidFill>
                            <a:schemeClr val="tx1"/>
                          </a:solidFill>
                          <a:latin typeface="Tahoma" panose="020B0604030504040204" pitchFamily="34" charset="0"/>
                          <a:ea typeface="ＭＳ Ｐゴシック" panose="020B0600070205080204" pitchFamily="34" charset="-128"/>
                        </a:defRPr>
                      </a:lvl2pPr>
                      <a:lvl3pPr marL="1143000" indent="-228600" eaLnBrk="0" hangingPunct="0">
                        <a:spcBef>
                          <a:spcPct val="20000"/>
                        </a:spcBef>
                        <a:defRPr sz="1600" b="1">
                          <a:solidFill>
                            <a:schemeClr val="tx1"/>
                          </a:solidFill>
                          <a:latin typeface="Tahoma" panose="020B0604030504040204" pitchFamily="34" charset="0"/>
                          <a:ea typeface="ＭＳ Ｐゴシック" panose="020B0600070205080204" pitchFamily="34" charset="-128"/>
                        </a:defRPr>
                      </a:lvl3pPr>
                      <a:lvl4pPr marL="16002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4pPr>
                      <a:lvl5pPr marL="2057400" indent="-228600" eaLnBrk="0" hangingPunct="0">
                        <a:spcBef>
                          <a:spcPct val="20000"/>
                        </a:spcBef>
                        <a:defRPr sz="1400" b="1">
                          <a:solidFill>
                            <a:schemeClr val="tx1"/>
                          </a:solidFill>
                          <a:latin typeface="Tahom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400" b="1">
                          <a:solidFill>
                            <a:schemeClr val="tx1"/>
                          </a:solidFill>
                          <a:latin typeface="Tahoma" panose="020B060403050404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Example:</a:t>
                      </a:r>
                      <a:r>
                        <a:rPr kumimoji="0" lang="en-US" altLang="en-US" sz="13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 </a:t>
                      </a:r>
                      <a:r>
                        <a:rPr kumimoji="0" lang="ja-JP"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3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I</a:t>
                      </a:r>
                      <a:r>
                        <a:rPr kumimoji="0" lang="ja-JP"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r>
                        <a:rPr kumimoji="0" lang="en-US" altLang="ja-JP" sz="13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m guessing your </a:t>
                      </a:r>
                      <a:r>
                        <a:rPr kumimoji="0" lang="en-US" altLang="ja-JP" sz="1300" b="1" i="1" u="none" strike="noStrike" cap="none" normalizeH="0" baseline="0" dirty="0">
                          <a:ln>
                            <a:noFill/>
                          </a:ln>
                          <a:solidFill>
                            <a:srgbClr val="FF9900"/>
                          </a:solidFill>
                          <a:effectLst/>
                          <a:latin typeface="Tahoma" panose="020B0604030504040204" pitchFamily="34" charset="0"/>
                          <a:ea typeface="Times New Roman" panose="02020603050405020304" pitchFamily="18" charset="0"/>
                        </a:rPr>
                        <a:t>INTENTION</a:t>
                      </a:r>
                      <a:r>
                        <a:rPr kumimoji="0" lang="en-US" altLang="ja-JP" sz="13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 was to bring some fun to work during a stressful time. However, I want to tell you the </a:t>
                      </a:r>
                      <a:r>
                        <a:rPr kumimoji="0" lang="en-US" altLang="ja-JP" sz="1300" b="1" i="1" u="none" strike="noStrike" cap="none" normalizeH="0" baseline="0" dirty="0">
                          <a:ln>
                            <a:noFill/>
                          </a:ln>
                          <a:solidFill>
                            <a:srgbClr val="FF9900"/>
                          </a:solidFill>
                          <a:effectLst/>
                          <a:latin typeface="Tahoma" panose="020B0604030504040204" pitchFamily="34" charset="0"/>
                          <a:ea typeface="Times New Roman" panose="02020603050405020304" pitchFamily="18" charset="0"/>
                        </a:rPr>
                        <a:t>IMPACT</a:t>
                      </a:r>
                      <a:r>
                        <a:rPr kumimoji="0" lang="en-US" altLang="ja-JP" sz="1300" b="1" i="0" u="none" strike="noStrike" cap="none" normalizeH="0" baseline="0" dirty="0">
                          <a:ln>
                            <a:noFill/>
                          </a:ln>
                          <a:solidFill>
                            <a:schemeClr val="tx1"/>
                          </a:solidFill>
                          <a:effectLst/>
                          <a:latin typeface="Tahoma" panose="020B0604030504040204" pitchFamily="34" charset="0"/>
                          <a:ea typeface="Times New Roman" panose="02020603050405020304" pitchFamily="18" charset="0"/>
                        </a:rPr>
                        <a:t> of your behavior caused some people to feel left out, because you only included half of your team in the activity…</a:t>
                      </a:r>
                      <a:r>
                        <a:rPr kumimoji="0" lang="ja-JP" altLang="en-US" sz="1300" b="1" i="0" u="none" strike="noStrike" cap="none" normalizeH="0" baseline="0">
                          <a:ln>
                            <a:noFill/>
                          </a:ln>
                          <a:solidFill>
                            <a:schemeClr val="tx1"/>
                          </a:solidFill>
                          <a:effectLst/>
                          <a:latin typeface="Tahoma" panose="020B0604030504040204" pitchFamily="34" charset="0"/>
                          <a:ea typeface="Times New Roman" panose="02020603050405020304" pitchFamily="18" charset="0"/>
                        </a:rPr>
                        <a:t>”</a:t>
                      </a:r>
                      <a:endParaRPr kumimoji="0" lang="en-US" altLang="en-US" sz="25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endParaRPr>
                    </a:p>
                  </a:txBody>
                  <a:tcPr marL="128633" marR="128633" marT="64317" marB="643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56816436"/>
                  </a:ext>
                </a:extLst>
              </a:tr>
            </a:tbl>
          </a:graphicData>
        </a:graphic>
      </p:graphicFrame>
    </p:spTree>
    <p:extLst>
      <p:ext uri="{BB962C8B-B14F-4D97-AF65-F5344CB8AC3E}">
        <p14:creationId xmlns:p14="http://schemas.microsoft.com/office/powerpoint/2010/main" val="195521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2AFB12D-3713-9B21-141C-32868E37F22C}"/>
              </a:ext>
            </a:extLst>
          </p:cNvPr>
          <p:cNvSpPr>
            <a:spLocks noGrp="1" noChangeArrowheads="1"/>
          </p:cNvSpPr>
          <p:nvPr>
            <p:ph type="title"/>
          </p:nvPr>
        </p:nvSpPr>
        <p:spPr/>
        <p:txBody>
          <a:bodyPr/>
          <a:lstStyle/>
          <a:p>
            <a:pPr eaLnBrk="1" fontAlgn="auto" hangingPunct="1">
              <a:spcAft>
                <a:spcPts val="0"/>
              </a:spcAft>
              <a:defRPr/>
            </a:pPr>
            <a:r>
              <a:rPr lang="en-US" b="1" dirty="0">
                <a:latin typeface="Arial" charset="0"/>
                <a:ea typeface="+mj-ea"/>
              </a:rPr>
              <a:t>Role of The Speaker</a:t>
            </a:r>
          </a:p>
        </p:txBody>
      </p:sp>
      <p:sp>
        <p:nvSpPr>
          <p:cNvPr id="37890" name="Rectangle 3">
            <a:extLst>
              <a:ext uri="{FF2B5EF4-FFF2-40B4-BE49-F238E27FC236}">
                <a16:creationId xmlns:a16="http://schemas.microsoft.com/office/drawing/2014/main" id="{5F6572B8-1180-9ABC-1C8A-65C5C8D5FBA6}"/>
              </a:ext>
            </a:extLst>
          </p:cNvPr>
          <p:cNvSpPr>
            <a:spLocks noGrp="1"/>
          </p:cNvSpPr>
          <p:nvPr>
            <p:ph idx="1"/>
          </p:nvPr>
        </p:nvSpPr>
        <p:spPr/>
        <p:txBody>
          <a:bodyPr/>
          <a:lstStyle/>
          <a:p>
            <a:pPr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Speak in small bites</a:t>
            </a:r>
          </a:p>
          <a:p>
            <a:pPr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Allow listener to demonstrate understanding / give up the floor</a:t>
            </a:r>
          </a:p>
          <a:p>
            <a:pPr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Use feeling words</a:t>
            </a:r>
          </a:p>
          <a:p>
            <a:pPr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Stay calm and clear about your message and your intent</a:t>
            </a:r>
          </a:p>
          <a:p>
            <a:pPr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Check for </a:t>
            </a:r>
            <a:r>
              <a:rPr lang="ja-JP" altLang="en-US" sz="2400" b="0">
                <a:latin typeface="Arial" panose="020B0604020202020204" pitchFamily="34" charset="0"/>
                <a:ea typeface="ＭＳ Ｐゴシック" panose="020B0600070205080204" pitchFamily="34" charset="-128"/>
              </a:rPr>
              <a:t>“</a:t>
            </a:r>
            <a:r>
              <a:rPr lang="en-US" altLang="ja-JP" sz="2400" b="0" dirty="0">
                <a:latin typeface="Arial" panose="020B0604020202020204" pitchFamily="34" charset="0"/>
                <a:ea typeface="ＭＳ Ｐゴシック" panose="020B0600070205080204" pitchFamily="34" charset="-128"/>
              </a:rPr>
              <a:t>withholds</a:t>
            </a:r>
            <a:r>
              <a:rPr lang="ja-JP" altLang="en-US" sz="2400" b="0">
                <a:latin typeface="Arial" panose="020B0604020202020204" pitchFamily="34" charset="0"/>
                <a:ea typeface="ＭＳ Ｐゴシック" panose="020B0600070205080204" pitchFamily="34" charset="-128"/>
              </a:rPr>
              <a:t>”</a:t>
            </a:r>
            <a:endParaRPr lang="en-US" altLang="ja-JP" sz="2400" b="0" dirty="0">
              <a:latin typeface="Arial" panose="020B0604020202020204" pitchFamily="34" charset="0"/>
              <a:ea typeface="ＭＳ Ｐゴシック" panose="020B0600070205080204" pitchFamily="34" charset="-128"/>
            </a:endParaRPr>
          </a:p>
          <a:p>
            <a:pPr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Continue to return to the message</a:t>
            </a:r>
          </a:p>
          <a:p>
            <a:pPr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60DC233-95A0-9F5F-8F1D-040A9E7788DA}"/>
              </a:ext>
            </a:extLst>
          </p:cNvPr>
          <p:cNvSpPr>
            <a:spLocks noGrp="1" noChangeArrowheads="1"/>
          </p:cNvSpPr>
          <p:nvPr>
            <p:ph type="title"/>
          </p:nvPr>
        </p:nvSpPr>
        <p:spPr/>
        <p:txBody>
          <a:bodyPr/>
          <a:lstStyle/>
          <a:p>
            <a:pPr eaLnBrk="1" fontAlgn="auto" hangingPunct="1">
              <a:spcAft>
                <a:spcPts val="0"/>
              </a:spcAft>
              <a:defRPr/>
            </a:pPr>
            <a:r>
              <a:rPr lang="en-US" b="1" dirty="0">
                <a:latin typeface="Arial" charset="0"/>
                <a:ea typeface="+mj-ea"/>
              </a:rPr>
              <a:t>Role of The Listener</a:t>
            </a:r>
          </a:p>
        </p:txBody>
      </p:sp>
      <p:sp>
        <p:nvSpPr>
          <p:cNvPr id="39938" name="Rectangle 3">
            <a:extLst>
              <a:ext uri="{FF2B5EF4-FFF2-40B4-BE49-F238E27FC236}">
                <a16:creationId xmlns:a16="http://schemas.microsoft.com/office/drawing/2014/main" id="{F49C2AEB-5F66-AA43-5A1B-12D21040DE34}"/>
              </a:ext>
            </a:extLst>
          </p:cNvPr>
          <p:cNvSpPr>
            <a:spLocks noGrp="1"/>
          </p:cNvSpPr>
          <p:nvPr>
            <p:ph idx="1"/>
          </p:nvPr>
        </p:nvSpPr>
        <p:spPr/>
        <p:txBody>
          <a:bodyPr/>
          <a:lstStyle/>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Don’</a:t>
            </a:r>
            <a:r>
              <a:rPr lang="en-US" altLang="ja-JP" sz="2800" b="0" dirty="0">
                <a:latin typeface="Arial" panose="020B0604020202020204" pitchFamily="34" charset="0"/>
                <a:ea typeface="ＭＳ Ｐゴシック" panose="020B0600070205080204" pitchFamily="34" charset="-128"/>
              </a:rPr>
              <a:t>t talk or interrupt</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Paraphrase your understanding</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Try to help the speaker feel he/she has been heard</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Ask questions to increase understanding</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Leave defensiveness at the door</a:t>
            </a:r>
          </a:p>
          <a:p>
            <a:pPr marL="457200" indent="-4572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Ask for a turn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262DE06-BE8E-70E9-CBB7-40EB2231F435}"/>
              </a:ext>
            </a:extLst>
          </p:cNvPr>
          <p:cNvSpPr>
            <a:spLocks noGrp="1" noChangeArrowheads="1"/>
          </p:cNvSpPr>
          <p:nvPr>
            <p:ph type="title"/>
          </p:nvPr>
        </p:nvSpPr>
        <p:spPr>
          <a:xfrm>
            <a:off x="533400" y="274638"/>
            <a:ext cx="7772400" cy="1143000"/>
          </a:xfrm>
        </p:spPr>
        <p:txBody>
          <a:bodyPr/>
          <a:lstStyle/>
          <a:p>
            <a:pPr eaLnBrk="1" fontAlgn="auto" hangingPunct="1">
              <a:spcAft>
                <a:spcPts val="0"/>
              </a:spcAft>
              <a:defRPr/>
            </a:pPr>
            <a:r>
              <a:rPr lang="en-US" dirty="0">
                <a:latin typeface="Arial" charset="0"/>
                <a:ea typeface="+mj-ea"/>
              </a:rPr>
              <a:t>When things get stuck or emotional</a:t>
            </a:r>
          </a:p>
        </p:txBody>
      </p:sp>
      <p:sp>
        <p:nvSpPr>
          <p:cNvPr id="41986" name="Rectangle 3">
            <a:extLst>
              <a:ext uri="{FF2B5EF4-FFF2-40B4-BE49-F238E27FC236}">
                <a16:creationId xmlns:a16="http://schemas.microsoft.com/office/drawing/2014/main" id="{BDAB99E2-0F34-1B0A-7835-7CE67979EEFF}"/>
              </a:ext>
            </a:extLst>
          </p:cNvPr>
          <p:cNvSpPr>
            <a:spLocks noGrp="1"/>
          </p:cNvSpPr>
          <p:nvPr>
            <p:ph idx="1"/>
          </p:nvPr>
        </p:nvSpPr>
        <p:spPr>
          <a:xfrm>
            <a:off x="838200" y="1524000"/>
            <a:ext cx="7521575" cy="3579813"/>
          </a:xfrm>
        </p:spPr>
        <p:txBody>
          <a:bodyPr/>
          <a:lstStyle/>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Stop</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Separate the facts from the story</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Restate the goal</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Re-establish respect</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Lower the intensity level</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Take a break</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Use silence to let feelings settle</a:t>
            </a:r>
          </a:p>
          <a:p>
            <a:pPr eaLnBrk="1" hangingPunct="1">
              <a:lnSpc>
                <a:spcPct val="90000"/>
              </a:lnSpc>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Make an agreement to return to the discussion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a:extLst>
              <a:ext uri="{FF2B5EF4-FFF2-40B4-BE49-F238E27FC236}">
                <a16:creationId xmlns:a16="http://schemas.microsoft.com/office/drawing/2014/main" id="{808123B8-0C64-5776-CA04-1300AF5159D5}"/>
              </a:ext>
            </a:extLst>
          </p:cNvPr>
          <p:cNvSpPr>
            <a:spLocks noGrp="1" noChangeArrowheads="1"/>
          </p:cNvSpPr>
          <p:nvPr>
            <p:ph type="ctrTitle"/>
          </p:nvPr>
        </p:nvSpPr>
        <p:spPr>
          <a:xfrm rot="19140000">
            <a:off x="817563" y="1730375"/>
            <a:ext cx="5648325" cy="1204913"/>
          </a:xfrm>
        </p:spPr>
        <p:txBody>
          <a:bodyPr/>
          <a:lstStyle/>
          <a:p>
            <a:pPr eaLnBrk="1" fontAlgn="auto" hangingPunct="1">
              <a:spcAft>
                <a:spcPts val="0"/>
              </a:spcAft>
              <a:defRPr/>
            </a:pPr>
            <a:r>
              <a:rPr lang="en-US" dirty="0">
                <a:latin typeface="Arial" charset="0"/>
                <a:ea typeface="+mj-ea"/>
              </a:rPr>
              <a:t>Watch out for all or nothing perspectives</a:t>
            </a:r>
          </a:p>
        </p:txBody>
      </p:sp>
      <p:sp>
        <p:nvSpPr>
          <p:cNvPr id="16387" name="Rectangle 2">
            <a:extLst>
              <a:ext uri="{FF2B5EF4-FFF2-40B4-BE49-F238E27FC236}">
                <a16:creationId xmlns:a16="http://schemas.microsoft.com/office/drawing/2014/main" id="{C112BAAB-7A42-030A-4D7A-CF55858F6804}"/>
              </a:ext>
            </a:extLst>
          </p:cNvPr>
          <p:cNvSpPr>
            <a:spLocks noGrp="1" noChangeArrowheads="1"/>
          </p:cNvSpPr>
          <p:nvPr>
            <p:ph type="subTitle" idx="1"/>
          </p:nvPr>
        </p:nvSpPr>
        <p:spPr>
          <a:xfrm>
            <a:off x="3962400" y="3568766"/>
            <a:ext cx="6510338" cy="2143125"/>
          </a:xfrm>
        </p:spPr>
        <p:txBody>
          <a:bodyPr>
            <a:normAutofit/>
          </a:bodyPr>
          <a:lstStyle/>
          <a:p>
            <a:pPr eaLnBrk="1" hangingPunct="1">
              <a:defRPr/>
            </a:pPr>
            <a:r>
              <a:rPr altLang="en-US" sz="2400" b="1" cap="none" dirty="0">
                <a:latin typeface="Arial" panose="020B0604020202020204" pitchFamily="34" charset="0"/>
                <a:ea typeface="Tunga" panose="020B0502040204020203" pitchFamily="34" charset="0"/>
                <a:cs typeface="Arial" panose="020B0604020202020204" pitchFamily="34" charset="0"/>
              </a:rPr>
              <a:t>It</a:t>
            </a:r>
            <a:r>
              <a:rPr lang="en-US" altLang="en-US" sz="2400" b="1" cap="none" dirty="0">
                <a:latin typeface="Arial" panose="020B0604020202020204" pitchFamily="34" charset="0"/>
                <a:ea typeface="Tunga" panose="020B0502040204020203" pitchFamily="34" charset="0"/>
                <a:cs typeface="Arial" panose="020B0604020202020204" pitchFamily="34" charset="0"/>
              </a:rPr>
              <a:t>'</a:t>
            </a:r>
            <a:r>
              <a:rPr altLang="ja-JP" sz="2400" b="1" cap="none" dirty="0">
                <a:latin typeface="Arial" panose="020B0604020202020204" pitchFamily="34" charset="0"/>
                <a:ea typeface="Tunga" panose="020B0502040204020203" pitchFamily="34" charset="0"/>
                <a:cs typeface="Arial" panose="020B0604020202020204" pitchFamily="34" charset="0"/>
              </a:rPr>
              <a:t>s all your fault</a:t>
            </a:r>
          </a:p>
          <a:p>
            <a:pPr eaLnBrk="1" hangingPunct="1">
              <a:defRPr/>
            </a:pPr>
            <a:r>
              <a:rPr altLang="en-US" sz="2400" b="1" cap="none" dirty="0">
                <a:latin typeface="Arial" panose="020B0604020202020204" pitchFamily="34" charset="0"/>
                <a:ea typeface="Tunga" panose="020B0502040204020203" pitchFamily="34" charset="0"/>
                <a:cs typeface="Arial" panose="020B0604020202020204" pitchFamily="34" charset="0"/>
              </a:rPr>
              <a:t>It</a:t>
            </a:r>
            <a:r>
              <a:rPr lang="ja-JP" altLang="en-US" sz="2400" b="1" cap="none">
                <a:latin typeface="Arial" panose="020B0604020202020204" pitchFamily="34" charset="0"/>
                <a:ea typeface="Tunga" panose="020B0502040204020203" pitchFamily="34" charset="0"/>
                <a:cs typeface="Arial" panose="020B0604020202020204" pitchFamily="34" charset="0"/>
              </a:rPr>
              <a:t>’</a:t>
            </a:r>
            <a:r>
              <a:rPr altLang="ja-JP" sz="2400" b="1" cap="none" dirty="0">
                <a:latin typeface="Arial" panose="020B0604020202020204" pitchFamily="34" charset="0"/>
                <a:ea typeface="Tunga" panose="020B0502040204020203" pitchFamily="34" charset="0"/>
                <a:cs typeface="Arial" panose="020B0604020202020204" pitchFamily="34" charset="0"/>
              </a:rPr>
              <a:t>s all my fault</a:t>
            </a:r>
          </a:p>
          <a:p>
            <a:pPr eaLnBrk="1" hangingPunct="1">
              <a:defRPr/>
            </a:pPr>
            <a:r>
              <a:rPr altLang="en-US" sz="2400" b="1" cap="none" dirty="0">
                <a:latin typeface="Arial" panose="020B0604020202020204" pitchFamily="34" charset="0"/>
                <a:ea typeface="Tunga" panose="020B0502040204020203" pitchFamily="34" charset="0"/>
                <a:cs typeface="Arial" panose="020B0604020202020204" pitchFamily="34" charset="0"/>
              </a:rPr>
              <a:t>There</a:t>
            </a:r>
            <a:r>
              <a:rPr lang="ja-JP" altLang="en-US" sz="2400" b="1" cap="none">
                <a:latin typeface="Arial" panose="020B0604020202020204" pitchFamily="34" charset="0"/>
                <a:ea typeface="Tunga" panose="020B0502040204020203" pitchFamily="34" charset="0"/>
                <a:cs typeface="Arial" panose="020B0604020202020204" pitchFamily="34" charset="0"/>
              </a:rPr>
              <a:t>’</a:t>
            </a:r>
            <a:r>
              <a:rPr altLang="ja-JP" sz="2400" b="1" cap="none" dirty="0">
                <a:latin typeface="Arial" panose="020B0604020202020204" pitchFamily="34" charset="0"/>
                <a:ea typeface="Tunga" panose="020B0502040204020203" pitchFamily="34" charset="0"/>
                <a:cs typeface="Arial" panose="020B0604020202020204" pitchFamily="34" charset="0"/>
              </a:rPr>
              <a:t>s nothing I can do</a:t>
            </a:r>
            <a:endParaRPr lang="en-US" altLang="ja-JP" sz="2400" b="1" cap="none" dirty="0">
              <a:latin typeface="Arial" panose="020B0604020202020204" pitchFamily="34" charset="0"/>
              <a:ea typeface="Tunga" panose="020B0502040204020203" pitchFamily="34" charset="0"/>
              <a:cs typeface="Arial" panose="020B0604020202020204" pitchFamily="34" charset="0"/>
            </a:endParaRPr>
          </a:p>
          <a:p>
            <a:pPr eaLnBrk="1" hangingPunct="1">
              <a:defRPr/>
            </a:pPr>
            <a:r>
              <a:rPr lang="en-US" altLang="en-US" sz="2400" b="1" cap="none" dirty="0">
                <a:latin typeface="Arial" panose="020B0604020202020204" pitchFamily="34" charset="0"/>
                <a:ea typeface="Tunga" panose="020B0502040204020203" pitchFamily="34" charset="0"/>
                <a:cs typeface="Arial" panose="020B0604020202020204" pitchFamily="34" charset="0"/>
              </a:rPr>
              <a:t>You always</a:t>
            </a:r>
            <a:endParaRPr altLang="en-US" sz="2400" b="1" cap="none" dirty="0">
              <a:latin typeface="Arial" panose="020B0604020202020204" pitchFamily="34" charset="0"/>
              <a:ea typeface="Tunga" panose="020B0502040204020203"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a:extLst>
              <a:ext uri="{FF2B5EF4-FFF2-40B4-BE49-F238E27FC236}">
                <a16:creationId xmlns:a16="http://schemas.microsoft.com/office/drawing/2014/main" id="{02D66D5A-563E-245C-DF58-A77A79F22636}"/>
              </a:ext>
            </a:extLst>
          </p:cNvPr>
          <p:cNvSpPr>
            <a:spLocks noGrp="1" noChangeArrowheads="1"/>
          </p:cNvSpPr>
          <p:nvPr>
            <p:ph type="ctrTitle"/>
          </p:nvPr>
        </p:nvSpPr>
        <p:spPr bwMode="auto">
          <a:xfrm>
            <a:off x="1066800" y="990600"/>
            <a:ext cx="7772400" cy="3048000"/>
          </a:xfrm>
        </p:spPr>
        <p:txBody>
          <a:bodyPr wrap="square" numCol="1" anchorCtr="0" compatLnSpc="1">
            <a:prstTxWarp prst="textNoShape">
              <a:avLst/>
            </a:prstTxWarp>
          </a:bodyPr>
          <a:lstStyle/>
          <a:p>
            <a:pPr eaLnBrk="1" hangingPunct="1"/>
            <a:r>
              <a:rPr lang="en-US" altLang="en-US" i="1" cap="none" dirty="0">
                <a:latin typeface="Arial" panose="020B0604020202020204" pitchFamily="34" charset="0"/>
                <a:ea typeface="ＭＳ Ｐゴシック" panose="020B0600070205080204" pitchFamily="34" charset="-128"/>
              </a:rPr>
              <a:t>“The void created by the failure to communicate is soon filled with poison, drivel, and misrepresentation</a:t>
            </a:r>
            <a:r>
              <a:rPr lang="ja-JP" altLang="en-US" i="1" cap="none">
                <a:latin typeface="Arial" panose="020B0604020202020204" pitchFamily="34" charset="0"/>
                <a:ea typeface="ＭＳ Ｐゴシック" panose="020B0600070205080204" pitchFamily="34" charset="-128"/>
              </a:rPr>
              <a:t>”</a:t>
            </a:r>
            <a:br>
              <a:rPr lang="en-US" altLang="ja-JP" cap="none" dirty="0">
                <a:latin typeface="Arial" panose="020B0604020202020204" pitchFamily="34" charset="0"/>
                <a:ea typeface="ＭＳ Ｐゴシック" panose="020B0600070205080204" pitchFamily="34" charset="-128"/>
              </a:rPr>
            </a:br>
            <a:r>
              <a:rPr lang="en-US" altLang="ja-JP" sz="2400" cap="none" dirty="0">
                <a:latin typeface="Arial" panose="020B0604020202020204" pitchFamily="34" charset="0"/>
                <a:ea typeface="ＭＳ Ｐゴシック" panose="020B0600070205080204" pitchFamily="34" charset="-128"/>
              </a:rPr>
              <a:t>---C. Northcote Parkinson</a:t>
            </a:r>
            <a:endParaRPr lang="en-US" altLang="en-US" sz="2400" cap="none"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64337B6-7440-754B-EEF7-F904347A7D37}"/>
              </a:ext>
            </a:extLst>
          </p:cNvPr>
          <p:cNvSpPr>
            <a:spLocks noGrp="1"/>
          </p:cNvSpPr>
          <p:nvPr>
            <p:ph type="title"/>
          </p:nvPr>
        </p:nvSpPr>
        <p:spPr/>
        <p:txBody>
          <a:bodyPr/>
          <a:lstStyle/>
          <a:p>
            <a:pPr eaLnBrk="1" fontAlgn="auto" hangingPunct="1">
              <a:spcAft>
                <a:spcPts val="0"/>
              </a:spcAft>
              <a:defRPr/>
            </a:pPr>
            <a:r>
              <a:rPr lang="en-US" b="1" dirty="0">
                <a:latin typeface="Arial" charset="0"/>
                <a:ea typeface="+mj-ea"/>
              </a:rPr>
              <a:t>Moving to Action</a:t>
            </a:r>
          </a:p>
        </p:txBody>
      </p:sp>
      <p:sp>
        <p:nvSpPr>
          <p:cNvPr id="48130" name="Content Placeholder 2">
            <a:extLst>
              <a:ext uri="{FF2B5EF4-FFF2-40B4-BE49-F238E27FC236}">
                <a16:creationId xmlns:a16="http://schemas.microsoft.com/office/drawing/2014/main" id="{2C7EE12E-8610-62B1-084F-1DC1CEA0C7C8}"/>
              </a:ext>
            </a:extLst>
          </p:cNvPr>
          <p:cNvSpPr>
            <a:spLocks noGrp="1"/>
          </p:cNvSpPr>
          <p:nvPr>
            <p:ph idx="1"/>
          </p:nvPr>
        </p:nvSpPr>
        <p:spPr>
          <a:xfrm>
            <a:off x="822325" y="1143000"/>
            <a:ext cx="7521575" cy="4081463"/>
          </a:xfrm>
        </p:spPr>
        <p:txBody>
          <a:bodyPr/>
          <a:lstStyle/>
          <a:p>
            <a:pPr marL="571500" indent="-5715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Appropriate use of command</a:t>
            </a:r>
          </a:p>
          <a:p>
            <a:pPr marL="571500" indent="-5715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Repeat the resolution discussed</a:t>
            </a:r>
          </a:p>
          <a:p>
            <a:pPr marL="571500" indent="-5715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Ask for ideas or direction to take</a:t>
            </a:r>
          </a:p>
          <a:p>
            <a:pPr marL="571500" indent="-5715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Find common ground somewhere</a:t>
            </a:r>
          </a:p>
          <a:p>
            <a:pPr marL="571500" indent="-5715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Show gratitude for the dialog</a:t>
            </a:r>
          </a:p>
          <a:p>
            <a:pPr marL="571500" indent="-571500" eaLnBrk="1" hangingPunct="1">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Set a specific task and deadline</a:t>
            </a:r>
          </a:p>
          <a:p>
            <a:pPr marL="571500" indent="-571500" eaLnBrk="1" hangingPunct="1">
              <a:buFont typeface="Arial" panose="020B0604020202020204" pitchFamily="34" charset="0"/>
              <a:buChar char="•"/>
            </a:pPr>
            <a:endParaRPr lang="en-US" altLang="en-US" sz="2800" b="0" dirty="0">
              <a:latin typeface="Arial" panose="020B0604020202020204" pitchFamily="34" charset="0"/>
              <a:ea typeface="ＭＳ Ｐゴシック" panose="020B0600070205080204" pitchFamily="34" charset="-128"/>
            </a:endParaRPr>
          </a:p>
          <a:p>
            <a:pPr marL="571500" indent="-571500" eaLnBrk="1" hangingPunct="1"/>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928C96A-6414-5FA9-D655-72CAA7500A7A}"/>
              </a:ext>
            </a:extLst>
          </p:cNvPr>
          <p:cNvSpPr>
            <a:spLocks noGrp="1" noChangeArrowheads="1"/>
          </p:cNvSpPr>
          <p:nvPr>
            <p:ph type="ctrTitle"/>
          </p:nvPr>
        </p:nvSpPr>
        <p:spPr>
          <a:xfrm>
            <a:off x="914400" y="838200"/>
            <a:ext cx="8077200" cy="3200400"/>
          </a:xfrm>
        </p:spPr>
        <p:txBody>
          <a:bodyPr/>
          <a:lstStyle/>
          <a:p>
            <a:pPr eaLnBrk="1" fontAlgn="auto" hangingPunct="1">
              <a:spcAft>
                <a:spcPts val="0"/>
              </a:spcAft>
              <a:defRPr/>
            </a:pPr>
            <a:r>
              <a:rPr lang="en-US" dirty="0">
                <a:latin typeface="Arial" charset="0"/>
                <a:ea typeface="+mj-ea"/>
              </a:rPr>
              <a:t>When dealing with intelligent people with divergent views, talking tentatively is </a:t>
            </a:r>
            <a:r>
              <a:rPr lang="en-US" i="1" dirty="0">
                <a:latin typeface="Arial" charset="0"/>
                <a:ea typeface="+mj-ea"/>
              </a:rPr>
              <a:t>more</a:t>
            </a:r>
            <a:r>
              <a:rPr lang="en-US" dirty="0">
                <a:latin typeface="Arial" charset="0"/>
                <a:ea typeface="+mj-ea"/>
              </a:rPr>
              <a:t> persuasive than aggressive advocacy.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5">
            <a:extLst>
              <a:ext uri="{FF2B5EF4-FFF2-40B4-BE49-F238E27FC236}">
                <a16:creationId xmlns:a16="http://schemas.microsoft.com/office/drawing/2014/main" id="{F5100774-954D-28AB-18E4-B30C51C859A4}"/>
              </a:ext>
            </a:extLst>
          </p:cNvPr>
          <p:cNvSpPr>
            <a:spLocks noGrp="1" noChangeArrowheads="1"/>
          </p:cNvSpPr>
          <p:nvPr>
            <p:ph type="ctrTitle"/>
          </p:nvPr>
        </p:nvSpPr>
        <p:spPr bwMode="auto">
          <a:xfrm>
            <a:off x="685800" y="1447800"/>
            <a:ext cx="7772400" cy="2689225"/>
          </a:xfrm>
        </p:spPr>
        <p:txBody>
          <a:bodyPr wrap="square" numCol="1" anchorCtr="0" compatLnSpc="1">
            <a:prstTxWarp prst="textNoShape">
              <a:avLst/>
            </a:prstTxWarp>
          </a:bodyPr>
          <a:lstStyle/>
          <a:p>
            <a:pPr eaLnBrk="1" hangingPunct="1"/>
            <a:r>
              <a:rPr lang="en-US" altLang="en-US" cap="none" dirty="0">
                <a:latin typeface="Arial" panose="020B0604020202020204" pitchFamily="34" charset="0"/>
                <a:ea typeface="ＭＳ Ｐゴシック" panose="020B0600070205080204" pitchFamily="34" charset="-128"/>
              </a:rPr>
              <a:t>The only limit to how strongly you can express your opinion is your willingness to be equally vigorous in encouraging others to challenge it.</a:t>
            </a:r>
            <a:br>
              <a:rPr lang="en-US" altLang="en-US" sz="4000" cap="none" dirty="0">
                <a:latin typeface="Arial" panose="020B0604020202020204" pitchFamily="34" charset="0"/>
                <a:ea typeface="ＭＳ Ｐゴシック" panose="020B0600070205080204" pitchFamily="34" charset="-128"/>
              </a:rPr>
            </a:br>
            <a:endParaRPr lang="en-US" altLang="en-US" sz="4000" cap="none"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3BCDB737-6B1B-37AE-BC3B-0734A3E7E4A6}"/>
              </a:ext>
            </a:extLst>
          </p:cNvPr>
          <p:cNvSpPr>
            <a:spLocks noGrp="1" noChangeArrowheads="1"/>
          </p:cNvSpPr>
          <p:nvPr>
            <p:ph type="ctrTitle"/>
          </p:nvPr>
        </p:nvSpPr>
        <p:spPr>
          <a:xfrm rot="19140000">
            <a:off x="817563" y="1730375"/>
            <a:ext cx="5648325" cy="1204913"/>
          </a:xfrm>
        </p:spPr>
        <p:txBody>
          <a:bodyPr/>
          <a:lstStyle/>
          <a:p>
            <a:pPr eaLnBrk="1" fontAlgn="auto" hangingPunct="1">
              <a:spcAft>
                <a:spcPts val="0"/>
              </a:spcAft>
              <a:defRPr/>
            </a:pPr>
            <a:r>
              <a:rPr lang="en-US" dirty="0">
                <a:latin typeface="Arial" charset="0"/>
                <a:ea typeface="+mj-ea"/>
              </a:rPr>
              <a:t>Q &amp; A</a:t>
            </a:r>
          </a:p>
        </p:txBody>
      </p:sp>
      <p:sp>
        <p:nvSpPr>
          <p:cNvPr id="22531" name="Rectangle 5">
            <a:extLst>
              <a:ext uri="{FF2B5EF4-FFF2-40B4-BE49-F238E27FC236}">
                <a16:creationId xmlns:a16="http://schemas.microsoft.com/office/drawing/2014/main" id="{CE5D1D4D-78C1-8C6C-3547-9C42FC078AB2}"/>
              </a:ext>
            </a:extLst>
          </p:cNvPr>
          <p:cNvSpPr>
            <a:spLocks noGrp="1" noChangeArrowheads="1"/>
          </p:cNvSpPr>
          <p:nvPr>
            <p:ph type="subTitle" idx="1"/>
          </p:nvPr>
        </p:nvSpPr>
        <p:spPr>
          <a:xfrm rot="19140000">
            <a:off x="1212850" y="2470150"/>
            <a:ext cx="6510338" cy="330200"/>
          </a:xfrm>
        </p:spPr>
        <p:txBody>
          <a:bodyPr rtlCol="0"/>
          <a:lstStyle/>
          <a:p>
            <a:pPr eaLnBrk="1" fontAlgn="auto" hangingPunct="1">
              <a:spcAft>
                <a:spcPts val="0"/>
              </a:spcAft>
              <a:defRPr/>
            </a:pPr>
            <a:r>
              <a:rPr>
                <a:latin typeface="Arial" charset="0"/>
              </a:rPr>
              <a:t>Next Steps</a:t>
            </a:r>
          </a:p>
        </p:txBody>
      </p:sp>
      <p:sp>
        <p:nvSpPr>
          <p:cNvPr id="54275" name="TextBox 1">
            <a:extLst>
              <a:ext uri="{FF2B5EF4-FFF2-40B4-BE49-F238E27FC236}">
                <a16:creationId xmlns:a16="http://schemas.microsoft.com/office/drawing/2014/main" id="{65A9B648-6D0D-0F07-8D6B-E710C577B52E}"/>
              </a:ext>
            </a:extLst>
          </p:cNvPr>
          <p:cNvSpPr txBox="1">
            <a:spLocks noChangeArrowheads="1"/>
          </p:cNvSpPr>
          <p:nvPr/>
        </p:nvSpPr>
        <p:spPr bwMode="auto">
          <a:xfrm>
            <a:off x="3429000" y="4359117"/>
            <a:ext cx="533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rPr>
              <a:t>Annette Klososky</a:t>
            </a:r>
          </a:p>
          <a:p>
            <a:pPr algn="ctr" eaLnBrk="1" hangingPunct="1"/>
            <a:r>
              <a:rPr lang="en-US" altLang="en-US" sz="2800" b="1" dirty="0" err="1">
                <a:solidFill>
                  <a:schemeClr val="bg1"/>
                </a:solidFill>
              </a:rPr>
              <a:t>annette@fpov.com</a:t>
            </a:r>
            <a:endParaRPr lang="en-US" altLang="en-US" sz="2000" b="1" dirty="0">
              <a:solidFill>
                <a:schemeClr val="bg1"/>
              </a:solidFill>
            </a:endParaRPr>
          </a:p>
          <a:p>
            <a:pPr algn="ctr" eaLnBrk="1" hangingPunct="1"/>
            <a:r>
              <a:rPr lang="en-US" altLang="en-US" sz="2000" b="1" dirty="0">
                <a:solidFill>
                  <a:schemeClr val="bg1"/>
                </a:solidFill>
              </a:rPr>
              <a:t>405.641.7311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80A36D-6D60-460E-E145-467586B60197}"/>
              </a:ext>
            </a:extLst>
          </p:cNvPr>
          <p:cNvSpPr>
            <a:spLocks noGrp="1" noChangeArrowheads="1"/>
          </p:cNvSpPr>
          <p:nvPr>
            <p:ph type="title"/>
          </p:nvPr>
        </p:nvSpPr>
        <p:spPr>
          <a:xfrm>
            <a:off x="457200" y="76200"/>
            <a:ext cx="8229600" cy="1143000"/>
          </a:xfrm>
        </p:spPr>
        <p:txBody>
          <a:bodyPr/>
          <a:lstStyle/>
          <a:p>
            <a:pPr eaLnBrk="1" fontAlgn="auto" hangingPunct="1">
              <a:spcAft>
                <a:spcPts val="0"/>
              </a:spcAft>
              <a:defRPr/>
            </a:pPr>
            <a:r>
              <a:rPr lang="en-US" sz="3600" b="1" dirty="0">
                <a:latin typeface="Arial" charset="0"/>
                <a:ea typeface="+mj-ea"/>
              </a:rPr>
              <a:t>Conflict has many faces</a:t>
            </a:r>
          </a:p>
        </p:txBody>
      </p:sp>
      <p:sp>
        <p:nvSpPr>
          <p:cNvPr id="25602" name="Rectangle 3">
            <a:extLst>
              <a:ext uri="{FF2B5EF4-FFF2-40B4-BE49-F238E27FC236}">
                <a16:creationId xmlns:a16="http://schemas.microsoft.com/office/drawing/2014/main" id="{2E0E52FC-1DFD-1154-66FB-BAC53959522B}"/>
              </a:ext>
            </a:extLst>
          </p:cNvPr>
          <p:cNvSpPr>
            <a:spLocks noGrp="1"/>
          </p:cNvSpPr>
          <p:nvPr>
            <p:ph idx="1"/>
          </p:nvPr>
        </p:nvSpPr>
        <p:spPr>
          <a:xfrm>
            <a:off x="990600" y="1562100"/>
            <a:ext cx="2590800" cy="3733800"/>
          </a:xfrm>
        </p:spPr>
        <p:txBody>
          <a:bodyPr/>
          <a:lstStyle/>
          <a:p>
            <a:pPr>
              <a:buFont typeface="Arial" panose="020B0604020202020204" pitchFamily="34" charset="0"/>
              <a:buChar char="•"/>
            </a:pPr>
            <a:r>
              <a:rPr lang="en-US" sz="2800" b="0" dirty="0">
                <a:latin typeface="Arial" panose="020B0604020202020204" pitchFamily="34" charset="0"/>
                <a:cs typeface="Arial" panose="020B0604020202020204" pitchFamily="34" charset="0"/>
              </a:rPr>
              <a:t>Dispute</a:t>
            </a:r>
          </a:p>
          <a:p>
            <a:pPr>
              <a:buFont typeface="Arial" panose="020B0604020202020204" pitchFamily="34" charset="0"/>
              <a:buChar char="•"/>
            </a:pPr>
            <a:r>
              <a:rPr lang="en-US" sz="2800" b="0" dirty="0">
                <a:latin typeface="Arial" panose="020B0604020202020204" pitchFamily="34" charset="0"/>
                <a:cs typeface="Arial" panose="020B0604020202020204" pitchFamily="34" charset="0"/>
              </a:rPr>
              <a:t>Quarrel</a:t>
            </a:r>
          </a:p>
          <a:p>
            <a:pPr>
              <a:buFont typeface="Arial" panose="020B0604020202020204" pitchFamily="34" charset="0"/>
              <a:buChar char="•"/>
            </a:pPr>
            <a:r>
              <a:rPr lang="en-US" sz="2800" b="0" dirty="0">
                <a:latin typeface="Arial" panose="020B0604020202020204" pitchFamily="34" charset="0"/>
                <a:cs typeface="Arial" panose="020B0604020202020204" pitchFamily="34" charset="0"/>
              </a:rPr>
              <a:t>Dissension</a:t>
            </a:r>
          </a:p>
          <a:p>
            <a:pPr>
              <a:buFont typeface="Arial" panose="020B0604020202020204" pitchFamily="34" charset="0"/>
              <a:buChar char="•"/>
            </a:pPr>
            <a:r>
              <a:rPr lang="en-US" sz="2800" b="0" dirty="0">
                <a:latin typeface="Arial" panose="020B0604020202020204" pitchFamily="34" charset="0"/>
                <a:cs typeface="Arial" panose="020B0604020202020204" pitchFamily="34" charset="0"/>
              </a:rPr>
              <a:t>Discord</a:t>
            </a:r>
          </a:p>
          <a:p>
            <a:pPr eaLnBrk="1" hangingPunct="1">
              <a:lnSpc>
                <a:spcPct val="90000"/>
              </a:lnSpc>
            </a:pPr>
            <a:endParaRPr lang="en-US" altLang="en-US" dirty="0">
              <a:latin typeface="Arial" panose="020B0604020202020204" pitchFamily="34" charset="0"/>
              <a:ea typeface="ＭＳ Ｐゴシック" panose="020B0600070205080204" pitchFamily="34" charset="-128"/>
            </a:endParaRPr>
          </a:p>
        </p:txBody>
      </p:sp>
      <p:sp>
        <p:nvSpPr>
          <p:cNvPr id="2" name="Rectangle 3">
            <a:extLst>
              <a:ext uri="{FF2B5EF4-FFF2-40B4-BE49-F238E27FC236}">
                <a16:creationId xmlns:a16="http://schemas.microsoft.com/office/drawing/2014/main" id="{33319748-247F-09BC-3E1A-9AF7A508D529}"/>
              </a:ext>
            </a:extLst>
          </p:cNvPr>
          <p:cNvSpPr txBox="1">
            <a:spLocks/>
          </p:cNvSpPr>
          <p:nvPr/>
        </p:nvSpPr>
        <p:spPr bwMode="auto">
          <a:xfrm>
            <a:off x="3352800" y="1243012"/>
            <a:ext cx="57912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ＭＳ Ｐゴシック" charset="-128"/>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eaLnBrk="1" hangingPunct="1">
              <a:lnSpc>
                <a:spcPct val="90000"/>
              </a:lnSpc>
            </a:pPr>
            <a:endParaRPr lang="en-US" altLang="en-US" dirty="0">
              <a:latin typeface="Arial" panose="020B0604020202020204" pitchFamily="34" charset="0"/>
              <a:ea typeface="ＭＳ Ｐゴシック" panose="020B0600070205080204" pitchFamily="34" charset="-128"/>
            </a:endParaRPr>
          </a:p>
        </p:txBody>
      </p:sp>
      <p:sp>
        <p:nvSpPr>
          <p:cNvPr id="3" name="Rectangle 3">
            <a:extLst>
              <a:ext uri="{FF2B5EF4-FFF2-40B4-BE49-F238E27FC236}">
                <a16:creationId xmlns:a16="http://schemas.microsoft.com/office/drawing/2014/main" id="{1E5AB28A-2604-9E3D-FCC8-E734130B6287}"/>
              </a:ext>
            </a:extLst>
          </p:cNvPr>
          <p:cNvSpPr txBox="1">
            <a:spLocks/>
          </p:cNvSpPr>
          <p:nvPr/>
        </p:nvSpPr>
        <p:spPr bwMode="auto">
          <a:xfrm>
            <a:off x="4548186" y="1562100"/>
            <a:ext cx="291941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ＭＳ Ｐゴシック" charset="-128"/>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Arial" panose="020B0604020202020204" pitchFamily="34" charset="0"/>
              <a:buChar char="•"/>
            </a:pPr>
            <a:r>
              <a:rPr lang="en-US" sz="2800" b="0" dirty="0">
                <a:latin typeface="Arial" panose="020B0604020202020204" pitchFamily="34" charset="0"/>
                <a:cs typeface="Arial" panose="020B0604020202020204" pitchFamily="34" charset="0"/>
              </a:rPr>
              <a:t>Strife</a:t>
            </a:r>
          </a:p>
          <a:p>
            <a:pPr>
              <a:buFont typeface="Arial" panose="020B0604020202020204" pitchFamily="34" charset="0"/>
              <a:buChar char="•"/>
            </a:pPr>
            <a:r>
              <a:rPr lang="en-US" sz="2800" b="0" dirty="0">
                <a:latin typeface="Arial" panose="020B0604020202020204" pitchFamily="34" charset="0"/>
                <a:cs typeface="Arial" panose="020B0604020202020204" pitchFamily="34" charset="0"/>
              </a:rPr>
              <a:t>Disagreement</a:t>
            </a:r>
          </a:p>
          <a:p>
            <a:pPr>
              <a:buFont typeface="Arial" panose="020B0604020202020204" pitchFamily="34" charset="0"/>
              <a:buChar char="•"/>
            </a:pPr>
            <a:r>
              <a:rPr lang="en-US" sz="2800" b="0" dirty="0">
                <a:latin typeface="Arial" panose="020B0604020202020204" pitchFamily="34" charset="0"/>
                <a:cs typeface="Arial" panose="020B0604020202020204" pitchFamily="34" charset="0"/>
              </a:rPr>
              <a:t>Friction</a:t>
            </a:r>
          </a:p>
          <a:p>
            <a:pPr>
              <a:buFont typeface="Arial" panose="020B0604020202020204" pitchFamily="34" charset="0"/>
              <a:buChar char="•"/>
            </a:pPr>
            <a:r>
              <a:rPr lang="en-US" sz="2800" b="0" dirty="0">
                <a:latin typeface="Arial" panose="020B0604020202020204" pitchFamily="34" charset="0"/>
                <a:cs typeface="Arial" panose="020B0604020202020204" pitchFamily="34" charset="0"/>
              </a:rPr>
              <a:t>Ill Will </a:t>
            </a:r>
          </a:p>
          <a:p>
            <a:pPr eaLnBrk="1" hangingPunct="1">
              <a:lnSpc>
                <a:spcPct val="90000"/>
              </a:lnSpc>
            </a:pPr>
            <a:endParaRPr lang="en-US" altLang="en-US"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0512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24753D8-51E1-AF76-6874-EEDCCD19DA77}"/>
              </a:ext>
            </a:extLst>
          </p:cNvPr>
          <p:cNvSpPr txBox="1">
            <a:spLocks/>
          </p:cNvSpPr>
          <p:nvPr/>
        </p:nvSpPr>
        <p:spPr bwMode="auto">
          <a:xfrm>
            <a:off x="-2057400" y="838200"/>
            <a:ext cx="5181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 rIns="91440" bIns="45720" numCol="1" anchor="t" anchorCtr="0" compatLnSpc="1">
            <a:prstTxWarp prst="textNoShape">
              <a:avLst/>
            </a:prstTxWarp>
            <a:normAutofit/>
          </a:bodyPr>
          <a:lstStyle>
            <a:lvl1pPr marL="0" indent="0" algn="l" rtl="0" eaLnBrk="0" fontAlgn="base" hangingPunct="0">
              <a:spcBef>
                <a:spcPts val="800"/>
              </a:spcBef>
              <a:spcAft>
                <a:spcPct val="0"/>
              </a:spcAft>
              <a:buFont typeface="Arial" panose="020B0604020202020204"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rtl="0" eaLnBrk="0" fontAlgn="base" hangingPunct="0">
              <a:spcBef>
                <a:spcPts val="300"/>
              </a:spcBef>
              <a:spcAft>
                <a:spcPct val="0"/>
              </a:spcAft>
              <a:buClr>
                <a:schemeClr val="accent2"/>
              </a:buClr>
              <a:buFont typeface="Wingdings" pitchFamily="2" charset="2"/>
              <a:buNone/>
              <a:defRPr sz="1600" kern="1200">
                <a:solidFill>
                  <a:schemeClr val="tx1">
                    <a:tint val="75000"/>
                  </a:schemeClr>
                </a:solidFill>
                <a:latin typeface="+mn-lt"/>
                <a:ea typeface="ＭＳ Ｐゴシック" charset="-128"/>
                <a:cs typeface="+mn-cs"/>
              </a:defRPr>
            </a:lvl2pPr>
            <a:lvl3pPr marL="914400" indent="0" algn="ctr" rtl="0" eaLnBrk="0" fontAlgn="base" hangingPunct="0">
              <a:spcBef>
                <a:spcPts val="300"/>
              </a:spcBef>
              <a:spcAft>
                <a:spcPct val="0"/>
              </a:spcAft>
              <a:buClr>
                <a:schemeClr val="accent2"/>
              </a:buClr>
              <a:buFont typeface="Wingdings" pitchFamily="2" charset="2"/>
              <a:buNone/>
              <a:defRPr sz="1600" kern="1200">
                <a:solidFill>
                  <a:schemeClr val="tx1">
                    <a:tint val="75000"/>
                  </a:schemeClr>
                </a:solidFill>
                <a:latin typeface="+mn-lt"/>
                <a:ea typeface="ＭＳ Ｐゴシック" charset="-128"/>
                <a:cs typeface="+mn-cs"/>
              </a:defRPr>
            </a:lvl3pPr>
            <a:lvl4pPr marL="1371600" indent="0" algn="ctr" rtl="0" eaLnBrk="0" fontAlgn="base" hangingPunct="0">
              <a:spcBef>
                <a:spcPts val="300"/>
              </a:spcBef>
              <a:spcAft>
                <a:spcPct val="0"/>
              </a:spcAft>
              <a:buClr>
                <a:schemeClr val="accent2"/>
              </a:buClr>
              <a:buFont typeface="Wingdings" pitchFamily="2" charset="2"/>
              <a:buNone/>
              <a:defRPr sz="1600" kern="1200">
                <a:solidFill>
                  <a:schemeClr val="tx1">
                    <a:tint val="75000"/>
                  </a:schemeClr>
                </a:solidFill>
                <a:latin typeface="+mn-lt"/>
                <a:ea typeface="ＭＳ Ｐゴシック" charset="-128"/>
                <a:cs typeface="+mn-cs"/>
              </a:defRPr>
            </a:lvl4pPr>
            <a:lvl5pPr marL="1828800" indent="0" algn="ctr" rtl="0" eaLnBrk="0" fontAlgn="base" hangingPunct="0">
              <a:spcBef>
                <a:spcPts val="300"/>
              </a:spcBef>
              <a:spcAft>
                <a:spcPct val="0"/>
              </a:spcAft>
              <a:buClr>
                <a:schemeClr val="accent2"/>
              </a:buClr>
              <a:buFont typeface="Wingdings" pitchFamily="2" charset="2"/>
              <a:buNone/>
              <a:defRPr sz="1600" kern="1200">
                <a:solidFill>
                  <a:schemeClr val="tx1">
                    <a:tint val="75000"/>
                  </a:schemeClr>
                </a:solidFill>
                <a:latin typeface="+mn-lt"/>
                <a:ea typeface="ＭＳ Ｐゴシック" charset="-128"/>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endParaRPr lang="en-US" dirty="0"/>
          </a:p>
        </p:txBody>
      </p:sp>
      <p:sp>
        <p:nvSpPr>
          <p:cNvPr id="3" name="Content Placeholder 3">
            <a:extLst>
              <a:ext uri="{FF2B5EF4-FFF2-40B4-BE49-F238E27FC236}">
                <a16:creationId xmlns:a16="http://schemas.microsoft.com/office/drawing/2014/main" id="{3B3A4ED8-1936-0CF6-990B-9810C9B05BF6}"/>
              </a:ext>
            </a:extLst>
          </p:cNvPr>
          <p:cNvSpPr txBox="1">
            <a:spLocks/>
          </p:cNvSpPr>
          <p:nvPr/>
        </p:nvSpPr>
        <p:spPr>
          <a:xfrm>
            <a:off x="6172200" y="1825625"/>
            <a:ext cx="5181600" cy="4351338"/>
          </a:xfrm>
          <a:prstGeom prst="rect">
            <a:avLst/>
          </a:prstGeom>
        </p:spPr>
        <p:txBody>
          <a:bodyPr/>
          <a:lstStyle>
            <a:lvl1pPr marL="342900" indent="-342900" algn="l" rtl="0" eaLnBrk="0" fontAlgn="base" hangingPunct="0">
              <a:spcBef>
                <a:spcPts val="800"/>
              </a:spcBef>
              <a:spcAft>
                <a:spcPct val="0"/>
              </a:spcAft>
              <a:buFont typeface="Arial" panose="020B0604020202020204" pitchFamily="34" charset="0"/>
              <a:defRPr sz="1600" b="1" kern="1200">
                <a:solidFill>
                  <a:schemeClr val="tx1"/>
                </a:solidFill>
                <a:latin typeface="+mn-lt"/>
                <a:ea typeface="ＭＳ Ｐゴシック" charset="-128"/>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ＭＳ Ｐゴシック" charset="-128"/>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endParaRPr lang="en-US" dirty="0"/>
          </a:p>
          <a:p>
            <a:endParaRPr lang="en-US" dirty="0"/>
          </a:p>
        </p:txBody>
      </p:sp>
      <p:sp>
        <p:nvSpPr>
          <p:cNvPr id="5" name="Title 4">
            <a:extLst>
              <a:ext uri="{FF2B5EF4-FFF2-40B4-BE49-F238E27FC236}">
                <a16:creationId xmlns:a16="http://schemas.microsoft.com/office/drawing/2014/main" id="{44E08BD4-AE63-AEC2-120B-958B6E583FE2}"/>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Reactions to Conflict</a:t>
            </a:r>
          </a:p>
        </p:txBody>
      </p:sp>
      <p:sp>
        <p:nvSpPr>
          <p:cNvPr id="6" name="TextBox 5">
            <a:extLst>
              <a:ext uri="{FF2B5EF4-FFF2-40B4-BE49-F238E27FC236}">
                <a16:creationId xmlns:a16="http://schemas.microsoft.com/office/drawing/2014/main" id="{247A2538-2729-D439-F6F8-4D49DB4F5E4F}"/>
              </a:ext>
            </a:extLst>
          </p:cNvPr>
          <p:cNvSpPr txBox="1"/>
          <p:nvPr/>
        </p:nvSpPr>
        <p:spPr>
          <a:xfrm>
            <a:off x="4419600" y="3429000"/>
            <a:ext cx="4495800" cy="3108543"/>
          </a:xfrm>
          <a:prstGeom prst="rect">
            <a:avLst/>
          </a:prstGeom>
          <a:noFill/>
        </p:spPr>
        <p:txBody>
          <a:bodyPr wrap="square" rtlCol="0">
            <a:spAutoFit/>
          </a:bodyPr>
          <a:lstStyle/>
          <a:p>
            <a:r>
              <a:rPr lang="en-US" sz="3200" dirty="0"/>
              <a:t>Blow up</a:t>
            </a:r>
          </a:p>
          <a:p>
            <a:r>
              <a:rPr lang="en-US" sz="3200" dirty="0"/>
              <a:t>Create a Triangle</a:t>
            </a:r>
          </a:p>
          <a:p>
            <a:r>
              <a:rPr lang="en-US" sz="3200" dirty="0"/>
              <a:t>Stir the pot</a:t>
            </a:r>
          </a:p>
          <a:p>
            <a:r>
              <a:rPr lang="en-US" sz="3200" dirty="0"/>
              <a:t>Passive / Aggressive Under the Radar </a:t>
            </a:r>
          </a:p>
          <a:p>
            <a:endParaRPr lang="en-US" dirty="0">
              <a:solidFill>
                <a:schemeClr val="bg1"/>
              </a:solidFill>
            </a:endParaRPr>
          </a:p>
          <a:p>
            <a:endParaRPr lang="en-US" dirty="0"/>
          </a:p>
        </p:txBody>
      </p:sp>
    </p:spTree>
    <p:extLst>
      <p:ext uri="{BB962C8B-B14F-4D97-AF65-F5344CB8AC3E}">
        <p14:creationId xmlns:p14="http://schemas.microsoft.com/office/powerpoint/2010/main" val="1876281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a:extLst>
              <a:ext uri="{FF2B5EF4-FFF2-40B4-BE49-F238E27FC236}">
                <a16:creationId xmlns:a16="http://schemas.microsoft.com/office/drawing/2014/main" id="{DCBD724C-B847-55EC-FBA9-8F5972797BDA}"/>
              </a:ext>
            </a:extLst>
          </p:cNvPr>
          <p:cNvSpPr txBox="1">
            <a:spLocks noChangeArrowheads="1"/>
          </p:cNvSpPr>
          <p:nvPr/>
        </p:nvSpPr>
        <p:spPr bwMode="auto">
          <a:xfrm>
            <a:off x="419100" y="990600"/>
            <a:ext cx="83058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sz="3200" dirty="0">
                <a:latin typeface="Arial" charset="0"/>
                <a:ea typeface="+mj-ea"/>
              </a:rPr>
              <a:t>Who is responsible for holding critical / difficult conversations in your organization?</a:t>
            </a:r>
            <a:br>
              <a:rPr lang="en-US" sz="3200" dirty="0">
                <a:latin typeface="Arial" charset="0"/>
                <a:ea typeface="+mj-ea"/>
              </a:rPr>
            </a:br>
            <a:endParaRPr lang="en-US" sz="3200" dirty="0">
              <a:latin typeface="Arial" charset="0"/>
              <a:ea typeface="+mj-ea"/>
            </a:endParaRPr>
          </a:p>
          <a:p>
            <a:pPr eaLnBrk="1" hangingPunct="1"/>
            <a:br>
              <a:rPr lang="en-US" sz="3200" dirty="0">
                <a:latin typeface="Arial" charset="0"/>
                <a:ea typeface="+mj-ea"/>
              </a:rPr>
            </a:br>
            <a:r>
              <a:rPr lang="en-US" sz="3200" dirty="0">
                <a:latin typeface="Arial" charset="0"/>
                <a:ea typeface="+mj-ea"/>
              </a:rPr>
              <a:t>What are the types of difficult conversations you hold with team members / within organization? </a:t>
            </a:r>
            <a:endParaRPr lang="en-US" alt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1">
            <a:extLst>
              <a:ext uri="{FF2B5EF4-FFF2-40B4-BE49-F238E27FC236}">
                <a16:creationId xmlns:a16="http://schemas.microsoft.com/office/drawing/2014/main" id="{DCBD724C-B847-55EC-FBA9-8F5972797BDA}"/>
              </a:ext>
            </a:extLst>
          </p:cNvPr>
          <p:cNvSpPr txBox="1">
            <a:spLocks noChangeArrowheads="1"/>
          </p:cNvSpPr>
          <p:nvPr/>
        </p:nvSpPr>
        <p:spPr bwMode="auto">
          <a:xfrm>
            <a:off x="723900" y="874712"/>
            <a:ext cx="76962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3200" b="1" dirty="0"/>
              <a:t>Critical / Difficult Conversation</a:t>
            </a:r>
            <a:r>
              <a:rPr lang="en-US" altLang="en-US" sz="3200" dirty="0"/>
              <a:t> (n) </a:t>
            </a:r>
          </a:p>
          <a:p>
            <a:pPr eaLnBrk="1" hangingPunct="1"/>
            <a:endParaRPr lang="en-US" altLang="en-US" sz="3200" dirty="0"/>
          </a:p>
          <a:p>
            <a:pPr eaLnBrk="1" hangingPunct="1"/>
            <a:r>
              <a:rPr lang="en-US" altLang="en-US" sz="3200" dirty="0"/>
              <a:t>A discussion between two or more people where (1) stakes are high, (2) opinions vary, (3) emotions run strong.</a:t>
            </a:r>
          </a:p>
        </p:txBody>
      </p:sp>
    </p:spTree>
    <p:extLst>
      <p:ext uri="{BB962C8B-B14F-4D97-AF65-F5344CB8AC3E}">
        <p14:creationId xmlns:p14="http://schemas.microsoft.com/office/powerpoint/2010/main" val="341740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AutoShape 2">
            <a:extLst>
              <a:ext uri="{FF2B5EF4-FFF2-40B4-BE49-F238E27FC236}">
                <a16:creationId xmlns:a16="http://schemas.microsoft.com/office/drawing/2014/main" id="{7654162F-558C-E233-90A6-38670EBB4722}"/>
              </a:ext>
            </a:extLst>
          </p:cNvPr>
          <p:cNvSpPr>
            <a:spLocks noChangeArrowheads="1"/>
          </p:cNvSpPr>
          <p:nvPr/>
        </p:nvSpPr>
        <p:spPr bwMode="auto">
          <a:xfrm>
            <a:off x="2590800" y="1524000"/>
            <a:ext cx="3962400" cy="3505200"/>
          </a:xfrm>
          <a:prstGeom prst="triangle">
            <a:avLst>
              <a:gd name="adj" fmla="val 50000"/>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3075" name="Rectangle 3">
            <a:extLst>
              <a:ext uri="{FF2B5EF4-FFF2-40B4-BE49-F238E27FC236}">
                <a16:creationId xmlns:a16="http://schemas.microsoft.com/office/drawing/2014/main" id="{06F44B63-0AD4-7A10-BDC5-9E8CDF2CA122}"/>
              </a:ext>
            </a:extLst>
          </p:cNvPr>
          <p:cNvSpPr>
            <a:spLocks noGrp="1" noChangeArrowheads="1"/>
          </p:cNvSpPr>
          <p:nvPr>
            <p:ph type="title"/>
          </p:nvPr>
        </p:nvSpPr>
        <p:spPr>
          <a:xfrm>
            <a:off x="2662238" y="3505200"/>
            <a:ext cx="3810000" cy="1447800"/>
          </a:xfrm>
        </p:spPr>
        <p:txBody>
          <a:bodyPr/>
          <a:lstStyle/>
          <a:p>
            <a:pPr algn="ctr" eaLnBrk="1" fontAlgn="auto" hangingPunct="1">
              <a:spcAft>
                <a:spcPts val="0"/>
              </a:spcAft>
              <a:defRPr/>
            </a:pPr>
            <a:r>
              <a:rPr lang="en-US" dirty="0">
                <a:solidFill>
                  <a:srgbClr val="FF0000"/>
                </a:solidFill>
                <a:latin typeface="Arial" charset="0"/>
                <a:ea typeface="+mj-ea"/>
              </a:rPr>
              <a:t>Difficult Conversations</a:t>
            </a:r>
          </a:p>
        </p:txBody>
      </p:sp>
      <p:sp>
        <p:nvSpPr>
          <p:cNvPr id="3076" name="Text Box 4">
            <a:extLst>
              <a:ext uri="{FF2B5EF4-FFF2-40B4-BE49-F238E27FC236}">
                <a16:creationId xmlns:a16="http://schemas.microsoft.com/office/drawing/2014/main" id="{A2527A82-DAAE-7237-5A0A-9DE8FFB0AF97}"/>
              </a:ext>
            </a:extLst>
          </p:cNvPr>
          <p:cNvSpPr txBox="1">
            <a:spLocks noChangeArrowheads="1"/>
          </p:cNvSpPr>
          <p:nvPr/>
        </p:nvSpPr>
        <p:spPr bwMode="auto">
          <a:xfrm>
            <a:off x="2362200" y="5029200"/>
            <a:ext cx="4191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2800" dirty="0">
                <a:cs typeface="Arial" panose="020B0604020202020204" pitchFamily="34" charset="0"/>
              </a:rPr>
              <a:t>Have a planned &amp; high EQ conversation</a:t>
            </a:r>
          </a:p>
        </p:txBody>
      </p:sp>
      <p:sp>
        <p:nvSpPr>
          <p:cNvPr id="3077" name="Text Box 5">
            <a:extLst>
              <a:ext uri="{FF2B5EF4-FFF2-40B4-BE49-F238E27FC236}">
                <a16:creationId xmlns:a16="http://schemas.microsoft.com/office/drawing/2014/main" id="{3F89C64C-70B3-3F07-2240-93682E12A267}"/>
              </a:ext>
            </a:extLst>
          </p:cNvPr>
          <p:cNvSpPr txBox="1">
            <a:spLocks noChangeArrowheads="1"/>
          </p:cNvSpPr>
          <p:nvPr/>
        </p:nvSpPr>
        <p:spPr bwMode="auto">
          <a:xfrm rot="-3594638">
            <a:off x="1167607" y="2924969"/>
            <a:ext cx="4114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3200" dirty="0">
                <a:cs typeface="Arial" panose="020B0604020202020204" pitchFamily="34" charset="0"/>
              </a:rPr>
              <a:t>Ignore it/walk away</a:t>
            </a:r>
          </a:p>
        </p:txBody>
      </p:sp>
      <p:sp>
        <p:nvSpPr>
          <p:cNvPr id="3078" name="Text Box 6">
            <a:extLst>
              <a:ext uri="{FF2B5EF4-FFF2-40B4-BE49-F238E27FC236}">
                <a16:creationId xmlns:a16="http://schemas.microsoft.com/office/drawing/2014/main" id="{9E9BC470-2F00-3F69-D0C7-F5858AA109FB}"/>
              </a:ext>
            </a:extLst>
          </p:cNvPr>
          <p:cNvSpPr txBox="1">
            <a:spLocks noChangeArrowheads="1"/>
          </p:cNvSpPr>
          <p:nvPr/>
        </p:nvSpPr>
        <p:spPr bwMode="auto">
          <a:xfrm rot="3631780">
            <a:off x="3756819" y="2910681"/>
            <a:ext cx="4114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3200" dirty="0">
                <a:cs typeface="Arial" panose="020B0604020202020204" pitchFamily="34" charset="0"/>
              </a:rPr>
              <a:t>Force a solution</a:t>
            </a:r>
          </a:p>
        </p:txBody>
      </p:sp>
      <p:sp>
        <p:nvSpPr>
          <p:cNvPr id="23558" name="Rectangle 7">
            <a:extLst>
              <a:ext uri="{FF2B5EF4-FFF2-40B4-BE49-F238E27FC236}">
                <a16:creationId xmlns:a16="http://schemas.microsoft.com/office/drawing/2014/main" id="{C4B903FE-52DC-2EE3-2B86-FEC2AF494B17}"/>
              </a:ext>
            </a:extLst>
          </p:cNvPr>
          <p:cNvSpPr>
            <a:spLocks noChangeArrowheads="1"/>
          </p:cNvSpPr>
          <p:nvPr/>
        </p:nvSpPr>
        <p:spPr bwMode="auto">
          <a:xfrm>
            <a:off x="685800" y="228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dirty="0">
                <a:solidFill>
                  <a:schemeClr val="accent2"/>
                </a:solidFill>
                <a:cs typeface="Arial" panose="020B0604020202020204" pitchFamily="34" charset="0"/>
              </a:rPr>
              <a:t>Three options when confronted with a difficult conversation</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10000"/>
                                  </p:stCondLst>
                                  <p:childTnLst>
                                    <p:set>
                                      <p:cBhvr>
                                        <p:cTn id="6" dur="1" fill="hold">
                                          <p:stCondLst>
                                            <p:cond delay="0"/>
                                          </p:stCondLst>
                                        </p:cTn>
                                        <p:tgtEl>
                                          <p:spTgt spid="3076"/>
                                        </p:tgtEl>
                                        <p:attrNameLst>
                                          <p:attrName>style.visibility</p:attrName>
                                        </p:attrNameLst>
                                      </p:cBhvr>
                                      <p:to>
                                        <p:strVal val="visible"/>
                                      </p:to>
                                    </p:set>
                                    <p:anim calcmode="lin" valueType="num">
                                      <p:cBhvr additive="base">
                                        <p:cTn id="7" dur="500" fill="hold"/>
                                        <p:tgtEl>
                                          <p:spTgt spid="3076"/>
                                        </p:tgtEl>
                                        <p:attrNameLst>
                                          <p:attrName>ppt_x</p:attrName>
                                        </p:attrNameLst>
                                      </p:cBhvr>
                                      <p:tavLst>
                                        <p:tav tm="0">
                                          <p:val>
                                            <p:strVal val="#ppt_x"/>
                                          </p:val>
                                        </p:tav>
                                        <p:tav tm="100000">
                                          <p:val>
                                            <p:strVal val="#ppt_x"/>
                                          </p:val>
                                        </p:tav>
                                      </p:tavLst>
                                    </p:anim>
                                    <p:anim calcmode="lin" valueType="num">
                                      <p:cBhvr additive="base">
                                        <p:cTn id="8" dur="500" fill="hold"/>
                                        <p:tgtEl>
                                          <p:spTgt spid="307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500"/>
                            </p:stCondLst>
                            <p:childTnLst>
                              <p:par>
                                <p:cTn id="10" presetID="2" presetClass="entr" presetSubtype="9" fill="hold" nodeType="afterEffect">
                                  <p:stCondLst>
                                    <p:cond delay="3000"/>
                                  </p:stCondLst>
                                  <p:childTnLst>
                                    <p:set>
                                      <p:cBhvr>
                                        <p:cTn id="11" dur="1" fill="hold">
                                          <p:stCondLst>
                                            <p:cond delay="0"/>
                                          </p:stCondLst>
                                        </p:cTn>
                                        <p:tgtEl>
                                          <p:spTgt spid="3077"/>
                                        </p:tgtEl>
                                        <p:attrNameLst>
                                          <p:attrName>style.visibility</p:attrName>
                                        </p:attrNameLst>
                                      </p:cBhvr>
                                      <p:to>
                                        <p:strVal val="visible"/>
                                      </p:to>
                                    </p:set>
                                    <p:anim calcmode="lin" valueType="num">
                                      <p:cBhvr additive="base">
                                        <p:cTn id="12" dur="500" fill="hold"/>
                                        <p:tgtEl>
                                          <p:spTgt spid="3077"/>
                                        </p:tgtEl>
                                        <p:attrNameLst>
                                          <p:attrName>ppt_x</p:attrName>
                                        </p:attrNameLst>
                                      </p:cBhvr>
                                      <p:tavLst>
                                        <p:tav tm="0">
                                          <p:val>
                                            <p:strVal val="0-#ppt_w/2"/>
                                          </p:val>
                                        </p:tav>
                                        <p:tav tm="100000">
                                          <p:val>
                                            <p:strVal val="#ppt_x"/>
                                          </p:val>
                                        </p:tav>
                                      </p:tavLst>
                                    </p:anim>
                                    <p:anim calcmode="lin" valueType="num">
                                      <p:cBhvr additive="base">
                                        <p:cTn id="13" dur="500" fill="hold"/>
                                        <p:tgtEl>
                                          <p:spTgt spid="3077"/>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4000"/>
                            </p:stCondLst>
                            <p:childTnLst>
                              <p:par>
                                <p:cTn id="15" presetID="2" presetClass="entr" presetSubtype="3" fill="hold" nodeType="afterEffect">
                                  <p:stCondLst>
                                    <p:cond delay="2000"/>
                                  </p:stCondLst>
                                  <p:childTnLst>
                                    <p:set>
                                      <p:cBhvr>
                                        <p:cTn id="16" dur="1" fill="hold">
                                          <p:stCondLst>
                                            <p:cond delay="0"/>
                                          </p:stCondLst>
                                        </p:cTn>
                                        <p:tgtEl>
                                          <p:spTgt spid="3078"/>
                                        </p:tgtEl>
                                        <p:attrNameLst>
                                          <p:attrName>style.visibility</p:attrName>
                                        </p:attrNameLst>
                                      </p:cBhvr>
                                      <p:to>
                                        <p:strVal val="visible"/>
                                      </p:to>
                                    </p:set>
                                    <p:anim calcmode="lin" valueType="num">
                                      <p:cBhvr additive="base">
                                        <p:cTn id="17" dur="500" fill="hold"/>
                                        <p:tgtEl>
                                          <p:spTgt spid="3078"/>
                                        </p:tgtEl>
                                        <p:attrNameLst>
                                          <p:attrName>ppt_x</p:attrName>
                                        </p:attrNameLst>
                                      </p:cBhvr>
                                      <p:tavLst>
                                        <p:tav tm="0">
                                          <p:val>
                                            <p:strVal val="1+#ppt_w/2"/>
                                          </p:val>
                                        </p:tav>
                                        <p:tav tm="100000">
                                          <p:val>
                                            <p:strVal val="#ppt_x"/>
                                          </p:val>
                                        </p:tav>
                                      </p:tavLst>
                                    </p:anim>
                                    <p:anim calcmode="lin" valueType="num">
                                      <p:cBhvr additive="base">
                                        <p:cTn id="18" dur="500" fill="hold"/>
                                        <p:tgtEl>
                                          <p:spTgt spid="3078"/>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6500"/>
                            </p:stCondLst>
                            <p:childTnLst>
                              <p:par>
                                <p:cTn id="20" presetID="9" presetClass="entr" presetSubtype="0" fill="hold" nodeType="afterEffect">
                                  <p:stCondLst>
                                    <p:cond delay="1000"/>
                                  </p:stCondLst>
                                  <p:childTnLst>
                                    <p:set>
                                      <p:cBhvr>
                                        <p:cTn id="21" dur="1" fill="hold">
                                          <p:stCondLst>
                                            <p:cond delay="0"/>
                                          </p:stCondLst>
                                        </p:cTn>
                                        <p:tgtEl>
                                          <p:spTgt spid="3075"/>
                                        </p:tgtEl>
                                        <p:attrNameLst>
                                          <p:attrName>style.visibility</p:attrName>
                                        </p:attrNameLst>
                                      </p:cBhvr>
                                      <p:to>
                                        <p:strVal val="visible"/>
                                      </p:to>
                                    </p:set>
                                    <p:animEffect transition="in" filter="dissolve">
                                      <p:cBhvr>
                                        <p:cTn id="22"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P spid="3076" grpId="0" autoUpdateAnimBg="0"/>
      <p:bldP spid="3077" grpId="0" autoUpdateAnimBg="0"/>
      <p:bldP spid="307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80A36D-6D60-460E-E145-467586B60197}"/>
              </a:ext>
            </a:extLst>
          </p:cNvPr>
          <p:cNvSpPr>
            <a:spLocks noGrp="1" noChangeArrowheads="1"/>
          </p:cNvSpPr>
          <p:nvPr>
            <p:ph type="title"/>
          </p:nvPr>
        </p:nvSpPr>
        <p:spPr>
          <a:xfrm>
            <a:off x="457200" y="304800"/>
            <a:ext cx="8229600" cy="1143000"/>
          </a:xfrm>
        </p:spPr>
        <p:txBody>
          <a:bodyPr/>
          <a:lstStyle/>
          <a:p>
            <a:pPr eaLnBrk="1" fontAlgn="auto" hangingPunct="1">
              <a:spcAft>
                <a:spcPts val="0"/>
              </a:spcAft>
              <a:defRPr/>
            </a:pPr>
            <a:r>
              <a:rPr lang="en-US" b="1" dirty="0">
                <a:latin typeface="Arial" charset="0"/>
                <a:ea typeface="+mj-ea"/>
              </a:rPr>
              <a:t>skills for successfully holding a critical conversation </a:t>
            </a:r>
            <a:endParaRPr lang="en-US" sz="3600" b="1" dirty="0">
              <a:latin typeface="Arial" charset="0"/>
              <a:ea typeface="+mj-ea"/>
            </a:endParaRPr>
          </a:p>
        </p:txBody>
      </p:sp>
      <p:sp>
        <p:nvSpPr>
          <p:cNvPr id="25602" name="Rectangle 3">
            <a:extLst>
              <a:ext uri="{FF2B5EF4-FFF2-40B4-BE49-F238E27FC236}">
                <a16:creationId xmlns:a16="http://schemas.microsoft.com/office/drawing/2014/main" id="{2E0E52FC-1DFD-1154-66FB-BAC53959522B}"/>
              </a:ext>
            </a:extLst>
          </p:cNvPr>
          <p:cNvSpPr>
            <a:spLocks noGrp="1"/>
          </p:cNvSpPr>
          <p:nvPr>
            <p:ph idx="1"/>
          </p:nvPr>
        </p:nvSpPr>
        <p:spPr>
          <a:xfrm>
            <a:off x="448733" y="1676400"/>
            <a:ext cx="8229600" cy="4068762"/>
          </a:xfrm>
        </p:spPr>
        <p:txBody>
          <a:bodyPr/>
          <a:lstStyle/>
          <a:p>
            <a:pPr eaLnBrk="1" hangingPunct="1">
              <a:lnSpc>
                <a:spcPct val="90000"/>
              </a:lnSpc>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Influence skills</a:t>
            </a:r>
          </a:p>
          <a:p>
            <a:pPr eaLnBrk="1" hangingPunct="1">
              <a:lnSpc>
                <a:spcPct val="90000"/>
              </a:lnSpc>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Emotional control</a:t>
            </a:r>
          </a:p>
          <a:p>
            <a:pPr eaLnBrk="1" hangingPunct="1">
              <a:lnSpc>
                <a:spcPct val="90000"/>
              </a:lnSpc>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Listening</a:t>
            </a:r>
          </a:p>
          <a:p>
            <a:pPr eaLnBrk="1" hangingPunct="1">
              <a:lnSpc>
                <a:spcPct val="90000"/>
              </a:lnSpc>
              <a:buFont typeface="Arial" panose="020B0604020202020204" pitchFamily="34" charset="0"/>
              <a:buChar char="•"/>
            </a:pPr>
            <a:r>
              <a:rPr lang="en-US" altLang="en-US" sz="2800" b="0" dirty="0">
                <a:latin typeface="Arial" panose="020B0604020202020204" pitchFamily="34" charset="0"/>
                <a:ea typeface="ＭＳ Ｐゴシック" panose="020B0600070205080204" pitchFamily="34" charset="-128"/>
              </a:rPr>
              <a:t>What else?</a:t>
            </a:r>
          </a:p>
          <a:p>
            <a:pPr eaLnBrk="1" hangingPunct="1">
              <a:lnSpc>
                <a:spcPct val="90000"/>
              </a:lnSpc>
              <a:buFontTx/>
              <a:buNone/>
            </a:pPr>
            <a:endParaRPr lang="en-US" altLang="en-US" b="0" dirty="0">
              <a:latin typeface="Arial" panose="020B0604020202020204" pitchFamily="34" charset="0"/>
              <a:ea typeface="ＭＳ Ｐゴシック" panose="020B0600070205080204" pitchFamily="34" charset="-128"/>
            </a:endParaRPr>
          </a:p>
          <a:p>
            <a:pPr algn="ctr" eaLnBrk="1" hangingPunct="1">
              <a:lnSpc>
                <a:spcPct val="90000"/>
              </a:lnSpc>
              <a:buFontTx/>
              <a:buNone/>
            </a:pPr>
            <a:r>
              <a:rPr lang="en-US" altLang="en-US" sz="2800" b="0" i="1" dirty="0">
                <a:latin typeface="Arial" panose="020B0604020202020204" pitchFamily="34" charset="0"/>
                <a:ea typeface="ＭＳ Ｐゴシック" panose="020B0600070205080204" pitchFamily="34" charset="-128"/>
              </a:rPr>
              <a:t>In what ways does this relate to leadership?</a:t>
            </a:r>
          </a:p>
          <a:p>
            <a:pPr algn="ctr" eaLnBrk="1" hangingPunct="1">
              <a:lnSpc>
                <a:spcPct val="90000"/>
              </a:lnSpc>
              <a:buFontTx/>
              <a:buNone/>
            </a:pPr>
            <a:r>
              <a:rPr lang="en-US" altLang="en-US" sz="2800" b="0" i="1" dirty="0">
                <a:latin typeface="Arial" panose="020B0604020202020204" pitchFamily="34" charset="0"/>
                <a:ea typeface="ＭＳ Ｐゴシック" panose="020B0600070205080204" pitchFamily="34" charset="-128"/>
              </a:rPr>
              <a:t>How do you develop these abilities in yourself?</a:t>
            </a:r>
          </a:p>
          <a:p>
            <a:pPr eaLnBrk="1" hangingPunct="1">
              <a:lnSpc>
                <a:spcPct val="90000"/>
              </a:lnSpc>
            </a:pPr>
            <a:endParaRPr lang="en-US"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DCF96C9-0541-C386-3CE0-6A9352406CC8}"/>
              </a:ext>
            </a:extLst>
          </p:cNvPr>
          <p:cNvSpPr>
            <a:spLocks noGrp="1" noChangeArrowheads="1"/>
          </p:cNvSpPr>
          <p:nvPr>
            <p:ph type="title"/>
          </p:nvPr>
        </p:nvSpPr>
        <p:spPr/>
        <p:txBody>
          <a:bodyPr/>
          <a:lstStyle/>
          <a:p>
            <a:pPr eaLnBrk="1" fontAlgn="auto" hangingPunct="1">
              <a:spcAft>
                <a:spcPts val="0"/>
              </a:spcAft>
              <a:defRPr/>
            </a:pPr>
            <a:r>
              <a:rPr lang="en-US" b="1" dirty="0">
                <a:latin typeface="Arial" charset="0"/>
                <a:ea typeface="+mj-ea"/>
              </a:rPr>
              <a:t>Values that Kill Dialogue</a:t>
            </a:r>
          </a:p>
        </p:txBody>
      </p:sp>
      <p:sp>
        <p:nvSpPr>
          <p:cNvPr id="27650" name="Rectangle 6">
            <a:extLst>
              <a:ext uri="{FF2B5EF4-FFF2-40B4-BE49-F238E27FC236}">
                <a16:creationId xmlns:a16="http://schemas.microsoft.com/office/drawing/2014/main" id="{4549B011-C75F-0839-AD99-AB4C838752DF}"/>
              </a:ext>
            </a:extLst>
          </p:cNvPr>
          <p:cNvSpPr>
            <a:spLocks noGrp="1"/>
          </p:cNvSpPr>
          <p:nvPr>
            <p:ph idx="1"/>
          </p:nvPr>
        </p:nvSpPr>
        <p:spPr/>
        <p:txBody>
          <a:bodyPr/>
          <a:lstStyle/>
          <a:p>
            <a:pPr marL="457200" indent="-457200"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I must look good</a:t>
            </a:r>
          </a:p>
          <a:p>
            <a:pPr marL="457200" indent="-457200"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I must beat you</a:t>
            </a:r>
          </a:p>
          <a:p>
            <a:pPr marL="457200" indent="-457200"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I must be in control</a:t>
            </a:r>
          </a:p>
          <a:p>
            <a:pPr marL="457200" indent="-457200"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I must look smarter, faster, more capable</a:t>
            </a:r>
          </a:p>
          <a:p>
            <a:pPr marL="457200" indent="-457200" eaLnBrk="1" hangingPunct="1">
              <a:buFont typeface="Arial" panose="020B0604020202020204" pitchFamily="34" charset="0"/>
              <a:buChar char="•"/>
            </a:pPr>
            <a:r>
              <a:rPr lang="en-US" altLang="en-US" sz="2400" b="0" dirty="0">
                <a:latin typeface="Arial" panose="020B0604020202020204" pitchFamily="34" charset="0"/>
                <a:ea typeface="ＭＳ Ｐゴシック" panose="020B0600070205080204" pitchFamily="34" charset="-128"/>
              </a:rPr>
              <a:t>I must avoid conflict</a:t>
            </a:r>
          </a:p>
        </p:txBody>
      </p:sp>
    </p:spTree>
  </p:cSld>
  <p:clrMapOvr>
    <a:masterClrMapping/>
  </p:clrMapOvr>
  <p:transition advClick="0"/>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Angles.thmx</Template>
  <TotalTime>23113</TotalTime>
  <Words>2080</Words>
  <Application>Microsoft Macintosh PowerPoint</Application>
  <PresentationFormat>On-screen Show (4:3)</PresentationFormat>
  <Paragraphs>234</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Franklin Gothic Book</vt:lpstr>
      <vt:lpstr>Franklin Gothic Medium</vt:lpstr>
      <vt:lpstr>Tahoma</vt:lpstr>
      <vt:lpstr>Times New Roman</vt:lpstr>
      <vt:lpstr>Wingdings</vt:lpstr>
      <vt:lpstr>Angles</vt:lpstr>
      <vt:lpstr>Resolving Workplace Conflict</vt:lpstr>
      <vt:lpstr>“The void created by the failure to communicate is soon filled with poison, drivel, and misrepresentation” ---C. Northcote Parkinson</vt:lpstr>
      <vt:lpstr>Conflict has many faces</vt:lpstr>
      <vt:lpstr>Reactions to Conflict</vt:lpstr>
      <vt:lpstr>PowerPoint Presentation</vt:lpstr>
      <vt:lpstr>PowerPoint Presentation</vt:lpstr>
      <vt:lpstr>Difficult Conversations</vt:lpstr>
      <vt:lpstr>skills for successfully holding a critical conversation </vt:lpstr>
      <vt:lpstr>Values that Kill Dialogue</vt:lpstr>
      <vt:lpstr>What is the future picture?</vt:lpstr>
      <vt:lpstr>Environmental Considerations</vt:lpstr>
      <vt:lpstr>PowerPoint Presentation</vt:lpstr>
      <vt:lpstr>PowerPoint Presentation</vt:lpstr>
      <vt:lpstr>FRAMING FEEDBACK </vt:lpstr>
      <vt:lpstr>FRAMING FEEDBACK </vt:lpstr>
      <vt:lpstr>Role of The Speaker</vt:lpstr>
      <vt:lpstr>Role of The Listener</vt:lpstr>
      <vt:lpstr>When things get stuck or emotional</vt:lpstr>
      <vt:lpstr>Watch out for all or nothing perspectives</vt:lpstr>
      <vt:lpstr>Moving to Action</vt:lpstr>
      <vt:lpstr>When dealing with intelligent people with divergent views, talking tentatively is more persuasive than aggressive advocacy.</vt:lpstr>
      <vt:lpstr>The only limit to how strongly you can express your opinion is your willingness to be equally vigorous in encouraging others to challenge it. </vt:lpstr>
      <vt:lpstr>Q &amp; A</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Conversations</dc:title>
  <dc:creator>Cheryl Doellefeld</dc:creator>
  <cp:lastModifiedBy>Annette White-Klososky</cp:lastModifiedBy>
  <cp:revision>27</cp:revision>
  <cp:lastPrinted>2019-01-08T19:20:29Z</cp:lastPrinted>
  <dcterms:created xsi:type="dcterms:W3CDTF">2003-03-07T14:31:02Z</dcterms:created>
  <dcterms:modified xsi:type="dcterms:W3CDTF">2023-02-13T22:12:06Z</dcterms:modified>
</cp:coreProperties>
</file>