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6" r:id="rId3"/>
    <p:sldId id="314" r:id="rId4"/>
    <p:sldId id="307" r:id="rId5"/>
    <p:sldId id="316" r:id="rId6"/>
    <p:sldId id="317" r:id="rId7"/>
    <p:sldId id="315" r:id="rId8"/>
    <p:sldId id="318" r:id="rId9"/>
    <p:sldId id="319" r:id="rId10"/>
    <p:sldId id="320" r:id="rId11"/>
    <p:sldId id="321" r:id="rId12"/>
    <p:sldId id="322" r:id="rId13"/>
    <p:sldId id="323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86346" autoAdjust="0"/>
  </p:normalViewPr>
  <p:slideViewPr>
    <p:cSldViewPr>
      <p:cViewPr varScale="1">
        <p:scale>
          <a:sx n="104" d="100"/>
          <a:sy n="104" d="100"/>
        </p:scale>
        <p:origin x="1474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7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61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72421" cy="457513"/>
          </a:xfrm>
          <a:prstGeom prst="rect">
            <a:avLst/>
          </a:prstGeom>
        </p:spPr>
        <p:txBody>
          <a:bodyPr vert="horz" lIns="89690" tIns="44843" rIns="89690" bIns="448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1" y="0"/>
            <a:ext cx="2972421" cy="457513"/>
          </a:xfrm>
          <a:prstGeom prst="rect">
            <a:avLst/>
          </a:prstGeom>
        </p:spPr>
        <p:txBody>
          <a:bodyPr vert="horz" lIns="89690" tIns="44843" rIns="89690" bIns="44843" rtlCol="0"/>
          <a:lstStyle>
            <a:lvl1pPr algn="r">
              <a:defRPr sz="1200"/>
            </a:lvl1pPr>
          </a:lstStyle>
          <a:p>
            <a:fld id="{2998E833-650F-485D-9CE5-133073AD39AE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684927"/>
            <a:ext cx="2972421" cy="457513"/>
          </a:xfrm>
          <a:prstGeom prst="rect">
            <a:avLst/>
          </a:prstGeom>
        </p:spPr>
        <p:txBody>
          <a:bodyPr vert="horz" lIns="89690" tIns="44843" rIns="89690" bIns="448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1" y="8684927"/>
            <a:ext cx="2972421" cy="457513"/>
          </a:xfrm>
          <a:prstGeom prst="rect">
            <a:avLst/>
          </a:prstGeom>
        </p:spPr>
        <p:txBody>
          <a:bodyPr vert="horz" lIns="89690" tIns="44843" rIns="89690" bIns="44843" rtlCol="0" anchor="b"/>
          <a:lstStyle>
            <a:lvl1pPr algn="r">
              <a:defRPr sz="1200"/>
            </a:lvl1pPr>
          </a:lstStyle>
          <a:p>
            <a:fld id="{784F6B6E-CEB0-4791-B0B1-3F8359F2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9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72421" cy="457513"/>
          </a:xfrm>
          <a:prstGeom prst="rect">
            <a:avLst/>
          </a:prstGeom>
        </p:spPr>
        <p:txBody>
          <a:bodyPr vert="horz" lIns="89691" tIns="44844" rIns="89691" bIns="448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30" y="0"/>
            <a:ext cx="2972421" cy="457513"/>
          </a:xfrm>
          <a:prstGeom prst="rect">
            <a:avLst/>
          </a:prstGeom>
        </p:spPr>
        <p:txBody>
          <a:bodyPr vert="horz" lIns="89691" tIns="44844" rIns="89691" bIns="44844" rtlCol="0"/>
          <a:lstStyle>
            <a:lvl1pPr algn="r">
              <a:defRPr sz="1200"/>
            </a:lvl1pPr>
          </a:lstStyle>
          <a:p>
            <a:fld id="{6E9A010B-B673-469D-8DB3-2920603F9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91" tIns="44844" rIns="89691" bIns="448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4" y="4344028"/>
            <a:ext cx="5485158" cy="4114488"/>
          </a:xfrm>
          <a:prstGeom prst="rect">
            <a:avLst/>
          </a:prstGeom>
        </p:spPr>
        <p:txBody>
          <a:bodyPr vert="horz" lIns="89691" tIns="44844" rIns="89691" bIns="448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684926"/>
            <a:ext cx="2972421" cy="457513"/>
          </a:xfrm>
          <a:prstGeom prst="rect">
            <a:avLst/>
          </a:prstGeom>
        </p:spPr>
        <p:txBody>
          <a:bodyPr vert="horz" lIns="89691" tIns="44844" rIns="89691" bIns="448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30" y="8684926"/>
            <a:ext cx="2972421" cy="457513"/>
          </a:xfrm>
          <a:prstGeom prst="rect">
            <a:avLst/>
          </a:prstGeom>
        </p:spPr>
        <p:txBody>
          <a:bodyPr vert="horz" lIns="89691" tIns="44844" rIns="89691" bIns="44844" rtlCol="0" anchor="b"/>
          <a:lstStyle>
            <a:lvl1pPr algn="r">
              <a:defRPr sz="1200"/>
            </a:lvl1pPr>
          </a:lstStyle>
          <a:p>
            <a:fld id="{514FA55F-CDCE-4437-AC53-790B6791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5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96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98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2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1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47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4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0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25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4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69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81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15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A55F-CDCE-4437-AC53-790B679145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8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72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9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4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29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9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6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3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2436E7-808C-4F89-994D-DC72A371F9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EDCA85-7F43-4195-BC8B-BA604390B5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7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4114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dirty="0">
                <a:latin typeface="Gill Sans MT" panose="020B0502020104020203" pitchFamily="34" charset="0"/>
              </a:rPr>
              <a:t>Civil Liability for</a:t>
            </a:r>
            <a:br>
              <a:rPr lang="en-US" sz="4800" b="1" dirty="0">
                <a:latin typeface="Gill Sans MT" panose="020B0502020104020203" pitchFamily="34" charset="0"/>
              </a:rPr>
            </a:br>
            <a:br>
              <a:rPr lang="en-US" sz="2800" b="1" dirty="0">
                <a:latin typeface="Gill Sans MT" panose="020B0502020104020203" pitchFamily="34" charset="0"/>
              </a:rPr>
            </a:br>
            <a:r>
              <a:rPr lang="en-US" sz="6000" b="1" dirty="0">
                <a:latin typeface="Gill Sans MT" panose="020B0502020104020203" pitchFamily="34" charset="0"/>
              </a:rPr>
              <a:t>Sewer Backups</a:t>
            </a:r>
            <a:br>
              <a:rPr lang="en-US" sz="6000" b="1" dirty="0">
                <a:latin typeface="Gill Sans MT" panose="020B0502020104020203" pitchFamily="34" charset="0"/>
              </a:rPr>
            </a:br>
            <a:endParaRPr lang="en-US" sz="2400" b="1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905000"/>
          </a:xfrm>
        </p:spPr>
        <p:txBody>
          <a:bodyPr>
            <a:normAutofit/>
          </a:bodyPr>
          <a:lstStyle/>
          <a:p>
            <a:pPr algn="ctr"/>
            <a:r>
              <a:rPr lang="en-US" sz="4000" b="1" cap="none" dirty="0">
                <a:solidFill>
                  <a:schemeClr val="tx1"/>
                </a:solidFill>
                <a:latin typeface="Gill Sans MT" panose="020B0502020104020203" pitchFamily="34" charset="0"/>
              </a:rPr>
              <a:t>Matt Love</a:t>
            </a:r>
            <a:endParaRPr lang="en-US" sz="2800" b="1" cap="none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800" cap="none" dirty="0">
                <a:solidFill>
                  <a:schemeClr val="tx1"/>
                </a:solidFill>
                <a:latin typeface="Gill Sans MT" panose="020B0502020104020203" pitchFamily="34" charset="0"/>
              </a:rPr>
              <a:t>OMAG General Counsel &amp;</a:t>
            </a:r>
          </a:p>
          <a:p>
            <a:pPr algn="ctr">
              <a:spcBef>
                <a:spcPts val="0"/>
              </a:spcBef>
            </a:pPr>
            <a:r>
              <a:rPr lang="en-US" sz="2800" cap="none" dirty="0">
                <a:solidFill>
                  <a:schemeClr val="tx1"/>
                </a:solidFill>
                <a:latin typeface="Gill Sans MT" panose="020B0502020104020203" pitchFamily="34" charset="0"/>
              </a:rPr>
              <a:t>Claims Director</a:t>
            </a:r>
          </a:p>
        </p:txBody>
      </p:sp>
    </p:spTree>
    <p:extLst>
      <p:ext uri="{BB962C8B-B14F-4D97-AF65-F5344CB8AC3E}">
        <p14:creationId xmlns:p14="http://schemas.microsoft.com/office/powerpoint/2010/main" val="34610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Civil Liability for Sewer Claims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i="1" dirty="0">
                <a:latin typeface="Gill Sans MT" panose="020B0502020104020203" pitchFamily="34" charset="0"/>
              </a:rPr>
              <a:t>Notice</a:t>
            </a:r>
            <a:r>
              <a:rPr lang="en-US" sz="2800" b="1" dirty="0">
                <a:latin typeface="Gill Sans MT" panose="020B0502020104020203" pitchFamily="34" charset="0"/>
              </a:rPr>
              <a:t>: Negligence and Nuisance are only viable if we knew or should have known about an issue or inadequacy. Lack of Notice </a:t>
            </a:r>
            <a:r>
              <a:rPr lang="en-US" sz="2800" b="1" i="1" dirty="0">
                <a:latin typeface="Gill Sans MT" panose="020B0502020104020203" pitchFamily="34" charset="0"/>
              </a:rPr>
              <a:t>was </a:t>
            </a:r>
            <a:r>
              <a:rPr lang="en-US" sz="2800" b="1" dirty="0">
                <a:latin typeface="Gill Sans MT" panose="020B0502020104020203" pitchFamily="34" charset="0"/>
              </a:rPr>
              <a:t>a viable defense.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i="1" dirty="0">
                <a:latin typeface="Gill Sans MT" panose="020B0502020104020203" pitchFamily="34" charset="0"/>
              </a:rPr>
              <a:t>Crestwood Vineyard Church v. Oklahoma City</a:t>
            </a:r>
            <a:r>
              <a:rPr lang="en-US" b="1" dirty="0">
                <a:latin typeface="Gill Sans MT" panose="020B0502020104020203" pitchFamily="34" charset="0"/>
              </a:rPr>
              <a:t>, 2020 OK CIV APP 3: </a:t>
            </a:r>
            <a:r>
              <a:rPr lang="en-US" sz="2800" b="1" dirty="0">
                <a:latin typeface="Gill Sans MT" panose="020B0502020104020203" pitchFamily="34" charset="0"/>
              </a:rPr>
              <a:t>Lack of reported issues over a period of time does not relieve City of its ongoing duty to undertake maintenance and inspection of its collection lines.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Can’t hide behind “No Notice” when an issue existed in a line that eventually led to a sewer backup.</a:t>
            </a:r>
            <a:endParaRPr lang="en-US" sz="2800" b="1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272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What Can We Do?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Bad Facts = Bad Results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Multiple backups or flow issues on a given line over a year or two – </a:t>
            </a:r>
            <a:r>
              <a:rPr lang="en-US" sz="2800" b="1" i="1" dirty="0">
                <a:latin typeface="Gill Sans MT" panose="020B0502020104020203" pitchFamily="34" charset="0"/>
              </a:rPr>
              <a:t>we’re not sure why?</a:t>
            </a:r>
            <a:endParaRPr lang="en-US" sz="2800" b="1" dirty="0">
              <a:latin typeface="Gill Sans MT" panose="020B0502020104020203" pitchFamily="34" charset="0"/>
            </a:endParaRP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Roots: we cut them out after a backup, but take no preventative steps.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Our solution to grease is to clean after a backup.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We have inadequate or no equipment; or we have great equipment that we never actually use.</a:t>
            </a:r>
          </a:p>
        </p:txBody>
      </p:sp>
    </p:spTree>
    <p:extLst>
      <p:ext uri="{BB962C8B-B14F-4D97-AF65-F5344CB8AC3E}">
        <p14:creationId xmlns:p14="http://schemas.microsoft.com/office/powerpoint/2010/main" val="10483976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65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What Can We Do?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Bad Facts = Bad Results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Our documentation sucks or is non-existence: work orders, complaints, maps of lines, etc.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Condition of lines: do we have no clue? Or do we know some are bad and have no plan?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We don’t comply with ODEQ requirements.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We are reactive, not proactive.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We don’t have the bodies we need to do it right.</a:t>
            </a:r>
          </a:p>
        </p:txBody>
      </p:sp>
    </p:spTree>
    <p:extLst>
      <p:ext uri="{BB962C8B-B14F-4D97-AF65-F5344CB8AC3E}">
        <p14:creationId xmlns:p14="http://schemas.microsoft.com/office/powerpoint/2010/main" val="17680253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What Can We Do?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This didn’t happen over night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Issues at the Department Level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What is your responsibility? What </a:t>
            </a:r>
            <a:r>
              <a:rPr lang="en-US" sz="2400" b="1" i="1" dirty="0">
                <a:latin typeface="Gill Sans MT" panose="020B0502020104020203" pitchFamily="34" charset="0"/>
              </a:rPr>
              <a:t>should</a:t>
            </a:r>
            <a:r>
              <a:rPr lang="en-US" sz="2400" b="1" dirty="0">
                <a:latin typeface="Gill Sans MT" panose="020B0502020104020203" pitchFamily="34" charset="0"/>
              </a:rPr>
              <a:t> be your responsibility? Have you been trained for </a:t>
            </a:r>
            <a:r>
              <a:rPr lang="en-US" sz="2400" b="1" i="1" dirty="0">
                <a:latin typeface="Gill Sans MT" panose="020B0502020104020203" pitchFamily="34" charset="0"/>
              </a:rPr>
              <a:t>this</a:t>
            </a:r>
            <a:r>
              <a:rPr lang="en-US" sz="2400" b="1" dirty="0">
                <a:latin typeface="Gill Sans MT" panose="020B0502020104020203" pitchFamily="34" charset="0"/>
              </a:rPr>
              <a:t> role?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How would you judge another City’s operation?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How’s your documentation? Could it be better?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Do you have a preventative maintenance plan?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Staffing: Well trained? Credentialed? Sufficient?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How well do we communicate with the public?</a:t>
            </a:r>
          </a:p>
        </p:txBody>
      </p:sp>
    </p:spTree>
    <p:extLst>
      <p:ext uri="{BB962C8B-B14F-4D97-AF65-F5344CB8AC3E}">
        <p14:creationId xmlns:p14="http://schemas.microsoft.com/office/powerpoint/2010/main" val="23122344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6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What Can We Do?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This didn’t happen over night</a:t>
            </a:r>
          </a:p>
          <a:p>
            <a:pPr marL="45720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What happens when Government runs a Business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This is a business that we run like a not for profit (or worse). Our rates barely cover or don’t even cover our actual cost of operations.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Our rates don’t account for future capital needs.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Our rates rarely or never get adjusted.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We plan for next year, not the next 10 years.</a:t>
            </a:r>
          </a:p>
          <a:p>
            <a:pPr marL="685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Out of sight, out of mind: Potholes vs. Sewer Lines.</a:t>
            </a:r>
          </a:p>
        </p:txBody>
      </p:sp>
    </p:spTree>
    <p:extLst>
      <p:ext uri="{BB962C8B-B14F-4D97-AF65-F5344CB8AC3E}">
        <p14:creationId xmlns:p14="http://schemas.microsoft.com/office/powerpoint/2010/main" val="3921813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The $$$ Toll of Sewer Backups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OMAG General Liability Losses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Last 10 Years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All Losses				Up 65%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Non-Sewer Losses		Up 21%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Sewer Losses			Up </a:t>
            </a:r>
            <a:r>
              <a:rPr lang="en-US" sz="3600" b="1" dirty="0">
                <a:solidFill>
                  <a:srgbClr val="FF0000"/>
                </a:solidFill>
                <a:latin typeface="Gill Sans MT" panose="020B0502020104020203" pitchFamily="34" charset="0"/>
              </a:rPr>
              <a:t>440%</a:t>
            </a:r>
            <a:endParaRPr lang="en-US" sz="28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355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45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2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The $$$ Toll of Sewer Backups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OMAG General Liability Losses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Last 10 Years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Sewer’s share of GL losses: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10 Years ago:			10%</a:t>
            </a:r>
          </a:p>
          <a:p>
            <a:pPr marL="457200" indent="0"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Last Year:			40%+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Increase in: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# of Backups			3% Increase</a:t>
            </a:r>
          </a:p>
          <a:p>
            <a:pPr marL="457200" indent="0"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# of Claimants		32% Increase</a:t>
            </a:r>
          </a:p>
          <a:p>
            <a:pPr marL="0" indent="0">
              <a:buNone/>
            </a:pPr>
            <a:endParaRPr lang="en-US" sz="28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4975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3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25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35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Civil Liability for Sewer Claims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Governmental Tort Claims Act Caps: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Prop. Dmg. 			$25k per occ.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Non-Prop. Dmg.		$125k per claimant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Negligence: most common cause of action. Requires a breach of duty that causes </a:t>
            </a:r>
            <a:r>
              <a:rPr lang="en-US" sz="2800" b="1" u="sng" dirty="0">
                <a:latin typeface="Gill Sans MT" panose="020B0502020104020203" pitchFamily="34" charset="0"/>
              </a:rPr>
              <a:t>an injury</a:t>
            </a:r>
            <a:r>
              <a:rPr lang="en-US" sz="2800" b="1" dirty="0">
                <a:latin typeface="Gill Sans MT" panose="020B0502020104020203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Sewer backups typically involve an injury to property, not people.</a:t>
            </a:r>
          </a:p>
        </p:txBody>
      </p:sp>
    </p:spTree>
    <p:extLst>
      <p:ext uri="{BB962C8B-B14F-4D97-AF65-F5344CB8AC3E}">
        <p14:creationId xmlns:p14="http://schemas.microsoft.com/office/powerpoint/2010/main" val="10342407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905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Civil Liability for Sewer Claims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Governmental Tort Claims Act Caps: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i="1" dirty="0">
                <a:latin typeface="Gill Sans MT" panose="020B0502020104020203" pitchFamily="34" charset="0"/>
              </a:rPr>
              <a:t>Causes of Action vs. Claims</a:t>
            </a:r>
            <a:r>
              <a:rPr lang="en-US" sz="2800" b="1" dirty="0">
                <a:latin typeface="Gill Sans MT" panose="020B0502020104020203" pitchFamily="34" charset="0"/>
              </a:rPr>
              <a:t>: Causes of action are vehicles used to try to recover damages. Cannot recover twice for the same damage.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Negligence was never the </a:t>
            </a:r>
            <a:r>
              <a:rPr lang="en-US" sz="2800" b="1" i="1" dirty="0">
                <a:latin typeface="Gill Sans MT" panose="020B0502020104020203" pitchFamily="34" charset="0"/>
              </a:rPr>
              <a:t>only </a:t>
            </a:r>
            <a:r>
              <a:rPr lang="en-US" sz="2800" b="1" dirty="0">
                <a:latin typeface="Gill Sans MT" panose="020B0502020104020203" pitchFamily="34" charset="0"/>
              </a:rPr>
              <a:t>cause of action in sewer cases – it was just the most common.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Nuisance was always valid cause of action. But the damages were the same – property damages.</a:t>
            </a:r>
          </a:p>
        </p:txBody>
      </p:sp>
    </p:spTree>
    <p:extLst>
      <p:ext uri="{BB962C8B-B14F-4D97-AF65-F5344CB8AC3E}">
        <p14:creationId xmlns:p14="http://schemas.microsoft.com/office/powerpoint/2010/main" val="8964281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Civil Liability for Sewer Claims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Governmental Tort Claims Act Caps: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Negligence: how we responded to notice of a particular issue. No strict liability (City was not an insurer of its collection system). No negligence for failing to upgrade the system.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Nuisance: used where we weren’t negligent in responding to any specific incident. Allowed recovery where we knew our collection system had become inadequate but did nothing to address the issue.</a:t>
            </a:r>
          </a:p>
        </p:txBody>
      </p:sp>
    </p:spTree>
    <p:extLst>
      <p:ext uri="{BB962C8B-B14F-4D97-AF65-F5344CB8AC3E}">
        <p14:creationId xmlns:p14="http://schemas.microsoft.com/office/powerpoint/2010/main" val="3987199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Civil Liability for Sewer Claims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i="1" dirty="0" err="1">
                <a:latin typeface="Gill Sans MT" panose="020B0502020104020203" pitchFamily="34" charset="0"/>
              </a:rPr>
              <a:t>Truelock</a:t>
            </a:r>
            <a:r>
              <a:rPr lang="en-US" sz="2800" b="1" i="1" dirty="0">
                <a:latin typeface="Gill Sans MT" panose="020B0502020104020203" pitchFamily="34" charset="0"/>
              </a:rPr>
              <a:t> v. City of Del City</a:t>
            </a:r>
            <a:r>
              <a:rPr lang="en-US" b="1" dirty="0">
                <a:latin typeface="Gill Sans MT" panose="020B0502020104020203" pitchFamily="34" charset="0"/>
              </a:rPr>
              <a:t>, 1998 OK 64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Nuisance claims are personal in nature (not PD). </a:t>
            </a:r>
            <a:r>
              <a:rPr lang="en-US" sz="2800" b="1" i="1" dirty="0">
                <a:solidFill>
                  <a:srgbClr val="C00000"/>
                </a:solidFill>
                <a:latin typeface="Gill Sans MT" panose="020B0502020104020203" pitchFamily="34" charset="0"/>
              </a:rPr>
              <a:t>Each person </a:t>
            </a:r>
            <a:r>
              <a:rPr lang="en-US" sz="2800" b="1" dirty="0">
                <a:latin typeface="Gill Sans MT" panose="020B0502020104020203" pitchFamily="34" charset="0"/>
              </a:rPr>
              <a:t>can recover damages for their own inconvenience, annoyance, and discomfort.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Pre-</a:t>
            </a:r>
            <a:r>
              <a:rPr lang="en-US" sz="2800" b="1" i="1" dirty="0" err="1">
                <a:latin typeface="Gill Sans MT" panose="020B0502020104020203" pitchFamily="34" charset="0"/>
              </a:rPr>
              <a:t>Truelock</a:t>
            </a:r>
            <a:r>
              <a:rPr lang="en-US" sz="2800" b="1" dirty="0">
                <a:latin typeface="Gill Sans MT" panose="020B0502020104020203" pitchFamily="34" charset="0"/>
              </a:rPr>
              <a:t>: Nuisance was a way to collect property damage when Negligence was not viable.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Post-</a:t>
            </a:r>
            <a:r>
              <a:rPr lang="en-US" sz="2800" b="1" i="1" dirty="0" err="1">
                <a:latin typeface="Gill Sans MT" panose="020B0502020104020203" pitchFamily="34" charset="0"/>
              </a:rPr>
              <a:t>Truelock</a:t>
            </a:r>
            <a:r>
              <a:rPr lang="en-US" sz="2800" b="1" dirty="0">
                <a:latin typeface="Gill Sans MT" panose="020B0502020104020203" pitchFamily="34" charset="0"/>
              </a:rPr>
              <a:t>: Nuisance is now the way to get around the $25k PD cap. Can recover up to $125k </a:t>
            </a:r>
            <a:r>
              <a:rPr lang="en-US" sz="2800" b="1" i="1" dirty="0">
                <a:solidFill>
                  <a:srgbClr val="C00000"/>
                </a:solidFill>
                <a:latin typeface="Gill Sans MT" panose="020B0502020104020203" pitchFamily="34" charset="0"/>
              </a:rPr>
              <a:t>per person</a:t>
            </a:r>
            <a:r>
              <a:rPr lang="en-US" sz="2800" b="1" dirty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US" sz="2800" b="1" dirty="0">
                <a:latin typeface="Gill Sans MT" panose="020B0502020104020203" pitchFamily="34" charset="0"/>
              </a:rPr>
              <a:t>on top of $25k in PD.</a:t>
            </a:r>
          </a:p>
        </p:txBody>
      </p:sp>
    </p:spTree>
    <p:extLst>
      <p:ext uri="{BB962C8B-B14F-4D97-AF65-F5344CB8AC3E}">
        <p14:creationId xmlns:p14="http://schemas.microsoft.com/office/powerpoint/2010/main" val="39970822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965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Civil Liability for Sewer Claims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i="1" dirty="0">
                <a:latin typeface="Gill Sans MT" panose="020B0502020104020203" pitchFamily="34" charset="0"/>
              </a:rPr>
              <a:t>It’s a PD Claim</a:t>
            </a:r>
            <a:r>
              <a:rPr lang="en-US" sz="2800" b="1" dirty="0">
                <a:latin typeface="Gill Sans MT" panose="020B0502020104020203" pitchFamily="34" charset="0"/>
              </a:rPr>
              <a:t>: Tort claimants want us to pay their repair and remediation costs and related out of pocket expenses. They want property damages.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Last 3-5 years: $25k cap is becoming insufficient in more and more claims.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One Attorney realized </a:t>
            </a:r>
            <a:r>
              <a:rPr lang="en-US" sz="2800" b="1" i="1" dirty="0" err="1">
                <a:latin typeface="Gill Sans MT" panose="020B0502020104020203" pitchFamily="34" charset="0"/>
              </a:rPr>
              <a:t>Truelock</a:t>
            </a:r>
            <a:r>
              <a:rPr lang="en-US" sz="2800" b="1" dirty="0">
                <a:latin typeface="Gill Sans MT" panose="020B0502020104020203" pitchFamily="34" charset="0"/>
              </a:rPr>
              <a:t> was the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cheat code</a:t>
            </a:r>
            <a:r>
              <a:rPr lang="en-US" sz="2800" b="1" dirty="0">
                <a:latin typeface="Gill Sans MT" panose="020B0502020104020203" pitchFamily="34" charset="0"/>
              </a:rPr>
              <a:t>. Inflame the jury and Nuisance becomes a way to obtain huge damages for personal annoyance, inconvenience and discomfort. Property damages become an afterthought.</a:t>
            </a:r>
          </a:p>
        </p:txBody>
      </p:sp>
    </p:spTree>
    <p:extLst>
      <p:ext uri="{BB962C8B-B14F-4D97-AF65-F5344CB8AC3E}">
        <p14:creationId xmlns:p14="http://schemas.microsoft.com/office/powerpoint/2010/main" val="11853542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ill Sans MT" panose="020B0502020104020203" pitchFamily="34" charset="0"/>
              </a:rPr>
              <a:t>Civil Liability for Sewer Claims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228600" y="1845734"/>
            <a:ext cx="8839200" cy="49360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dirty="0">
                <a:latin typeface="Gill Sans MT" panose="020B0502020104020203" pitchFamily="34" charset="0"/>
              </a:rPr>
              <a:t>Their case is easy: </a:t>
            </a:r>
            <a:r>
              <a:rPr lang="en-US" sz="2800" b="1" i="1" dirty="0">
                <a:latin typeface="Gill Sans MT" panose="020B0502020104020203" pitchFamily="34" charset="0"/>
              </a:rPr>
              <a:t>Sewage came out of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their</a:t>
            </a:r>
            <a:r>
              <a:rPr lang="en-US" sz="2800" b="1" i="1" dirty="0">
                <a:latin typeface="Gill Sans MT" panose="020B0502020104020203" pitchFamily="34" charset="0"/>
              </a:rPr>
              <a:t> system and flooded my client’s home.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That’s not supposed to happen.</a:t>
            </a:r>
            <a:r>
              <a:rPr lang="en-US" sz="2800" b="1" i="1" dirty="0">
                <a:latin typeface="Gill Sans MT" panose="020B0502020104020203" pitchFamily="34" charset="0"/>
              </a:rPr>
              <a:t> And City is trying to tell you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they aren’t responsible?!?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i="1" dirty="0">
                <a:latin typeface="Gill Sans MT" panose="020B0502020104020203" pitchFamily="34" charset="0"/>
              </a:rPr>
              <a:t>Look at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all of these bypasses</a:t>
            </a:r>
            <a:r>
              <a:rPr lang="en-US" sz="2800" b="1" i="1" dirty="0">
                <a:latin typeface="Gill Sans MT" panose="020B0502020104020203" pitchFamily="34" charset="0"/>
              </a:rPr>
              <a:t> they have had. They aren’t City of [X] – they are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“Sewage City”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i="1" dirty="0">
                <a:latin typeface="Gill Sans MT" panose="020B0502020104020203" pitchFamily="34" charset="0"/>
              </a:rPr>
              <a:t>Look at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who</a:t>
            </a:r>
            <a:r>
              <a:rPr lang="en-US" sz="2800" b="1" i="1" dirty="0">
                <a:latin typeface="Gill Sans MT" panose="020B0502020104020203" pitchFamily="34" charset="0"/>
              </a:rPr>
              <a:t> is responsible for the system.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b="1" i="1" dirty="0">
                <a:latin typeface="Gill Sans MT" panose="020B0502020104020203" pitchFamily="34" charset="0"/>
              </a:rPr>
              <a:t>They don’t care! </a:t>
            </a:r>
            <a:r>
              <a:rPr 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Make them care!</a:t>
            </a:r>
          </a:p>
        </p:txBody>
      </p:sp>
    </p:spTree>
    <p:extLst>
      <p:ext uri="{BB962C8B-B14F-4D97-AF65-F5344CB8AC3E}">
        <p14:creationId xmlns:p14="http://schemas.microsoft.com/office/powerpoint/2010/main" val="41445442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10426</TotalTime>
  <Words>1008</Words>
  <Application>Microsoft Office PowerPoint</Application>
  <PresentationFormat>On-screen Show (4:3)</PresentationFormat>
  <Paragraphs>96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Gill Sans MT</vt:lpstr>
      <vt:lpstr>Retrospect</vt:lpstr>
      <vt:lpstr>Civil Liability for  Sewer Backups </vt:lpstr>
      <vt:lpstr>The $$$ Toll of Sewer Backups</vt:lpstr>
      <vt:lpstr>The $$$ Toll of Sewer Backups</vt:lpstr>
      <vt:lpstr>Civil Liability for Sewer Claims</vt:lpstr>
      <vt:lpstr>Civil Liability for Sewer Claims</vt:lpstr>
      <vt:lpstr>Civil Liability for Sewer Claims</vt:lpstr>
      <vt:lpstr>Civil Liability for Sewer Claims</vt:lpstr>
      <vt:lpstr>Civil Liability for Sewer Claims</vt:lpstr>
      <vt:lpstr>Civil Liability for Sewer Claims</vt:lpstr>
      <vt:lpstr>Civil Liability for Sewer Claims</vt:lpstr>
      <vt:lpstr>What Can We Do?</vt:lpstr>
      <vt:lpstr>What Can We Do?</vt:lpstr>
      <vt:lpstr>What Can We Do?</vt:lpstr>
      <vt:lpstr>What Can We Do?</vt:lpstr>
    </vt:vector>
  </TitlesOfParts>
  <Company>Oklahoma Municipal Assurance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Customer Service</dc:title>
  <dc:creator>Matt Love</dc:creator>
  <cp:lastModifiedBy>Matt Love</cp:lastModifiedBy>
  <cp:revision>367</cp:revision>
  <cp:lastPrinted>2023-10-10T21:36:20Z</cp:lastPrinted>
  <dcterms:created xsi:type="dcterms:W3CDTF">2015-03-02T14:47:35Z</dcterms:created>
  <dcterms:modified xsi:type="dcterms:W3CDTF">2023-10-10T21:36:35Z</dcterms:modified>
</cp:coreProperties>
</file>