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snapToGrid="0">
      <p:cViewPr varScale="1">
        <p:scale>
          <a:sx n="108" d="100"/>
          <a:sy n="108" d="100"/>
        </p:scale>
        <p:origin x="65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C95D052-973E-4506-9032-6F65E0E3AC50}" type="datetimeFigureOut">
              <a:rPr lang="en-US" smtClean="0"/>
              <a:t>5/23/2019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BB1165-D8A9-444F-B298-7918F0904851}" type="slidenum">
              <a:rPr lang="en-US" smtClean="0"/>
              <a:t>‹#›</a:t>
            </a:fld>
            <a:endParaRPr lang="en-US"/>
          </a:p>
        </p:txBody>
      </p:sp>
    </p:spTree>
    <p:extLst>
      <p:ext uri="{BB962C8B-B14F-4D97-AF65-F5344CB8AC3E}">
        <p14:creationId xmlns:p14="http://schemas.microsoft.com/office/powerpoint/2010/main" val="39632591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Special circumstances for delays (when the phone lines were changed out and new phone numbers were issued)</a:t>
            </a:r>
          </a:p>
        </p:txBody>
      </p:sp>
      <p:sp>
        <p:nvSpPr>
          <p:cNvPr id="4" name="Slide Number Placeholder 3"/>
          <p:cNvSpPr>
            <a:spLocks noGrp="1"/>
          </p:cNvSpPr>
          <p:nvPr>
            <p:ph type="sldNum" sz="quarter" idx="5"/>
          </p:nvPr>
        </p:nvSpPr>
        <p:spPr/>
        <p:txBody>
          <a:bodyPr/>
          <a:lstStyle/>
          <a:p>
            <a:fld id="{5DBB1165-D8A9-444F-B298-7918F0904851}" type="slidenum">
              <a:rPr lang="en-US" smtClean="0"/>
              <a:t>4</a:t>
            </a:fld>
            <a:endParaRPr lang="en-US"/>
          </a:p>
        </p:txBody>
      </p:sp>
    </p:spTree>
    <p:extLst>
      <p:ext uri="{BB962C8B-B14F-4D97-AF65-F5344CB8AC3E}">
        <p14:creationId xmlns:p14="http://schemas.microsoft.com/office/powerpoint/2010/main" val="16385125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Supervisors should know how to document, document, document!!! Make sure they stick to the facts of incidents whether it is an oral or written reprimand or a termination. Keep the employee handbook handy at all times and know the policy and procedures. </a:t>
            </a:r>
          </a:p>
        </p:txBody>
      </p:sp>
      <p:sp>
        <p:nvSpPr>
          <p:cNvPr id="4" name="Slide Number Placeholder 3"/>
          <p:cNvSpPr>
            <a:spLocks noGrp="1"/>
          </p:cNvSpPr>
          <p:nvPr>
            <p:ph type="sldNum" sz="quarter" idx="5"/>
          </p:nvPr>
        </p:nvSpPr>
        <p:spPr/>
        <p:txBody>
          <a:bodyPr/>
          <a:lstStyle/>
          <a:p>
            <a:fld id="{5DBB1165-D8A9-444F-B298-7918F0904851}" type="slidenum">
              <a:rPr lang="en-US" smtClean="0"/>
              <a:t>5</a:t>
            </a:fld>
            <a:endParaRPr lang="en-US"/>
          </a:p>
        </p:txBody>
      </p:sp>
    </p:spTree>
    <p:extLst>
      <p:ext uri="{BB962C8B-B14F-4D97-AF65-F5344CB8AC3E}">
        <p14:creationId xmlns:p14="http://schemas.microsoft.com/office/powerpoint/2010/main" val="39027348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Each time an employee is counseled, re-trained, reprimanded, and/or terminated it should be documented. A copy from the handbook of the policy violated should be attached to the documentation/report. Also, make a copy of the employees signed acknowledgement for receiving the Employee Handbook and attach it. If an unemployment claim is received, most of the evidence is already gathered to send to OESC. </a:t>
            </a:r>
          </a:p>
        </p:txBody>
      </p:sp>
      <p:sp>
        <p:nvSpPr>
          <p:cNvPr id="4" name="Slide Number Placeholder 3"/>
          <p:cNvSpPr>
            <a:spLocks noGrp="1"/>
          </p:cNvSpPr>
          <p:nvPr>
            <p:ph type="sldNum" sz="quarter" idx="5"/>
          </p:nvPr>
        </p:nvSpPr>
        <p:spPr/>
        <p:txBody>
          <a:bodyPr/>
          <a:lstStyle/>
          <a:p>
            <a:fld id="{5DBB1165-D8A9-444F-B298-7918F0904851}" type="slidenum">
              <a:rPr lang="en-US" smtClean="0"/>
              <a:t>6</a:t>
            </a:fld>
            <a:endParaRPr lang="en-US"/>
          </a:p>
        </p:txBody>
      </p:sp>
    </p:spTree>
    <p:extLst>
      <p:ext uri="{BB962C8B-B14F-4D97-AF65-F5344CB8AC3E}">
        <p14:creationId xmlns:p14="http://schemas.microsoft.com/office/powerpoint/2010/main" val="22849056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It’s a good idea for HR to write a report immediately when an employee is terminated. I always anticipate that a terminated employee will file for UC. The report and all of the documentation should be ready to send as soon as you receive a notice from OESC. </a:t>
            </a:r>
          </a:p>
        </p:txBody>
      </p:sp>
      <p:sp>
        <p:nvSpPr>
          <p:cNvPr id="4" name="Slide Number Placeholder 3"/>
          <p:cNvSpPr>
            <a:spLocks noGrp="1"/>
          </p:cNvSpPr>
          <p:nvPr>
            <p:ph type="sldNum" sz="quarter" idx="5"/>
          </p:nvPr>
        </p:nvSpPr>
        <p:spPr/>
        <p:txBody>
          <a:bodyPr/>
          <a:lstStyle/>
          <a:p>
            <a:fld id="{5DBB1165-D8A9-444F-B298-7918F0904851}" type="slidenum">
              <a:rPr lang="en-US" smtClean="0"/>
              <a:t>7</a:t>
            </a:fld>
            <a:endParaRPr lang="en-US"/>
          </a:p>
        </p:txBody>
      </p:sp>
    </p:spTree>
    <p:extLst>
      <p:ext uri="{BB962C8B-B14F-4D97-AF65-F5344CB8AC3E}">
        <p14:creationId xmlns:p14="http://schemas.microsoft.com/office/powerpoint/2010/main" val="418408962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tx2">
                  <a:lumMod val="75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5/23/2019</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5/23/2019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5/23/2019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5/23/2019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5/23/2019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5/23/2019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5/23/2019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a:gradFill flip="none" rotWithShape="1">
            <a:gsLst>
              <a:gs pos="0">
                <a:schemeClr val="tx2"/>
              </a:gs>
              <a:gs pos="100000">
                <a:schemeClr val="tx2">
                  <a:lumMod val="50000"/>
                </a:schemeClr>
              </a:gs>
            </a:gsLst>
            <a:lin ang="5400000" scaled="0"/>
            <a:tileRect/>
          </a:gradFill>
        </p:grpSpPr>
        <p:grpSp>
          <p:nvGrpSpPr>
            <p:cNvPr id="9" name="Group 8"/>
            <p:cNvGrpSpPr/>
            <p:nvPr/>
          </p:nvGrpSpPr>
          <p:grpSpPr>
            <a:xfrm>
              <a:off x="-14288" y="0"/>
              <a:ext cx="1220788" cy="6858001"/>
              <a:chOff x="-14288" y="0"/>
              <a:chExt cx="1220788" cy="6858001"/>
            </a:xfrm>
            <a:grp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p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5/23/2019</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8725B-6D44-4049-B3DF-BB1851C4952A}"/>
              </a:ext>
            </a:extLst>
          </p:cNvPr>
          <p:cNvSpPr>
            <a:spLocks noGrp="1"/>
          </p:cNvSpPr>
          <p:nvPr>
            <p:ph type="ctrTitle"/>
          </p:nvPr>
        </p:nvSpPr>
        <p:spPr/>
        <p:txBody>
          <a:bodyPr/>
          <a:lstStyle/>
          <a:p>
            <a:r>
              <a:rPr lang="en-US" dirty="0"/>
              <a:t>Successfully Defending Unemployment compensation claims</a:t>
            </a:r>
          </a:p>
        </p:txBody>
      </p:sp>
      <p:sp>
        <p:nvSpPr>
          <p:cNvPr id="3" name="Subtitle 2">
            <a:extLst>
              <a:ext uri="{FF2B5EF4-FFF2-40B4-BE49-F238E27FC236}">
                <a16:creationId xmlns:a16="http://schemas.microsoft.com/office/drawing/2014/main" id="{5B24922F-9B60-4F2D-9A10-8FDDC13C3086}"/>
              </a:ext>
            </a:extLst>
          </p:cNvPr>
          <p:cNvSpPr>
            <a:spLocks noGrp="1"/>
          </p:cNvSpPr>
          <p:nvPr>
            <p:ph type="subTitle" idx="1"/>
          </p:nvPr>
        </p:nvSpPr>
        <p:spPr/>
        <p:txBody>
          <a:bodyPr>
            <a:normAutofit/>
          </a:bodyPr>
          <a:lstStyle/>
          <a:p>
            <a:pPr algn="ctr"/>
            <a:r>
              <a:rPr lang="en-US" sz="4800" dirty="0"/>
              <a:t>Dream or Reality?</a:t>
            </a:r>
          </a:p>
        </p:txBody>
      </p:sp>
    </p:spTree>
    <p:extLst>
      <p:ext uri="{BB962C8B-B14F-4D97-AF65-F5344CB8AC3E}">
        <p14:creationId xmlns:p14="http://schemas.microsoft.com/office/powerpoint/2010/main" val="26033339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7793A-8855-46FC-92E1-5CA9FD4958A2}"/>
              </a:ext>
            </a:extLst>
          </p:cNvPr>
          <p:cNvSpPr>
            <a:spLocks noGrp="1"/>
          </p:cNvSpPr>
          <p:nvPr>
            <p:ph type="title"/>
          </p:nvPr>
        </p:nvSpPr>
        <p:spPr/>
        <p:txBody>
          <a:bodyPr/>
          <a:lstStyle/>
          <a:p>
            <a:pPr algn="ctr"/>
            <a:r>
              <a:rPr lang="en-US" dirty="0"/>
              <a:t>conclusion</a:t>
            </a:r>
          </a:p>
        </p:txBody>
      </p:sp>
      <p:sp>
        <p:nvSpPr>
          <p:cNvPr id="3" name="Content Placeholder 2">
            <a:extLst>
              <a:ext uri="{FF2B5EF4-FFF2-40B4-BE49-F238E27FC236}">
                <a16:creationId xmlns:a16="http://schemas.microsoft.com/office/drawing/2014/main" id="{EA22D191-2A57-4B3D-8F03-47EEEACFC0D6}"/>
              </a:ext>
            </a:extLst>
          </p:cNvPr>
          <p:cNvSpPr>
            <a:spLocks noGrp="1"/>
          </p:cNvSpPr>
          <p:nvPr>
            <p:ph idx="1"/>
          </p:nvPr>
        </p:nvSpPr>
        <p:spPr/>
        <p:txBody>
          <a:bodyPr/>
          <a:lstStyle/>
          <a:p>
            <a:r>
              <a:rPr lang="en-US" dirty="0"/>
              <a:t>Like most things in HR, your likelihood of success is directly related to the effort you put into preparation. </a:t>
            </a:r>
          </a:p>
          <a:p>
            <a:r>
              <a:rPr lang="en-US" dirty="0"/>
              <a:t>I hope this presentation provides a great guide on where and how your efforts to oppose unemployment benefits may be best spent. </a:t>
            </a:r>
          </a:p>
          <a:p>
            <a:endParaRPr lang="en-US" dirty="0"/>
          </a:p>
        </p:txBody>
      </p:sp>
    </p:spTree>
    <p:extLst>
      <p:ext uri="{BB962C8B-B14F-4D97-AF65-F5344CB8AC3E}">
        <p14:creationId xmlns:p14="http://schemas.microsoft.com/office/powerpoint/2010/main" val="11364382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BF6F3-4127-42F3-B78F-D4FF723996DC}"/>
              </a:ext>
            </a:extLst>
          </p:cNvPr>
          <p:cNvSpPr>
            <a:spLocks noGrp="1"/>
          </p:cNvSpPr>
          <p:nvPr>
            <p:ph type="title"/>
          </p:nvPr>
        </p:nvSpPr>
        <p:spPr/>
        <p:txBody>
          <a:bodyPr/>
          <a:lstStyle/>
          <a:p>
            <a:pPr algn="ctr"/>
            <a:r>
              <a:rPr lang="en-US" dirty="0"/>
              <a:t>Real world tips on fighting unemployment claims</a:t>
            </a:r>
          </a:p>
        </p:txBody>
      </p:sp>
      <p:sp>
        <p:nvSpPr>
          <p:cNvPr id="3" name="Content Placeholder 2">
            <a:extLst>
              <a:ext uri="{FF2B5EF4-FFF2-40B4-BE49-F238E27FC236}">
                <a16:creationId xmlns:a16="http://schemas.microsoft.com/office/drawing/2014/main" id="{02695266-9442-448A-A609-F6487F60DC0E}"/>
              </a:ext>
            </a:extLst>
          </p:cNvPr>
          <p:cNvSpPr>
            <a:spLocks noGrp="1"/>
          </p:cNvSpPr>
          <p:nvPr>
            <p:ph idx="1"/>
          </p:nvPr>
        </p:nvSpPr>
        <p:spPr/>
        <p:txBody>
          <a:bodyPr>
            <a:normAutofit/>
          </a:bodyPr>
          <a:lstStyle/>
          <a:p>
            <a:pPr marL="0" indent="0" algn="ctr">
              <a:buNone/>
            </a:pPr>
            <a:endParaRPr lang="en-US" sz="3600" dirty="0"/>
          </a:p>
          <a:p>
            <a:pPr marL="0" indent="0" algn="ctr">
              <a:buNone/>
            </a:pPr>
            <a:r>
              <a:rPr lang="en-US" sz="3600" dirty="0"/>
              <a:t>In Oklahoma the responsible agency for unemployment compensation claims is known as Oklahoma Employment Security Commission (OESC). </a:t>
            </a:r>
          </a:p>
        </p:txBody>
      </p:sp>
    </p:spTree>
    <p:extLst>
      <p:ext uri="{BB962C8B-B14F-4D97-AF65-F5344CB8AC3E}">
        <p14:creationId xmlns:p14="http://schemas.microsoft.com/office/powerpoint/2010/main" val="39040739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94B2A-ED4E-46F1-890A-B8EC6D293693}"/>
              </a:ext>
            </a:extLst>
          </p:cNvPr>
          <p:cNvSpPr>
            <a:spLocks noGrp="1"/>
          </p:cNvSpPr>
          <p:nvPr>
            <p:ph type="title"/>
          </p:nvPr>
        </p:nvSpPr>
        <p:spPr/>
        <p:txBody>
          <a:bodyPr/>
          <a:lstStyle/>
          <a:p>
            <a:pPr algn="ctr"/>
            <a:r>
              <a:rPr lang="en-US" dirty="0"/>
              <a:t>General information about the process</a:t>
            </a:r>
          </a:p>
        </p:txBody>
      </p:sp>
      <p:sp>
        <p:nvSpPr>
          <p:cNvPr id="3" name="Content Placeholder 2">
            <a:extLst>
              <a:ext uri="{FF2B5EF4-FFF2-40B4-BE49-F238E27FC236}">
                <a16:creationId xmlns:a16="http://schemas.microsoft.com/office/drawing/2014/main" id="{6D62F29E-D25E-4703-87A9-F53F45403AE5}"/>
              </a:ext>
            </a:extLst>
          </p:cNvPr>
          <p:cNvSpPr>
            <a:spLocks noGrp="1"/>
          </p:cNvSpPr>
          <p:nvPr>
            <p:ph idx="1"/>
          </p:nvPr>
        </p:nvSpPr>
        <p:spPr/>
        <p:txBody>
          <a:bodyPr>
            <a:normAutofit fontScale="92500"/>
          </a:bodyPr>
          <a:lstStyle/>
          <a:p>
            <a:r>
              <a:rPr lang="en-US" dirty="0"/>
              <a:t>Currently, the OESC has 14 hearing officers who decide unemployment appeals, and half of them are lawyers. </a:t>
            </a:r>
          </a:p>
          <a:p>
            <a:r>
              <a:rPr lang="en-US" dirty="0"/>
              <a:t>At any time, there are approximately 22,000 unemployment benefits claims pending in Oklahoma. </a:t>
            </a:r>
          </a:p>
          <a:p>
            <a:r>
              <a:rPr lang="en-US" dirty="0"/>
              <a:t>Of the OESC’s initial determinations for unemployment benefits, 20% are appealed. </a:t>
            </a:r>
          </a:p>
          <a:p>
            <a:r>
              <a:rPr lang="en-US" dirty="0"/>
              <a:t>That means 80% of the time, unemployment benefits claims are decided at the initial stage by the OESC without a telephone hearing. </a:t>
            </a:r>
          </a:p>
        </p:txBody>
      </p:sp>
    </p:spTree>
    <p:extLst>
      <p:ext uri="{BB962C8B-B14F-4D97-AF65-F5344CB8AC3E}">
        <p14:creationId xmlns:p14="http://schemas.microsoft.com/office/powerpoint/2010/main" val="21420529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2D6CAF-D10D-4E53-97AB-F9E1B1973B62}"/>
              </a:ext>
            </a:extLst>
          </p:cNvPr>
          <p:cNvSpPr>
            <a:spLocks noGrp="1"/>
          </p:cNvSpPr>
          <p:nvPr>
            <p:ph type="title"/>
          </p:nvPr>
        </p:nvSpPr>
        <p:spPr/>
        <p:txBody>
          <a:bodyPr/>
          <a:lstStyle/>
          <a:p>
            <a:r>
              <a:rPr lang="en-US" dirty="0"/>
              <a:t>General information about the process</a:t>
            </a:r>
          </a:p>
        </p:txBody>
      </p:sp>
      <p:sp>
        <p:nvSpPr>
          <p:cNvPr id="3" name="Content Placeholder 2">
            <a:extLst>
              <a:ext uri="{FF2B5EF4-FFF2-40B4-BE49-F238E27FC236}">
                <a16:creationId xmlns:a16="http://schemas.microsoft.com/office/drawing/2014/main" id="{CB2B32B5-E0CA-4A2C-B0FE-5459C955449B}"/>
              </a:ext>
            </a:extLst>
          </p:cNvPr>
          <p:cNvSpPr>
            <a:spLocks noGrp="1"/>
          </p:cNvSpPr>
          <p:nvPr>
            <p:ph idx="1"/>
          </p:nvPr>
        </p:nvSpPr>
        <p:spPr/>
        <p:txBody>
          <a:bodyPr/>
          <a:lstStyle/>
          <a:p>
            <a:r>
              <a:rPr lang="en-US" dirty="0"/>
              <a:t>Continuances or delays of hearings and deadlines are rarely granted. </a:t>
            </a:r>
          </a:p>
          <a:p>
            <a:r>
              <a:rPr lang="en-US" dirty="0"/>
              <a:t>The U.S. Department of Labor (DOL), which funds state unemployment programs, imposes time guidelines that the OESC must adhere to. </a:t>
            </a:r>
          </a:p>
          <a:p>
            <a:r>
              <a:rPr lang="en-US" dirty="0"/>
              <a:t>The commission must resolve 60% of all unemployment claims within 30 days, and 80% of all claims must be resolved within 45 days.</a:t>
            </a:r>
          </a:p>
        </p:txBody>
      </p:sp>
    </p:spTree>
    <p:extLst>
      <p:ext uri="{BB962C8B-B14F-4D97-AF65-F5344CB8AC3E}">
        <p14:creationId xmlns:p14="http://schemas.microsoft.com/office/powerpoint/2010/main" val="15440636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081644-0E84-4118-9522-A9CC315803EB}"/>
              </a:ext>
            </a:extLst>
          </p:cNvPr>
          <p:cNvSpPr>
            <a:spLocks noGrp="1"/>
          </p:cNvSpPr>
          <p:nvPr>
            <p:ph type="title"/>
          </p:nvPr>
        </p:nvSpPr>
        <p:spPr/>
        <p:txBody>
          <a:bodyPr/>
          <a:lstStyle/>
          <a:p>
            <a:r>
              <a:rPr lang="en-US" dirty="0"/>
              <a:t>It’s all about preparation</a:t>
            </a:r>
          </a:p>
        </p:txBody>
      </p:sp>
      <p:sp>
        <p:nvSpPr>
          <p:cNvPr id="3" name="Content Placeholder 2">
            <a:extLst>
              <a:ext uri="{FF2B5EF4-FFF2-40B4-BE49-F238E27FC236}">
                <a16:creationId xmlns:a16="http://schemas.microsoft.com/office/drawing/2014/main" id="{989282E2-72EE-4CE6-89D8-CDFBDA7A155F}"/>
              </a:ext>
            </a:extLst>
          </p:cNvPr>
          <p:cNvSpPr>
            <a:spLocks noGrp="1"/>
          </p:cNvSpPr>
          <p:nvPr>
            <p:ph idx="1"/>
          </p:nvPr>
        </p:nvSpPr>
        <p:spPr/>
        <p:txBody>
          <a:bodyPr/>
          <a:lstStyle/>
          <a:p>
            <a:r>
              <a:rPr lang="en-US" dirty="0"/>
              <a:t>Employers that do their home work and prepare properly will be more successful in opposing unemployment claims. </a:t>
            </a:r>
          </a:p>
          <a:p>
            <a:r>
              <a:rPr lang="en-US" dirty="0"/>
              <a:t>When you receive notice that a former employee has applied for benefits, review all relevant documents and talk to the individuals who have firsthand knowledge of the reason for the former employee’s separation from employment. </a:t>
            </a:r>
          </a:p>
          <a:p>
            <a:r>
              <a:rPr lang="en-US" dirty="0"/>
              <a:t>If there is a reason the former employee is not entitled to benefits, identify it. </a:t>
            </a:r>
          </a:p>
        </p:txBody>
      </p:sp>
    </p:spTree>
    <p:extLst>
      <p:ext uri="{BB962C8B-B14F-4D97-AF65-F5344CB8AC3E}">
        <p14:creationId xmlns:p14="http://schemas.microsoft.com/office/powerpoint/2010/main" val="1720128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2D5AC-B5CA-4660-81ED-B49BC08070C4}"/>
              </a:ext>
            </a:extLst>
          </p:cNvPr>
          <p:cNvSpPr>
            <a:spLocks noGrp="1"/>
          </p:cNvSpPr>
          <p:nvPr>
            <p:ph type="title"/>
          </p:nvPr>
        </p:nvSpPr>
        <p:spPr/>
        <p:txBody>
          <a:bodyPr/>
          <a:lstStyle/>
          <a:p>
            <a:pPr algn="ctr"/>
            <a:r>
              <a:rPr lang="en-US" dirty="0"/>
              <a:t>MAKING A TIMELY AND SPECIFIC OBJECTION IS KEY</a:t>
            </a:r>
          </a:p>
        </p:txBody>
      </p:sp>
      <p:sp>
        <p:nvSpPr>
          <p:cNvPr id="3" name="Content Placeholder 2">
            <a:extLst>
              <a:ext uri="{FF2B5EF4-FFF2-40B4-BE49-F238E27FC236}">
                <a16:creationId xmlns:a16="http://schemas.microsoft.com/office/drawing/2014/main" id="{1536AE54-1C2C-477D-B461-FC1E61794DA3}"/>
              </a:ext>
            </a:extLst>
          </p:cNvPr>
          <p:cNvSpPr>
            <a:spLocks noGrp="1"/>
          </p:cNvSpPr>
          <p:nvPr>
            <p:ph idx="1"/>
          </p:nvPr>
        </p:nvSpPr>
        <p:spPr/>
        <p:txBody>
          <a:bodyPr>
            <a:normAutofit fontScale="92500" lnSpcReduction="10000"/>
          </a:bodyPr>
          <a:lstStyle/>
          <a:p>
            <a:r>
              <a:rPr lang="en-US" dirty="0"/>
              <a:t>When opposing unemployment benefits claims, employers face relatively short time frames. </a:t>
            </a:r>
          </a:p>
          <a:p>
            <a:r>
              <a:rPr lang="en-US" dirty="0"/>
              <a:t>After receiving the initial notice that an application for unemployment benefits has been made, an employer has 10 days to object. </a:t>
            </a:r>
          </a:p>
          <a:p>
            <a:r>
              <a:rPr lang="en-US" dirty="0"/>
              <a:t>Likewise, an employer must file an appeal of an initial unemployment benefits award within 10 days of the determination being mailed. </a:t>
            </a:r>
          </a:p>
          <a:p>
            <a:r>
              <a:rPr lang="en-US" dirty="0"/>
              <a:t>Missing deadlines is the most common problem for employers, so make sure you hit those dates if you want to oppose an application or appeal an initial award. </a:t>
            </a:r>
          </a:p>
        </p:txBody>
      </p:sp>
    </p:spTree>
    <p:extLst>
      <p:ext uri="{BB962C8B-B14F-4D97-AF65-F5344CB8AC3E}">
        <p14:creationId xmlns:p14="http://schemas.microsoft.com/office/powerpoint/2010/main" val="33872964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C1A06-007A-462B-B136-95176DD152E2}"/>
              </a:ext>
            </a:extLst>
          </p:cNvPr>
          <p:cNvSpPr>
            <a:spLocks noGrp="1"/>
          </p:cNvSpPr>
          <p:nvPr>
            <p:ph type="title"/>
          </p:nvPr>
        </p:nvSpPr>
        <p:spPr/>
        <p:txBody>
          <a:bodyPr/>
          <a:lstStyle/>
          <a:p>
            <a:pPr algn="ctr"/>
            <a:r>
              <a:rPr lang="en-US" dirty="0"/>
              <a:t>Making a timely and specific objection is key</a:t>
            </a:r>
          </a:p>
        </p:txBody>
      </p:sp>
      <p:sp>
        <p:nvSpPr>
          <p:cNvPr id="3" name="Content Placeholder 2">
            <a:extLst>
              <a:ext uri="{FF2B5EF4-FFF2-40B4-BE49-F238E27FC236}">
                <a16:creationId xmlns:a16="http://schemas.microsoft.com/office/drawing/2014/main" id="{94E35B46-754A-48D6-B8AC-E81521E320C6}"/>
              </a:ext>
            </a:extLst>
          </p:cNvPr>
          <p:cNvSpPr>
            <a:spLocks noGrp="1"/>
          </p:cNvSpPr>
          <p:nvPr>
            <p:ph idx="1"/>
          </p:nvPr>
        </p:nvSpPr>
        <p:spPr/>
        <p:txBody>
          <a:bodyPr>
            <a:normAutofit fontScale="85000" lnSpcReduction="20000"/>
          </a:bodyPr>
          <a:lstStyle/>
          <a:p>
            <a:r>
              <a:rPr lang="en-US" dirty="0"/>
              <a:t>When opposing an application, it is not enough to simply say, “We protest.” </a:t>
            </a:r>
          </a:p>
          <a:p>
            <a:r>
              <a:rPr lang="en-US" dirty="0"/>
              <a:t>Your objection and appeal should include a detailed summary of the reason the former employee should not receive unemployment benefits. </a:t>
            </a:r>
          </a:p>
          <a:p>
            <a:r>
              <a:rPr lang="en-US" dirty="0"/>
              <a:t>At the very outset, get in the OESC’s hands all the documentation supporting your opposition to an award of benefits. </a:t>
            </a:r>
          </a:p>
          <a:p>
            <a:r>
              <a:rPr lang="en-US" dirty="0"/>
              <a:t>Help the commission make sense of the documents you are providing. </a:t>
            </a:r>
          </a:p>
          <a:p>
            <a:r>
              <a:rPr lang="en-US" dirty="0"/>
              <a:t>Include a summary explanation of the documents and/or an index, which helps the OESC focus on the information that is pertinent to whether a former employee is entitled to unemployment benefits. </a:t>
            </a:r>
          </a:p>
        </p:txBody>
      </p:sp>
    </p:spTree>
    <p:extLst>
      <p:ext uri="{BB962C8B-B14F-4D97-AF65-F5344CB8AC3E}">
        <p14:creationId xmlns:p14="http://schemas.microsoft.com/office/powerpoint/2010/main" val="23958408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882D15-8C67-4302-A407-62BD2B030AF4}"/>
              </a:ext>
            </a:extLst>
          </p:cNvPr>
          <p:cNvSpPr>
            <a:spLocks noGrp="1"/>
          </p:cNvSpPr>
          <p:nvPr>
            <p:ph type="title"/>
          </p:nvPr>
        </p:nvSpPr>
        <p:spPr/>
        <p:txBody>
          <a:bodyPr/>
          <a:lstStyle/>
          <a:p>
            <a:pPr algn="ctr"/>
            <a:r>
              <a:rPr lang="en-US" dirty="0"/>
              <a:t>What is and isn’t ‘misconduct’?</a:t>
            </a:r>
          </a:p>
        </p:txBody>
      </p:sp>
      <p:sp>
        <p:nvSpPr>
          <p:cNvPr id="3" name="Content Placeholder 2">
            <a:extLst>
              <a:ext uri="{FF2B5EF4-FFF2-40B4-BE49-F238E27FC236}">
                <a16:creationId xmlns:a16="http://schemas.microsoft.com/office/drawing/2014/main" id="{F962C1E2-283B-425F-84BB-279F06793EB3}"/>
              </a:ext>
            </a:extLst>
          </p:cNvPr>
          <p:cNvSpPr>
            <a:spLocks noGrp="1"/>
          </p:cNvSpPr>
          <p:nvPr>
            <p:ph idx="1"/>
          </p:nvPr>
        </p:nvSpPr>
        <p:spPr/>
        <p:txBody>
          <a:bodyPr>
            <a:normAutofit fontScale="85000" lnSpcReduction="10000"/>
          </a:bodyPr>
          <a:lstStyle/>
          <a:p>
            <a:r>
              <a:rPr lang="en-US" dirty="0"/>
              <a:t>The most common basis for an employer to oppose an award of unemployment benefits is misconduct. </a:t>
            </a:r>
          </a:p>
          <a:p>
            <a:r>
              <a:rPr lang="en-US" dirty="0"/>
              <a:t>However, there is some confusion by employers about what constitutes sufficient misconduct to justify a denial of unemployment benefits. </a:t>
            </a:r>
          </a:p>
          <a:p>
            <a:r>
              <a:rPr lang="en-US" dirty="0"/>
              <a:t>Although inefficiency, unsatisfactory performance, errors, mistakes, inability to do the job, or isolated incidents may justify an employee’s discharge, those reasons generally do not rise to the levels of misconduct that would disqualify an employee from receiving benefits. </a:t>
            </a:r>
          </a:p>
          <a:p>
            <a:r>
              <a:rPr lang="en-US" dirty="0"/>
              <a:t>To establish misconduct sufficient to deny unemployment benefits, you must demonstrate the employee acted intentionally and deliberately, as opposed to carelessly and negligently. </a:t>
            </a:r>
          </a:p>
        </p:txBody>
      </p:sp>
    </p:spTree>
    <p:extLst>
      <p:ext uri="{BB962C8B-B14F-4D97-AF65-F5344CB8AC3E}">
        <p14:creationId xmlns:p14="http://schemas.microsoft.com/office/powerpoint/2010/main" val="39223479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DC5DD-CDD8-4B7E-B561-A23B52603D9D}"/>
              </a:ext>
            </a:extLst>
          </p:cNvPr>
          <p:cNvSpPr>
            <a:spLocks noGrp="1"/>
          </p:cNvSpPr>
          <p:nvPr>
            <p:ph type="title"/>
          </p:nvPr>
        </p:nvSpPr>
        <p:spPr/>
        <p:txBody>
          <a:bodyPr/>
          <a:lstStyle/>
          <a:p>
            <a:pPr algn="ctr"/>
            <a:r>
              <a:rPr lang="en-US" dirty="0"/>
              <a:t>Resist the ‘</a:t>
            </a:r>
            <a:r>
              <a:rPr lang="en-US" dirty="0" err="1"/>
              <a:t>perry</a:t>
            </a:r>
            <a:r>
              <a:rPr lang="en-US" dirty="0"/>
              <a:t> mason’ moment</a:t>
            </a:r>
          </a:p>
        </p:txBody>
      </p:sp>
      <p:sp>
        <p:nvSpPr>
          <p:cNvPr id="3" name="Content Placeholder 2">
            <a:extLst>
              <a:ext uri="{FF2B5EF4-FFF2-40B4-BE49-F238E27FC236}">
                <a16:creationId xmlns:a16="http://schemas.microsoft.com/office/drawing/2014/main" id="{FFB43AC1-7D9C-4A6F-BB5C-B395E1D09BDD}"/>
              </a:ext>
            </a:extLst>
          </p:cNvPr>
          <p:cNvSpPr>
            <a:spLocks noGrp="1"/>
          </p:cNvSpPr>
          <p:nvPr>
            <p:ph idx="1"/>
          </p:nvPr>
        </p:nvSpPr>
        <p:spPr/>
        <p:txBody>
          <a:bodyPr>
            <a:normAutofit fontScale="70000" lnSpcReduction="20000"/>
          </a:bodyPr>
          <a:lstStyle/>
          <a:p>
            <a:r>
              <a:rPr lang="en-US" dirty="0"/>
              <a:t>Appeals before a hearing officer generally occur by telephone. </a:t>
            </a:r>
          </a:p>
          <a:p>
            <a:r>
              <a:rPr lang="en-US" dirty="0"/>
              <a:t>Here are a few suggestions on how to conduct the most effective presentation during a hearing: </a:t>
            </a:r>
          </a:p>
          <a:p>
            <a:pPr lvl="1">
              <a:buFont typeface="Wingdings" panose="05000000000000000000" pitchFamily="2" charset="2"/>
              <a:buChar char="Ø"/>
            </a:pPr>
            <a:r>
              <a:rPr lang="en-US" dirty="0"/>
              <a:t>Focus on the reason the employee is no longer working for you. The hearing officer is not interested in why the individual is a bad person. </a:t>
            </a:r>
          </a:p>
          <a:p>
            <a:pPr lvl="1">
              <a:buFont typeface="Wingdings" panose="05000000000000000000" pitchFamily="2" charset="2"/>
              <a:buChar char="Ø"/>
            </a:pPr>
            <a:r>
              <a:rPr lang="en-US" dirty="0"/>
              <a:t>Present witnesses who have firsthand knowledge (not hearsay) of the reasons for and circumstances surrounding the former employee’s loss of his job. Written statements and affidavits will be largely discounted, and you may be </a:t>
            </a:r>
            <a:r>
              <a:rPr lang="en-US" dirty="0" err="1"/>
              <a:t>jpeanalized</a:t>
            </a:r>
            <a:r>
              <a:rPr lang="en-US" dirty="0"/>
              <a:t> if you don’t provide individuals who have firsthand knowledge or if you fail to provide relevant documents that are within your control. </a:t>
            </a:r>
          </a:p>
          <a:p>
            <a:pPr lvl="1">
              <a:buFont typeface="Wingdings" panose="05000000000000000000" pitchFamily="2" charset="2"/>
              <a:buChar char="Ø"/>
            </a:pPr>
            <a:r>
              <a:rPr lang="en-US" dirty="0"/>
              <a:t>Don’t argue the law; give the OESC the facts. </a:t>
            </a:r>
          </a:p>
          <a:p>
            <a:pPr lvl="1">
              <a:buFont typeface="Wingdings" panose="05000000000000000000" pitchFamily="2" charset="2"/>
              <a:buChar char="Ø"/>
            </a:pPr>
            <a:r>
              <a:rPr lang="en-US" dirty="0"/>
              <a:t>Don’t argue with any witnesses. </a:t>
            </a:r>
          </a:p>
          <a:p>
            <a:pPr lvl="1">
              <a:buFont typeface="Wingdings" panose="05000000000000000000" pitchFamily="2" charset="2"/>
              <a:buChar char="Ø"/>
            </a:pPr>
            <a:r>
              <a:rPr lang="en-US" dirty="0"/>
              <a:t>Skip the drama and theatrics. </a:t>
            </a:r>
          </a:p>
          <a:p>
            <a:pPr lvl="1">
              <a:buFont typeface="Wingdings" panose="05000000000000000000" pitchFamily="2" charset="2"/>
              <a:buChar char="Ø"/>
            </a:pPr>
            <a:r>
              <a:rPr lang="en-US" dirty="0"/>
              <a:t>Avoid asking leading questions of your own witnesses. </a:t>
            </a:r>
          </a:p>
          <a:p>
            <a:pPr lvl="1">
              <a:buFont typeface="Wingdings" panose="05000000000000000000" pitchFamily="2" charset="2"/>
              <a:buChar char="Ø"/>
            </a:pPr>
            <a:r>
              <a:rPr lang="en-US" dirty="0"/>
              <a:t>As the old saying goes, “If the horse is dead, stop beating it.”</a:t>
            </a:r>
          </a:p>
        </p:txBody>
      </p:sp>
    </p:spTree>
    <p:extLst>
      <p:ext uri="{BB962C8B-B14F-4D97-AF65-F5344CB8AC3E}">
        <p14:creationId xmlns:p14="http://schemas.microsoft.com/office/powerpoint/2010/main" val="5320039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8D1E14"/>
      </a:dk2>
      <a:lt2>
        <a:srgbClr val="FF744E"/>
      </a:lt2>
      <a:accent1>
        <a:srgbClr val="E9B758"/>
      </a:accent1>
      <a:accent2>
        <a:srgbClr val="FE8943"/>
      </a:accent2>
      <a:accent3>
        <a:srgbClr val="AEA27C"/>
      </a:accent3>
      <a:accent4>
        <a:srgbClr val="90B46E"/>
      </a:accent4>
      <a:accent5>
        <a:srgbClr val="71AEC1"/>
      </a:accent5>
      <a:accent6>
        <a:srgbClr val="C98DE7"/>
      </a:accent6>
      <a:hlink>
        <a:srgbClr val="FF7A22"/>
      </a:hlink>
      <a:folHlink>
        <a:srgbClr val="FDCD86"/>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88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2000"/>
                <a:satMod val="150000"/>
                <a:lumMod val="15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14971C58-AB76-4A2A-B231-5F8CA03CF49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TM04033919[[fn=Circuit]]</Template>
  <TotalTime>2415</TotalTime>
  <Words>1003</Words>
  <Application>Microsoft Office PowerPoint</Application>
  <PresentationFormat>Widescreen</PresentationFormat>
  <Paragraphs>55</Paragraphs>
  <Slides>10</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Trebuchet MS</vt:lpstr>
      <vt:lpstr>Tw Cen MT</vt:lpstr>
      <vt:lpstr>Wingdings</vt:lpstr>
      <vt:lpstr>Circuit</vt:lpstr>
      <vt:lpstr>Successfully Defending Unemployment compensation claims</vt:lpstr>
      <vt:lpstr>Real world tips on fighting unemployment claims</vt:lpstr>
      <vt:lpstr>General information about the process</vt:lpstr>
      <vt:lpstr>General information about the process</vt:lpstr>
      <vt:lpstr>It’s all about preparation</vt:lpstr>
      <vt:lpstr>MAKING A TIMELY AND SPECIFIC OBJECTION IS KEY</vt:lpstr>
      <vt:lpstr>Making a timely and specific objection is key</vt:lpstr>
      <vt:lpstr>What is and isn’t ‘misconduct’?</vt:lpstr>
      <vt:lpstr>Resist the ‘perry mason’ moment</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Kye Harper</dc:creator>
  <cp:lastModifiedBy>Kye Harper</cp:lastModifiedBy>
  <cp:revision>104</cp:revision>
  <dcterms:created xsi:type="dcterms:W3CDTF">2019-05-03T18:21:06Z</dcterms:created>
  <dcterms:modified xsi:type="dcterms:W3CDTF">2019-05-23T13:55:57Z</dcterms:modified>
</cp:coreProperties>
</file>